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9"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E20A019-1E47-99AB-3540-1E14D10287B1}" name="New, Cameron (TR Institute)" initials="NC(I" userId="S::Cameron.New@thomsonreuters.com::7cd40b54-7e2f-4f54-b012-862a5f55d63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64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w, Cameron (TR Institute)" userId="7cd40b54-7e2f-4f54-b012-862a5f55d634" providerId="ADAL" clId="{70BE54B3-04CF-4122-8C68-E962E9F9C117}"/>
    <pc:docChg chg="undo custSel modSld">
      <pc:chgData name="New, Cameron (TR Institute)" userId="7cd40b54-7e2f-4f54-b012-862a5f55d634" providerId="ADAL" clId="{70BE54B3-04CF-4122-8C68-E962E9F9C117}" dt="2023-08-30T10:48:26.433" v="2"/>
      <pc:docMkLst>
        <pc:docMk/>
      </pc:docMkLst>
      <pc:sldChg chg="modSp mod">
        <pc:chgData name="New, Cameron (TR Institute)" userId="7cd40b54-7e2f-4f54-b012-862a5f55d634" providerId="ADAL" clId="{70BE54B3-04CF-4122-8C68-E962E9F9C117}" dt="2023-08-30T10:48:26.433" v="2"/>
        <pc:sldMkLst>
          <pc:docMk/>
          <pc:sldMk cId="265384064" sldId="261"/>
        </pc:sldMkLst>
        <pc:spChg chg="mod">
          <ac:chgData name="New, Cameron (TR Institute)" userId="7cd40b54-7e2f-4f54-b012-862a5f55d634" providerId="ADAL" clId="{70BE54B3-04CF-4122-8C68-E962E9F9C117}" dt="2023-08-30T10:48:26.433" v="2"/>
          <ac:spMkLst>
            <pc:docMk/>
            <pc:sldMk cId="265384064" sldId="261"/>
            <ac:spMk id="5" creationId="{8ECA107E-7CBA-CA3E-9507-BDC3F34B00D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47493-1F02-E2A1-08A8-3B606FA391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090191D-200B-3A91-EE44-B2900BB058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5FF31EE-EC44-FC77-7A6C-FB1B4C46A88A}"/>
              </a:ext>
            </a:extLst>
          </p:cNvPr>
          <p:cNvSpPr>
            <a:spLocks noGrp="1"/>
          </p:cNvSpPr>
          <p:nvPr>
            <p:ph type="dt" sz="half" idx="10"/>
          </p:nvPr>
        </p:nvSpPr>
        <p:spPr/>
        <p:txBody>
          <a:bodyPr/>
          <a:lstStyle/>
          <a:p>
            <a:fld id="{DAF5702F-B4AF-4570-A6E9-D2B80991A671}" type="datetimeFigureOut">
              <a:rPr lang="en-GB" smtClean="0"/>
              <a:t>30/08/2023</a:t>
            </a:fld>
            <a:endParaRPr lang="en-GB"/>
          </a:p>
        </p:txBody>
      </p:sp>
      <p:sp>
        <p:nvSpPr>
          <p:cNvPr id="5" name="Footer Placeholder 4">
            <a:extLst>
              <a:ext uri="{FF2B5EF4-FFF2-40B4-BE49-F238E27FC236}">
                <a16:creationId xmlns:a16="http://schemas.microsoft.com/office/drawing/2014/main" id="{63766CA1-D9A5-956D-D0CA-BEDA8AC02C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5A0B93-DE33-1B32-461F-0D11640592F1}"/>
              </a:ext>
            </a:extLst>
          </p:cNvPr>
          <p:cNvSpPr>
            <a:spLocks noGrp="1"/>
          </p:cNvSpPr>
          <p:nvPr>
            <p:ph type="sldNum" sz="quarter" idx="12"/>
          </p:nvPr>
        </p:nvSpPr>
        <p:spPr/>
        <p:txBody>
          <a:bodyPr/>
          <a:lstStyle/>
          <a:p>
            <a:fld id="{D15C82F5-80A8-4C1E-A1BD-CD29CACA4A2D}" type="slidenum">
              <a:rPr lang="en-GB" smtClean="0"/>
              <a:t>‹#›</a:t>
            </a:fld>
            <a:endParaRPr lang="en-GB"/>
          </a:p>
        </p:txBody>
      </p:sp>
    </p:spTree>
    <p:extLst>
      <p:ext uri="{BB962C8B-B14F-4D97-AF65-F5344CB8AC3E}">
        <p14:creationId xmlns:p14="http://schemas.microsoft.com/office/powerpoint/2010/main" val="4092935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C4F1A-FC27-3BEA-3BBC-D4D769DCA56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333D99E-EF78-6565-ABAA-6401D7E3DE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BF8804-24A6-F3F2-CDF8-C59FE2950219}"/>
              </a:ext>
            </a:extLst>
          </p:cNvPr>
          <p:cNvSpPr>
            <a:spLocks noGrp="1"/>
          </p:cNvSpPr>
          <p:nvPr>
            <p:ph type="dt" sz="half" idx="10"/>
          </p:nvPr>
        </p:nvSpPr>
        <p:spPr/>
        <p:txBody>
          <a:bodyPr/>
          <a:lstStyle/>
          <a:p>
            <a:fld id="{DAF5702F-B4AF-4570-A6E9-D2B80991A671}" type="datetimeFigureOut">
              <a:rPr lang="en-GB" smtClean="0"/>
              <a:t>30/08/2023</a:t>
            </a:fld>
            <a:endParaRPr lang="en-GB"/>
          </a:p>
        </p:txBody>
      </p:sp>
      <p:sp>
        <p:nvSpPr>
          <p:cNvPr id="5" name="Footer Placeholder 4">
            <a:extLst>
              <a:ext uri="{FF2B5EF4-FFF2-40B4-BE49-F238E27FC236}">
                <a16:creationId xmlns:a16="http://schemas.microsoft.com/office/drawing/2014/main" id="{45093E03-8A99-C957-E542-EBA4A5EB2B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A0F06E-C1FF-7F2F-DADC-41F79C70C084}"/>
              </a:ext>
            </a:extLst>
          </p:cNvPr>
          <p:cNvSpPr>
            <a:spLocks noGrp="1"/>
          </p:cNvSpPr>
          <p:nvPr>
            <p:ph type="sldNum" sz="quarter" idx="12"/>
          </p:nvPr>
        </p:nvSpPr>
        <p:spPr/>
        <p:txBody>
          <a:bodyPr/>
          <a:lstStyle/>
          <a:p>
            <a:fld id="{D15C82F5-80A8-4C1E-A1BD-CD29CACA4A2D}" type="slidenum">
              <a:rPr lang="en-GB" smtClean="0"/>
              <a:t>‹#›</a:t>
            </a:fld>
            <a:endParaRPr lang="en-GB"/>
          </a:p>
        </p:txBody>
      </p:sp>
    </p:spTree>
    <p:extLst>
      <p:ext uri="{BB962C8B-B14F-4D97-AF65-F5344CB8AC3E}">
        <p14:creationId xmlns:p14="http://schemas.microsoft.com/office/powerpoint/2010/main" val="1838006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5AEEFC-D1A1-F960-A468-F640BA0C83B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7BAD017-84B1-09BC-82A9-53077F75B8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87FFE5-2AAA-F48E-C850-F053DA139E9A}"/>
              </a:ext>
            </a:extLst>
          </p:cNvPr>
          <p:cNvSpPr>
            <a:spLocks noGrp="1"/>
          </p:cNvSpPr>
          <p:nvPr>
            <p:ph type="dt" sz="half" idx="10"/>
          </p:nvPr>
        </p:nvSpPr>
        <p:spPr/>
        <p:txBody>
          <a:bodyPr/>
          <a:lstStyle/>
          <a:p>
            <a:fld id="{DAF5702F-B4AF-4570-A6E9-D2B80991A671}" type="datetimeFigureOut">
              <a:rPr lang="en-GB" smtClean="0"/>
              <a:t>30/08/2023</a:t>
            </a:fld>
            <a:endParaRPr lang="en-GB"/>
          </a:p>
        </p:txBody>
      </p:sp>
      <p:sp>
        <p:nvSpPr>
          <p:cNvPr id="5" name="Footer Placeholder 4">
            <a:extLst>
              <a:ext uri="{FF2B5EF4-FFF2-40B4-BE49-F238E27FC236}">
                <a16:creationId xmlns:a16="http://schemas.microsoft.com/office/drawing/2014/main" id="{7030D733-6BCF-F77C-35F7-8D48259421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5D165E-21E0-E7E1-00D3-4B3AECD857F1}"/>
              </a:ext>
            </a:extLst>
          </p:cNvPr>
          <p:cNvSpPr>
            <a:spLocks noGrp="1"/>
          </p:cNvSpPr>
          <p:nvPr>
            <p:ph type="sldNum" sz="quarter" idx="12"/>
          </p:nvPr>
        </p:nvSpPr>
        <p:spPr/>
        <p:txBody>
          <a:bodyPr/>
          <a:lstStyle/>
          <a:p>
            <a:fld id="{D15C82F5-80A8-4C1E-A1BD-CD29CACA4A2D}" type="slidenum">
              <a:rPr lang="en-GB" smtClean="0"/>
              <a:t>‹#›</a:t>
            </a:fld>
            <a:endParaRPr lang="en-GB"/>
          </a:p>
        </p:txBody>
      </p:sp>
    </p:spTree>
    <p:extLst>
      <p:ext uri="{BB962C8B-B14F-4D97-AF65-F5344CB8AC3E}">
        <p14:creationId xmlns:p14="http://schemas.microsoft.com/office/powerpoint/2010/main" val="2690441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C2C3C-FC78-4FEA-23A7-F39465F324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003B57-84CA-7B33-A5AE-34B6315FCC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2ED58F-DA75-44BB-5E7B-C8BEADA4ADE3}"/>
              </a:ext>
            </a:extLst>
          </p:cNvPr>
          <p:cNvSpPr>
            <a:spLocks noGrp="1"/>
          </p:cNvSpPr>
          <p:nvPr>
            <p:ph type="dt" sz="half" idx="10"/>
          </p:nvPr>
        </p:nvSpPr>
        <p:spPr/>
        <p:txBody>
          <a:bodyPr/>
          <a:lstStyle/>
          <a:p>
            <a:fld id="{DAF5702F-B4AF-4570-A6E9-D2B80991A671}" type="datetimeFigureOut">
              <a:rPr lang="en-GB" smtClean="0"/>
              <a:t>30/08/2023</a:t>
            </a:fld>
            <a:endParaRPr lang="en-GB"/>
          </a:p>
        </p:txBody>
      </p:sp>
      <p:sp>
        <p:nvSpPr>
          <p:cNvPr id="5" name="Footer Placeholder 4">
            <a:extLst>
              <a:ext uri="{FF2B5EF4-FFF2-40B4-BE49-F238E27FC236}">
                <a16:creationId xmlns:a16="http://schemas.microsoft.com/office/drawing/2014/main" id="{B1A20C61-F477-9296-D006-C0C7E0D43D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4DD83B-8813-6E3F-E395-6321698A14AE}"/>
              </a:ext>
            </a:extLst>
          </p:cNvPr>
          <p:cNvSpPr>
            <a:spLocks noGrp="1"/>
          </p:cNvSpPr>
          <p:nvPr>
            <p:ph type="sldNum" sz="quarter" idx="12"/>
          </p:nvPr>
        </p:nvSpPr>
        <p:spPr/>
        <p:txBody>
          <a:bodyPr/>
          <a:lstStyle/>
          <a:p>
            <a:fld id="{D15C82F5-80A8-4C1E-A1BD-CD29CACA4A2D}" type="slidenum">
              <a:rPr lang="en-GB" smtClean="0"/>
              <a:t>‹#›</a:t>
            </a:fld>
            <a:endParaRPr lang="en-GB"/>
          </a:p>
        </p:txBody>
      </p:sp>
    </p:spTree>
    <p:extLst>
      <p:ext uri="{BB962C8B-B14F-4D97-AF65-F5344CB8AC3E}">
        <p14:creationId xmlns:p14="http://schemas.microsoft.com/office/powerpoint/2010/main" val="4268944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B8B66-EA59-97F5-F4E7-8991C4D1E9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04F7DAD-168A-173C-C34B-7187FBC8FC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B2C4C1-9BC2-099E-1CF1-09A2C01973BE}"/>
              </a:ext>
            </a:extLst>
          </p:cNvPr>
          <p:cNvSpPr>
            <a:spLocks noGrp="1"/>
          </p:cNvSpPr>
          <p:nvPr>
            <p:ph type="dt" sz="half" idx="10"/>
          </p:nvPr>
        </p:nvSpPr>
        <p:spPr/>
        <p:txBody>
          <a:bodyPr/>
          <a:lstStyle/>
          <a:p>
            <a:fld id="{DAF5702F-B4AF-4570-A6E9-D2B80991A671}" type="datetimeFigureOut">
              <a:rPr lang="en-GB" smtClean="0"/>
              <a:t>30/08/2023</a:t>
            </a:fld>
            <a:endParaRPr lang="en-GB"/>
          </a:p>
        </p:txBody>
      </p:sp>
      <p:sp>
        <p:nvSpPr>
          <p:cNvPr id="5" name="Footer Placeholder 4">
            <a:extLst>
              <a:ext uri="{FF2B5EF4-FFF2-40B4-BE49-F238E27FC236}">
                <a16:creationId xmlns:a16="http://schemas.microsoft.com/office/drawing/2014/main" id="{8B757D61-1734-9FC6-B2D8-22C61AF1DA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D8E6F2-20AF-D008-6212-064EEAB0F02E}"/>
              </a:ext>
            </a:extLst>
          </p:cNvPr>
          <p:cNvSpPr>
            <a:spLocks noGrp="1"/>
          </p:cNvSpPr>
          <p:nvPr>
            <p:ph type="sldNum" sz="quarter" idx="12"/>
          </p:nvPr>
        </p:nvSpPr>
        <p:spPr/>
        <p:txBody>
          <a:bodyPr/>
          <a:lstStyle/>
          <a:p>
            <a:fld id="{D15C82F5-80A8-4C1E-A1BD-CD29CACA4A2D}" type="slidenum">
              <a:rPr lang="en-GB" smtClean="0"/>
              <a:t>‹#›</a:t>
            </a:fld>
            <a:endParaRPr lang="en-GB"/>
          </a:p>
        </p:txBody>
      </p:sp>
    </p:spTree>
    <p:extLst>
      <p:ext uri="{BB962C8B-B14F-4D97-AF65-F5344CB8AC3E}">
        <p14:creationId xmlns:p14="http://schemas.microsoft.com/office/powerpoint/2010/main" val="4171258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27466-F97F-BF01-4CD9-8952DAF7935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C5C614-F152-9BD2-7AB5-FF80644266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B6E042F-EA00-CF3E-7634-C43AEEAD64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11A876E-45E5-18DE-1CE4-E33F02CF845F}"/>
              </a:ext>
            </a:extLst>
          </p:cNvPr>
          <p:cNvSpPr>
            <a:spLocks noGrp="1"/>
          </p:cNvSpPr>
          <p:nvPr>
            <p:ph type="dt" sz="half" idx="10"/>
          </p:nvPr>
        </p:nvSpPr>
        <p:spPr/>
        <p:txBody>
          <a:bodyPr/>
          <a:lstStyle/>
          <a:p>
            <a:fld id="{DAF5702F-B4AF-4570-A6E9-D2B80991A671}" type="datetimeFigureOut">
              <a:rPr lang="en-GB" smtClean="0"/>
              <a:t>30/08/2023</a:t>
            </a:fld>
            <a:endParaRPr lang="en-GB"/>
          </a:p>
        </p:txBody>
      </p:sp>
      <p:sp>
        <p:nvSpPr>
          <p:cNvPr id="6" name="Footer Placeholder 5">
            <a:extLst>
              <a:ext uri="{FF2B5EF4-FFF2-40B4-BE49-F238E27FC236}">
                <a16:creationId xmlns:a16="http://schemas.microsoft.com/office/drawing/2014/main" id="{DB2F9F3A-CF6A-AB0E-3F53-A3EC4C3231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8607F3-FD40-E725-FF90-56509F0249C5}"/>
              </a:ext>
            </a:extLst>
          </p:cNvPr>
          <p:cNvSpPr>
            <a:spLocks noGrp="1"/>
          </p:cNvSpPr>
          <p:nvPr>
            <p:ph type="sldNum" sz="quarter" idx="12"/>
          </p:nvPr>
        </p:nvSpPr>
        <p:spPr/>
        <p:txBody>
          <a:bodyPr/>
          <a:lstStyle/>
          <a:p>
            <a:fld id="{D15C82F5-80A8-4C1E-A1BD-CD29CACA4A2D}" type="slidenum">
              <a:rPr lang="en-GB" smtClean="0"/>
              <a:t>‹#›</a:t>
            </a:fld>
            <a:endParaRPr lang="en-GB"/>
          </a:p>
        </p:txBody>
      </p:sp>
    </p:spTree>
    <p:extLst>
      <p:ext uri="{BB962C8B-B14F-4D97-AF65-F5344CB8AC3E}">
        <p14:creationId xmlns:p14="http://schemas.microsoft.com/office/powerpoint/2010/main" val="141878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B0556-123B-561E-08CF-459143DAC5C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6B1B81-4431-6D69-5016-742DC0300E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708921-A783-B1D6-5409-3F1171EF8B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B5D459C-5055-D110-76A7-B306E6CE45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8AD7B1-9E02-61B2-F565-2E169C7AB7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E9AD8A0-C178-C40D-3131-D48300F220EF}"/>
              </a:ext>
            </a:extLst>
          </p:cNvPr>
          <p:cNvSpPr>
            <a:spLocks noGrp="1"/>
          </p:cNvSpPr>
          <p:nvPr>
            <p:ph type="dt" sz="half" idx="10"/>
          </p:nvPr>
        </p:nvSpPr>
        <p:spPr/>
        <p:txBody>
          <a:bodyPr/>
          <a:lstStyle/>
          <a:p>
            <a:fld id="{DAF5702F-B4AF-4570-A6E9-D2B80991A671}" type="datetimeFigureOut">
              <a:rPr lang="en-GB" smtClean="0"/>
              <a:t>30/08/2023</a:t>
            </a:fld>
            <a:endParaRPr lang="en-GB"/>
          </a:p>
        </p:txBody>
      </p:sp>
      <p:sp>
        <p:nvSpPr>
          <p:cNvPr id="8" name="Footer Placeholder 7">
            <a:extLst>
              <a:ext uri="{FF2B5EF4-FFF2-40B4-BE49-F238E27FC236}">
                <a16:creationId xmlns:a16="http://schemas.microsoft.com/office/drawing/2014/main" id="{CF9D2DBB-AC3C-D851-802E-8C07939DC5E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49737D2-187A-0DBA-1170-325949B5C7B8}"/>
              </a:ext>
            </a:extLst>
          </p:cNvPr>
          <p:cNvSpPr>
            <a:spLocks noGrp="1"/>
          </p:cNvSpPr>
          <p:nvPr>
            <p:ph type="sldNum" sz="quarter" idx="12"/>
          </p:nvPr>
        </p:nvSpPr>
        <p:spPr/>
        <p:txBody>
          <a:bodyPr/>
          <a:lstStyle/>
          <a:p>
            <a:fld id="{D15C82F5-80A8-4C1E-A1BD-CD29CACA4A2D}" type="slidenum">
              <a:rPr lang="en-GB" smtClean="0"/>
              <a:t>‹#›</a:t>
            </a:fld>
            <a:endParaRPr lang="en-GB"/>
          </a:p>
        </p:txBody>
      </p:sp>
    </p:spTree>
    <p:extLst>
      <p:ext uri="{BB962C8B-B14F-4D97-AF65-F5344CB8AC3E}">
        <p14:creationId xmlns:p14="http://schemas.microsoft.com/office/powerpoint/2010/main" val="3677048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5B3BB-D169-A344-54C3-0C6589F0F5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8581FB2-25BF-DB66-C4DD-8D5F89464474}"/>
              </a:ext>
            </a:extLst>
          </p:cNvPr>
          <p:cNvSpPr>
            <a:spLocks noGrp="1"/>
          </p:cNvSpPr>
          <p:nvPr>
            <p:ph type="dt" sz="half" idx="10"/>
          </p:nvPr>
        </p:nvSpPr>
        <p:spPr/>
        <p:txBody>
          <a:bodyPr/>
          <a:lstStyle/>
          <a:p>
            <a:fld id="{DAF5702F-B4AF-4570-A6E9-D2B80991A671}" type="datetimeFigureOut">
              <a:rPr lang="en-GB" smtClean="0"/>
              <a:t>30/08/2023</a:t>
            </a:fld>
            <a:endParaRPr lang="en-GB"/>
          </a:p>
        </p:txBody>
      </p:sp>
      <p:sp>
        <p:nvSpPr>
          <p:cNvPr id="4" name="Footer Placeholder 3">
            <a:extLst>
              <a:ext uri="{FF2B5EF4-FFF2-40B4-BE49-F238E27FC236}">
                <a16:creationId xmlns:a16="http://schemas.microsoft.com/office/drawing/2014/main" id="{8CFE55D1-F81E-2DED-F797-3FD795EFEF7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59AE034-C07D-6204-1877-3A6DD254C99D}"/>
              </a:ext>
            </a:extLst>
          </p:cNvPr>
          <p:cNvSpPr>
            <a:spLocks noGrp="1"/>
          </p:cNvSpPr>
          <p:nvPr>
            <p:ph type="sldNum" sz="quarter" idx="12"/>
          </p:nvPr>
        </p:nvSpPr>
        <p:spPr/>
        <p:txBody>
          <a:bodyPr/>
          <a:lstStyle/>
          <a:p>
            <a:fld id="{D15C82F5-80A8-4C1E-A1BD-CD29CACA4A2D}" type="slidenum">
              <a:rPr lang="en-GB" smtClean="0"/>
              <a:t>‹#›</a:t>
            </a:fld>
            <a:endParaRPr lang="en-GB"/>
          </a:p>
        </p:txBody>
      </p:sp>
    </p:spTree>
    <p:extLst>
      <p:ext uri="{BB962C8B-B14F-4D97-AF65-F5344CB8AC3E}">
        <p14:creationId xmlns:p14="http://schemas.microsoft.com/office/powerpoint/2010/main" val="3130014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A5C3E6-D721-FAB1-70E8-C47C8B9A621F}"/>
              </a:ext>
            </a:extLst>
          </p:cNvPr>
          <p:cNvSpPr>
            <a:spLocks noGrp="1"/>
          </p:cNvSpPr>
          <p:nvPr>
            <p:ph type="dt" sz="half" idx="10"/>
          </p:nvPr>
        </p:nvSpPr>
        <p:spPr/>
        <p:txBody>
          <a:bodyPr/>
          <a:lstStyle/>
          <a:p>
            <a:fld id="{DAF5702F-B4AF-4570-A6E9-D2B80991A671}" type="datetimeFigureOut">
              <a:rPr lang="en-GB" smtClean="0"/>
              <a:t>30/08/2023</a:t>
            </a:fld>
            <a:endParaRPr lang="en-GB"/>
          </a:p>
        </p:txBody>
      </p:sp>
      <p:sp>
        <p:nvSpPr>
          <p:cNvPr id="3" name="Footer Placeholder 2">
            <a:extLst>
              <a:ext uri="{FF2B5EF4-FFF2-40B4-BE49-F238E27FC236}">
                <a16:creationId xmlns:a16="http://schemas.microsoft.com/office/drawing/2014/main" id="{315C6270-3661-B4B2-0A86-6D89AA693A4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C43DE38-889A-C4D2-1BD1-F3C488DD9DF8}"/>
              </a:ext>
            </a:extLst>
          </p:cNvPr>
          <p:cNvSpPr>
            <a:spLocks noGrp="1"/>
          </p:cNvSpPr>
          <p:nvPr>
            <p:ph type="sldNum" sz="quarter" idx="12"/>
          </p:nvPr>
        </p:nvSpPr>
        <p:spPr/>
        <p:txBody>
          <a:bodyPr/>
          <a:lstStyle/>
          <a:p>
            <a:fld id="{D15C82F5-80A8-4C1E-A1BD-CD29CACA4A2D}" type="slidenum">
              <a:rPr lang="en-GB" smtClean="0"/>
              <a:t>‹#›</a:t>
            </a:fld>
            <a:endParaRPr lang="en-GB"/>
          </a:p>
        </p:txBody>
      </p:sp>
    </p:spTree>
    <p:extLst>
      <p:ext uri="{BB962C8B-B14F-4D97-AF65-F5344CB8AC3E}">
        <p14:creationId xmlns:p14="http://schemas.microsoft.com/office/powerpoint/2010/main" val="4209302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8C18C-B7CD-2F30-7554-E6E6932737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D90B7FA-43B5-611F-4EAE-2BD68883AE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674329E-AD1D-2964-0217-12CC0E27A1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F68B39-A84A-619D-698E-8A845F2AE6AC}"/>
              </a:ext>
            </a:extLst>
          </p:cNvPr>
          <p:cNvSpPr>
            <a:spLocks noGrp="1"/>
          </p:cNvSpPr>
          <p:nvPr>
            <p:ph type="dt" sz="half" idx="10"/>
          </p:nvPr>
        </p:nvSpPr>
        <p:spPr/>
        <p:txBody>
          <a:bodyPr/>
          <a:lstStyle/>
          <a:p>
            <a:fld id="{DAF5702F-B4AF-4570-A6E9-D2B80991A671}" type="datetimeFigureOut">
              <a:rPr lang="en-GB" smtClean="0"/>
              <a:t>30/08/2023</a:t>
            </a:fld>
            <a:endParaRPr lang="en-GB"/>
          </a:p>
        </p:txBody>
      </p:sp>
      <p:sp>
        <p:nvSpPr>
          <p:cNvPr id="6" name="Footer Placeholder 5">
            <a:extLst>
              <a:ext uri="{FF2B5EF4-FFF2-40B4-BE49-F238E27FC236}">
                <a16:creationId xmlns:a16="http://schemas.microsoft.com/office/drawing/2014/main" id="{CE1BBB8E-4FF0-296F-8862-31E754E0635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90FF13-EEB2-AE88-DA79-5B7582AC3B69}"/>
              </a:ext>
            </a:extLst>
          </p:cNvPr>
          <p:cNvSpPr>
            <a:spLocks noGrp="1"/>
          </p:cNvSpPr>
          <p:nvPr>
            <p:ph type="sldNum" sz="quarter" idx="12"/>
          </p:nvPr>
        </p:nvSpPr>
        <p:spPr/>
        <p:txBody>
          <a:bodyPr/>
          <a:lstStyle/>
          <a:p>
            <a:fld id="{D15C82F5-80A8-4C1E-A1BD-CD29CACA4A2D}" type="slidenum">
              <a:rPr lang="en-GB" smtClean="0"/>
              <a:t>‹#›</a:t>
            </a:fld>
            <a:endParaRPr lang="en-GB"/>
          </a:p>
        </p:txBody>
      </p:sp>
    </p:spTree>
    <p:extLst>
      <p:ext uri="{BB962C8B-B14F-4D97-AF65-F5344CB8AC3E}">
        <p14:creationId xmlns:p14="http://schemas.microsoft.com/office/powerpoint/2010/main" val="2274197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7577D-6CF0-4012-679B-EEC2A98EC9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3779765-A126-BA53-C52D-ABBADF4AB6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BB07675-9F88-AB43-94F7-9185142049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E60EE6-4554-18C7-632D-22735503C710}"/>
              </a:ext>
            </a:extLst>
          </p:cNvPr>
          <p:cNvSpPr>
            <a:spLocks noGrp="1"/>
          </p:cNvSpPr>
          <p:nvPr>
            <p:ph type="dt" sz="half" idx="10"/>
          </p:nvPr>
        </p:nvSpPr>
        <p:spPr/>
        <p:txBody>
          <a:bodyPr/>
          <a:lstStyle/>
          <a:p>
            <a:fld id="{DAF5702F-B4AF-4570-A6E9-D2B80991A671}" type="datetimeFigureOut">
              <a:rPr lang="en-GB" smtClean="0"/>
              <a:t>30/08/2023</a:t>
            </a:fld>
            <a:endParaRPr lang="en-GB"/>
          </a:p>
        </p:txBody>
      </p:sp>
      <p:sp>
        <p:nvSpPr>
          <p:cNvPr id="6" name="Footer Placeholder 5">
            <a:extLst>
              <a:ext uri="{FF2B5EF4-FFF2-40B4-BE49-F238E27FC236}">
                <a16:creationId xmlns:a16="http://schemas.microsoft.com/office/drawing/2014/main" id="{47B2D9F5-D7BC-F512-7D09-51898E75DD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89ABDD-1E30-D287-8430-C79018F75C41}"/>
              </a:ext>
            </a:extLst>
          </p:cNvPr>
          <p:cNvSpPr>
            <a:spLocks noGrp="1"/>
          </p:cNvSpPr>
          <p:nvPr>
            <p:ph type="sldNum" sz="quarter" idx="12"/>
          </p:nvPr>
        </p:nvSpPr>
        <p:spPr/>
        <p:txBody>
          <a:bodyPr/>
          <a:lstStyle/>
          <a:p>
            <a:fld id="{D15C82F5-80A8-4C1E-A1BD-CD29CACA4A2D}" type="slidenum">
              <a:rPr lang="en-GB" smtClean="0"/>
              <a:t>‹#›</a:t>
            </a:fld>
            <a:endParaRPr lang="en-GB"/>
          </a:p>
        </p:txBody>
      </p:sp>
    </p:spTree>
    <p:extLst>
      <p:ext uri="{BB962C8B-B14F-4D97-AF65-F5344CB8AC3E}">
        <p14:creationId xmlns:p14="http://schemas.microsoft.com/office/powerpoint/2010/main" val="3569815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078BBB-031A-A871-A092-8DC9B6BE33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E97B042-E990-4810-28AD-2AE9D7DB78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DEBBD2-6FE5-C112-08A0-A9CB7415B9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F5702F-B4AF-4570-A6E9-D2B80991A671}" type="datetimeFigureOut">
              <a:rPr lang="en-GB" smtClean="0"/>
              <a:t>30/08/2023</a:t>
            </a:fld>
            <a:endParaRPr lang="en-GB"/>
          </a:p>
        </p:txBody>
      </p:sp>
      <p:sp>
        <p:nvSpPr>
          <p:cNvPr id="5" name="Footer Placeholder 4">
            <a:extLst>
              <a:ext uri="{FF2B5EF4-FFF2-40B4-BE49-F238E27FC236}">
                <a16:creationId xmlns:a16="http://schemas.microsoft.com/office/drawing/2014/main" id="{4A903AD0-AFE7-E6E5-3810-50DC38294D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1944B69-F8FC-7E22-E1E8-FDCD9A20B0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C82F5-80A8-4C1E-A1BD-CD29CACA4A2D}" type="slidenum">
              <a:rPr lang="en-GB" smtClean="0"/>
              <a:t>‹#›</a:t>
            </a:fld>
            <a:endParaRPr lang="en-GB"/>
          </a:p>
        </p:txBody>
      </p:sp>
    </p:spTree>
    <p:extLst>
      <p:ext uri="{BB962C8B-B14F-4D97-AF65-F5344CB8AC3E}">
        <p14:creationId xmlns:p14="http://schemas.microsoft.com/office/powerpoint/2010/main" val="3713280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arxiv.org/pdf/1602.05048v1.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F89E5E0E-04CA-0250-6468-879B1828C72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p:blipFill>
        <p:spPr>
          <a:xfrm>
            <a:off x="0" y="0"/>
            <a:ext cx="9608736" cy="6857999"/>
          </a:xfrm>
          <a:prstGeom prst="rect">
            <a:avLst/>
          </a:prstGeom>
        </p:spPr>
      </p:pic>
      <p:pic>
        <p:nvPicPr>
          <p:cNvPr id="16" name="Picture 15" descr="A black and white logo&#10;&#10;Description automatically generated">
            <a:extLst>
              <a:ext uri="{FF2B5EF4-FFF2-40B4-BE49-F238E27FC236}">
                <a16:creationId xmlns:a16="http://schemas.microsoft.com/office/drawing/2014/main" id="{6310CDBE-3D90-5CFF-6A73-ABB7F60C4CC4}"/>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8641793" y="5785935"/>
            <a:ext cx="3550207" cy="1072065"/>
          </a:xfrm>
          <a:prstGeom prst="rect">
            <a:avLst/>
          </a:prstGeom>
        </p:spPr>
      </p:pic>
      <p:sp>
        <p:nvSpPr>
          <p:cNvPr id="2" name="TextBox 1">
            <a:extLst>
              <a:ext uri="{FF2B5EF4-FFF2-40B4-BE49-F238E27FC236}">
                <a16:creationId xmlns:a16="http://schemas.microsoft.com/office/drawing/2014/main" id="{D6ED7FE5-38AE-2C01-9761-B13FCAEE4E72}"/>
              </a:ext>
            </a:extLst>
          </p:cNvPr>
          <p:cNvSpPr txBox="1"/>
          <p:nvPr/>
        </p:nvSpPr>
        <p:spPr>
          <a:xfrm>
            <a:off x="4594818" y="5852607"/>
            <a:ext cx="4267200" cy="938719"/>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Comment for the user of this toolkit: This presentation was originally created by the Special Advisor to the Mayor on Human Trafficking serving for the City of Houston - Office of Mayor Sylvester Turner- (2016-2023). It was created for the big game. The contents may apply to other large scale public events.</a:t>
            </a:r>
            <a:endParaRPr lang="en-GB"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515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47B34-340D-DA2E-B9B4-CED1C0C4D77E}"/>
              </a:ext>
            </a:extLst>
          </p:cNvPr>
          <p:cNvSpPr txBox="1">
            <a:spLocks/>
          </p:cNvSpPr>
          <p:nvPr/>
        </p:nvSpPr>
        <p:spPr>
          <a:xfrm>
            <a:off x="0" y="627063"/>
            <a:ext cx="121920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latin typeface="Arial" panose="020B0604020202020204" pitchFamily="34" charset="0"/>
                <a:cs typeface="Arial" panose="020B0604020202020204" pitchFamily="34" charset="0"/>
              </a:rPr>
              <a:t>IV. Anti-Human </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Trafficking Efforts Highlights – Cont’d</a:t>
            </a:r>
          </a:p>
        </p:txBody>
      </p:sp>
      <p:sp>
        <p:nvSpPr>
          <p:cNvPr id="3" name="Content Placeholder 2">
            <a:extLst>
              <a:ext uri="{FF2B5EF4-FFF2-40B4-BE49-F238E27FC236}">
                <a16:creationId xmlns:a16="http://schemas.microsoft.com/office/drawing/2014/main" id="{DBBCC4AB-429A-948B-33EE-07E243EA61A0}"/>
              </a:ext>
            </a:extLst>
          </p:cNvPr>
          <p:cNvSpPr txBox="1">
            <a:spLocks/>
          </p:cNvSpPr>
          <p:nvPr/>
        </p:nvSpPr>
        <p:spPr>
          <a:xfrm>
            <a:off x="638175" y="1952625"/>
            <a:ext cx="11115675" cy="366712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ctr">
              <a:buFont typeface="Arial" panose="020B0604020202020204" pitchFamily="34" charset="0"/>
              <a:buNone/>
            </a:pPr>
            <a:r>
              <a:rPr lang="en-US" sz="1800" b="1" dirty="0">
                <a:latin typeface="Arial" panose="020B0604020202020204" pitchFamily="34" charset="0"/>
                <a:cs typeface="Arial" panose="020B0604020202020204" pitchFamily="34" charset="0"/>
              </a:rPr>
              <a:t>Objective: Institutionalize City of Houston Response and Implement Trainings</a:t>
            </a:r>
            <a:br>
              <a:rPr lang="en-US" sz="1800" b="1" dirty="0">
                <a:latin typeface="Arial" panose="020B0604020202020204" pitchFamily="34" charset="0"/>
                <a:cs typeface="Arial" panose="020B0604020202020204" pitchFamily="34" charset="0"/>
              </a:rPr>
            </a:br>
            <a:endParaRPr lang="en-US" sz="1600" b="1" dirty="0">
              <a:latin typeface="Arial" panose="020B0604020202020204" pitchFamily="34" charset="0"/>
              <a:cs typeface="Arial" panose="020B0604020202020204" pitchFamily="34" charset="0"/>
            </a:endParaRPr>
          </a:p>
          <a:p>
            <a:pPr>
              <a:buClr>
                <a:srgbClr val="FA6400"/>
              </a:buClr>
            </a:pPr>
            <a:r>
              <a:rPr lang="en-US" sz="1800" b="1" dirty="0">
                <a:latin typeface="Arial" panose="020B0604020202020204" pitchFamily="34" charset="0"/>
                <a:cs typeface="Arial" panose="020B0604020202020204" pitchFamily="34" charset="0"/>
              </a:rPr>
              <a:t>Strategy: Analyze and Pass Ordinances and Departmental Policies</a:t>
            </a:r>
          </a:p>
          <a:p>
            <a:pPr lvl="1">
              <a:buClr>
                <a:srgbClr val="FA6400"/>
              </a:buClr>
            </a:pPr>
            <a:r>
              <a:rPr lang="en-US" sz="1800" dirty="0">
                <a:latin typeface="Arial" panose="020B0604020202020204" pitchFamily="34" charset="0"/>
                <a:cs typeface="Arial" panose="020B0604020202020204" pitchFamily="34" charset="0"/>
              </a:rPr>
              <a:t>Propose additional ordinance amendments as necessary.</a:t>
            </a:r>
          </a:p>
          <a:p>
            <a:pPr lvl="1">
              <a:buClr>
                <a:srgbClr val="FA6400"/>
              </a:buClr>
            </a:pPr>
            <a:r>
              <a:rPr lang="en-US" sz="1800" dirty="0">
                <a:latin typeface="Arial" panose="020B0604020202020204" pitchFamily="34" charset="0"/>
                <a:cs typeface="Arial" panose="020B0604020202020204" pitchFamily="34" charset="0"/>
              </a:rPr>
              <a:t>Houston Health Department has signed a policy requiring all 1,200 employees to be trained. </a:t>
            </a:r>
            <a:br>
              <a:rPr lang="en-US" sz="1400" dirty="0">
                <a:latin typeface="Arial" panose="020B06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a:p>
            <a:pPr>
              <a:buClr>
                <a:srgbClr val="FA6400"/>
              </a:buClr>
            </a:pPr>
            <a:r>
              <a:rPr lang="en-US" sz="1800" b="1" dirty="0">
                <a:latin typeface="Arial" panose="020B0604020202020204" pitchFamily="34" charset="0"/>
                <a:cs typeface="Arial" panose="020B0604020202020204" pitchFamily="34" charset="0"/>
              </a:rPr>
              <a:t>Strategy: Implement Trainings or Informational Videos for City Departments </a:t>
            </a:r>
          </a:p>
          <a:p>
            <a:pPr lvl="1">
              <a:buClr>
                <a:srgbClr val="FA6400"/>
              </a:buClr>
            </a:pPr>
            <a:r>
              <a:rPr lang="en-US" sz="1800" dirty="0">
                <a:latin typeface="Arial" panose="020B0604020202020204" pitchFamily="34" charset="0"/>
                <a:cs typeface="Arial" panose="020B0604020202020204" pitchFamily="34" charset="0"/>
              </a:rPr>
              <a:t>Engage Houston Health Department, Houston Municipal Court, Houston Police Department (Jail Division), Houston Airport System, Houston Fire Department, and 311 operators.</a:t>
            </a:r>
            <a:br>
              <a:rPr lang="en-US" sz="1400" dirty="0">
                <a:latin typeface="Arial" panose="020B06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a:p>
            <a:pPr lvl="1">
              <a:buClr>
                <a:srgbClr val="FA6400"/>
              </a:buClr>
            </a:pPr>
            <a:r>
              <a:rPr lang="en-US" sz="1800" b="1" dirty="0">
                <a:latin typeface="Arial" panose="020B0604020202020204" pitchFamily="34" charset="0"/>
                <a:cs typeface="Arial" panose="020B0604020202020204" pitchFamily="34" charset="0"/>
              </a:rPr>
              <a:t>Highlight: </a:t>
            </a:r>
            <a:r>
              <a:rPr lang="en-US" sz="1800" dirty="0">
                <a:latin typeface="Arial" panose="020B0604020202020204" pitchFamily="34" charset="0"/>
                <a:cs typeface="Arial" panose="020B0604020202020204" pitchFamily="34" charset="0"/>
              </a:rPr>
              <a:t>Houston Airport System, incorporating a short video about human trafficking into their airport culture to recognize and report crime as part of their badging process. </a:t>
            </a:r>
          </a:p>
          <a:p>
            <a:pPr marL="411480" lvl="1" indent="0">
              <a:buFont typeface="Arial" panose="020B0604020202020204" pitchFamily="34" charset="0"/>
              <a:buNone/>
            </a:pPr>
            <a:br>
              <a:rPr lang="en-US" sz="1400" dirty="0">
                <a:latin typeface="Arial" panose="020B0604020202020204" pitchFamily="34" charset="0"/>
                <a:cs typeface="Arial" panose="020B0604020202020204" pitchFamily="34" charset="0"/>
              </a:rPr>
            </a:br>
            <a:endParaRPr lang="en-US" sz="1400" strike="sngStrike" dirty="0">
              <a:latin typeface="Arial" panose="020B0604020202020204" pitchFamily="34" charset="0"/>
              <a:cs typeface="Arial" panose="020B0604020202020204" pitchFamily="34" charset="0"/>
            </a:endParaRPr>
          </a:p>
        </p:txBody>
      </p:sp>
      <p:pic>
        <p:nvPicPr>
          <p:cNvPr id="4" name="Picture 3" descr="A black and white logo&#10;&#10;Description automatically generated">
            <a:extLst>
              <a:ext uri="{FF2B5EF4-FFF2-40B4-BE49-F238E27FC236}">
                <a16:creationId xmlns:a16="http://schemas.microsoft.com/office/drawing/2014/main" id="{4112B57A-7FEA-C2FC-71F9-15D7E3ED81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1793" y="5785934"/>
            <a:ext cx="3550207" cy="1072066"/>
          </a:xfrm>
          <a:prstGeom prst="rect">
            <a:avLst/>
          </a:prstGeom>
        </p:spPr>
      </p:pic>
      <p:sp>
        <p:nvSpPr>
          <p:cNvPr id="5" name="TextBox 4">
            <a:extLst>
              <a:ext uri="{FF2B5EF4-FFF2-40B4-BE49-F238E27FC236}">
                <a16:creationId xmlns:a16="http://schemas.microsoft.com/office/drawing/2014/main" id="{54A584A3-FBC4-28CA-16C1-B8D5B6DD739E}"/>
              </a:ext>
            </a:extLst>
          </p:cNvPr>
          <p:cNvSpPr txBox="1"/>
          <p:nvPr/>
        </p:nvSpPr>
        <p:spPr>
          <a:xfrm>
            <a:off x="247650" y="6168078"/>
            <a:ext cx="6210300" cy="307777"/>
          </a:xfrm>
          <a:prstGeom prst="rect">
            <a:avLst/>
          </a:prstGeom>
          <a:noFill/>
        </p:spPr>
        <p:txBody>
          <a:bodyPr wrap="square" rtlCol="0">
            <a:spAutoFit/>
          </a:bodyPr>
          <a:lstStyle/>
          <a:p>
            <a:r>
              <a:rPr lang="en-US" sz="1400" b="0" i="0" u="none" strike="noStrike" baseline="0" dirty="0">
                <a:solidFill>
                  <a:srgbClr val="6E6E6E"/>
                </a:solidFill>
                <a:latin typeface="Arial" panose="020B0604020202020204" pitchFamily="34" charset="0"/>
                <a:cs typeface="Arial" panose="020B0604020202020204" pitchFamily="34" charset="0"/>
              </a:rPr>
              <a:t>© City of Houston, Mayor’s Office, 2023. Used with permission.</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2425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911A6-266D-94BB-839E-71C68DD75C4B}"/>
              </a:ext>
            </a:extLst>
          </p:cNvPr>
          <p:cNvSpPr txBox="1">
            <a:spLocks/>
          </p:cNvSpPr>
          <p:nvPr/>
        </p:nvSpPr>
        <p:spPr>
          <a:xfrm>
            <a:off x="0" y="569913"/>
            <a:ext cx="121920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latin typeface="Arial" panose="020B0604020202020204" pitchFamily="34" charset="0"/>
                <a:cs typeface="Arial" panose="020B0604020202020204" pitchFamily="34" charset="0"/>
              </a:rPr>
              <a:t>IV. Anti-Human </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Trafficking Efforts Highlights – Cont’d</a:t>
            </a:r>
          </a:p>
        </p:txBody>
      </p:sp>
      <p:sp>
        <p:nvSpPr>
          <p:cNvPr id="3" name="Content Placeholder 2">
            <a:extLst>
              <a:ext uri="{FF2B5EF4-FFF2-40B4-BE49-F238E27FC236}">
                <a16:creationId xmlns:a16="http://schemas.microsoft.com/office/drawing/2014/main" id="{828675B4-740E-7A27-28D8-0F12BB9EC5A1}"/>
              </a:ext>
            </a:extLst>
          </p:cNvPr>
          <p:cNvSpPr txBox="1">
            <a:spLocks/>
          </p:cNvSpPr>
          <p:nvPr/>
        </p:nvSpPr>
        <p:spPr>
          <a:xfrm>
            <a:off x="247650" y="1921195"/>
            <a:ext cx="11725275" cy="403860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ctr">
              <a:buFont typeface="Arial" panose="020B0604020202020204" pitchFamily="34" charset="0"/>
              <a:buNone/>
            </a:pPr>
            <a:r>
              <a:rPr lang="en-US" sz="1800" b="1" dirty="0">
                <a:latin typeface="Arial" panose="020B0604020202020204" pitchFamily="34" charset="0"/>
                <a:cs typeface="Arial" panose="020B0604020202020204" pitchFamily="34" charset="0"/>
              </a:rPr>
              <a:t>Objective: Raise Awareness and Change Public Perception</a:t>
            </a:r>
            <a:br>
              <a:rPr lang="en-US" sz="1800" b="1" dirty="0">
                <a:latin typeface="Knowledge Regular" panose="020B0506000000020004" pitchFamily="34" charset="0"/>
              </a:rPr>
            </a:br>
            <a:endParaRPr lang="en-US" sz="1800" b="1" dirty="0">
              <a:latin typeface="Knowledge Regular" panose="020B0506000000020004" pitchFamily="34" charset="0"/>
            </a:endParaRPr>
          </a:p>
          <a:p>
            <a:pPr>
              <a:buClr>
                <a:srgbClr val="FA6400"/>
              </a:buClr>
            </a:pPr>
            <a:r>
              <a:rPr lang="en-US" sz="1800" b="1" dirty="0">
                <a:latin typeface="Arial" panose="020B0604020202020204" pitchFamily="34" charset="0"/>
                <a:cs typeface="Arial" panose="020B0604020202020204" pitchFamily="34" charset="0"/>
              </a:rPr>
              <a:t>Strategy: Develop and launch joint anti human trafficking media campaign</a:t>
            </a:r>
          </a:p>
          <a:p>
            <a:pPr lvl="1">
              <a:buClr>
                <a:srgbClr val="FA6400"/>
              </a:buClr>
            </a:pPr>
            <a:r>
              <a:rPr lang="en-US" sz="1800" dirty="0">
                <a:latin typeface="Arial" panose="020B0604020202020204" pitchFamily="34" charset="0"/>
                <a:cs typeface="Arial" panose="020B0604020202020204" pitchFamily="34" charset="0"/>
              </a:rPr>
              <a:t>Leading campaign with Houston Police Department, the Harris County DA, and United Against Human Trafficking.</a:t>
            </a:r>
          </a:p>
          <a:p>
            <a:pPr lvl="1">
              <a:buClr>
                <a:srgbClr val="FA6400"/>
              </a:buClr>
            </a:pPr>
            <a:r>
              <a:rPr lang="en-US" sz="1800" dirty="0">
                <a:latin typeface="Arial" panose="020B0604020202020204" pitchFamily="34" charset="0"/>
                <a:cs typeface="Arial" panose="020B0604020202020204" pitchFamily="34" charset="0"/>
              </a:rPr>
              <a:t>A Houston PR/Consulting firm has offered to develop the campaign and donate all creative capital. </a:t>
            </a:r>
          </a:p>
          <a:p>
            <a:pPr marL="411480" lvl="1" indent="0">
              <a:buFont typeface="Arial" panose="020B0604020202020204" pitchFamily="34" charset="0"/>
              <a:buNone/>
            </a:pPr>
            <a:endParaRPr lang="en-US" sz="1800" dirty="0">
              <a:latin typeface="Knowledge Regular" panose="020B0506000000020004" pitchFamily="34" charset="0"/>
            </a:endParaRPr>
          </a:p>
          <a:p>
            <a:pPr>
              <a:buClr>
                <a:srgbClr val="FA6400"/>
              </a:buClr>
            </a:pPr>
            <a:r>
              <a:rPr lang="en-US" sz="1800" b="1" dirty="0">
                <a:latin typeface="Arial" panose="020B0604020202020204" pitchFamily="34" charset="0"/>
                <a:cs typeface="Arial" panose="020B0604020202020204" pitchFamily="34" charset="0"/>
              </a:rPr>
              <a:t>Strategy: Hold Events to Raise the Level of Dialogue and Engage Influencers</a:t>
            </a:r>
          </a:p>
          <a:p>
            <a:pPr lvl="1">
              <a:buClr>
                <a:srgbClr val="FA6400"/>
              </a:buClr>
            </a:pPr>
            <a:r>
              <a:rPr lang="en-US" sz="1800" dirty="0">
                <a:latin typeface="Arial" panose="020B0604020202020204" pitchFamily="34" charset="0"/>
                <a:cs typeface="Arial" panose="020B0604020202020204" pitchFamily="34" charset="0"/>
              </a:rPr>
              <a:t>Convene human trafficking thought leaders in Houston on an annual basis.</a:t>
            </a:r>
          </a:p>
          <a:p>
            <a:pPr lvl="1">
              <a:buClr>
                <a:srgbClr val="FA6400"/>
              </a:buClr>
            </a:pPr>
            <a:r>
              <a:rPr lang="en-US" sz="1800" dirty="0">
                <a:latin typeface="Arial" panose="020B0604020202020204" pitchFamily="34" charset="0"/>
                <a:cs typeface="Arial" panose="020B0604020202020204" pitchFamily="34" charset="0"/>
              </a:rPr>
              <a:t>Screen Siddharth Kara’s Hollywood feature film, </a:t>
            </a:r>
            <a:r>
              <a:rPr lang="en-US" sz="1800" i="1" dirty="0">
                <a:latin typeface="Arial" panose="020B0604020202020204" pitchFamily="34" charset="0"/>
                <a:cs typeface="Arial" panose="020B0604020202020204" pitchFamily="34" charset="0"/>
              </a:rPr>
              <a:t>Trafficked</a:t>
            </a:r>
            <a:r>
              <a:rPr lang="en-US" sz="1800" dirty="0">
                <a:latin typeface="Arial" panose="020B0604020202020204" pitchFamily="34" charset="0"/>
                <a:cs typeface="Arial" panose="020B0604020202020204" pitchFamily="34" charset="0"/>
              </a:rPr>
              <a:t>, and conclude with a panel discussion featuring Mr. Kara, Mayor Turner and Texas law enforcement officers.</a:t>
            </a:r>
          </a:p>
          <a:p>
            <a:pPr lvl="1">
              <a:buClr>
                <a:srgbClr val="FA6400"/>
              </a:buClr>
            </a:pPr>
            <a:r>
              <a:rPr lang="en-US" sz="1800" dirty="0">
                <a:latin typeface="Arial" panose="020B0604020202020204" pitchFamily="34" charset="0"/>
                <a:cs typeface="Arial" panose="020B0604020202020204" pitchFamily="34" charset="0"/>
              </a:rPr>
              <a:t>Develop</a:t>
            </a:r>
            <a:r>
              <a:rPr lang="en-US" sz="1800" b="1"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relationships with influencers to engage their voice in the anti-trafficking movement and influence their fans (e.g. sports leagues and celebrities). </a:t>
            </a:r>
          </a:p>
        </p:txBody>
      </p:sp>
      <p:pic>
        <p:nvPicPr>
          <p:cNvPr id="4" name="Picture 3" descr="A black and white logo&#10;&#10;Description automatically generated">
            <a:extLst>
              <a:ext uri="{FF2B5EF4-FFF2-40B4-BE49-F238E27FC236}">
                <a16:creationId xmlns:a16="http://schemas.microsoft.com/office/drawing/2014/main" id="{67F8B749-093B-8CDB-5270-92307FB93A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1793" y="5785934"/>
            <a:ext cx="3550207" cy="1072066"/>
          </a:xfrm>
          <a:prstGeom prst="rect">
            <a:avLst/>
          </a:prstGeom>
        </p:spPr>
      </p:pic>
      <p:sp>
        <p:nvSpPr>
          <p:cNvPr id="5" name="TextBox 4">
            <a:extLst>
              <a:ext uri="{FF2B5EF4-FFF2-40B4-BE49-F238E27FC236}">
                <a16:creationId xmlns:a16="http://schemas.microsoft.com/office/drawing/2014/main" id="{1613E618-BBCB-62CF-9D8A-E43BC0EB6BFD}"/>
              </a:ext>
            </a:extLst>
          </p:cNvPr>
          <p:cNvSpPr txBox="1"/>
          <p:nvPr/>
        </p:nvSpPr>
        <p:spPr>
          <a:xfrm>
            <a:off x="247650" y="6168078"/>
            <a:ext cx="6210300" cy="307777"/>
          </a:xfrm>
          <a:prstGeom prst="rect">
            <a:avLst/>
          </a:prstGeom>
          <a:noFill/>
        </p:spPr>
        <p:txBody>
          <a:bodyPr wrap="square" rtlCol="0">
            <a:spAutoFit/>
          </a:bodyPr>
          <a:lstStyle/>
          <a:p>
            <a:r>
              <a:rPr lang="en-US" sz="1400" b="0" i="0" u="none" strike="noStrike" baseline="0" dirty="0">
                <a:solidFill>
                  <a:srgbClr val="6E6E6E"/>
                </a:solidFill>
                <a:latin typeface="Arial" panose="020B0604020202020204" pitchFamily="34" charset="0"/>
                <a:cs typeface="Arial" panose="020B0604020202020204" pitchFamily="34" charset="0"/>
              </a:rPr>
              <a:t>© City of Houston, Mayor’s Office, 2023. Used with permission.</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5815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2896D-9DA9-6253-E337-C04E4FF14B37}"/>
              </a:ext>
            </a:extLst>
          </p:cNvPr>
          <p:cNvSpPr txBox="1">
            <a:spLocks/>
          </p:cNvSpPr>
          <p:nvPr/>
        </p:nvSpPr>
        <p:spPr>
          <a:xfrm>
            <a:off x="0" y="451393"/>
            <a:ext cx="12192000" cy="107206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latin typeface="Arial" panose="020B0604020202020204" pitchFamily="34" charset="0"/>
                <a:cs typeface="Arial" panose="020B0604020202020204" pitchFamily="34" charset="0"/>
              </a:rPr>
              <a:t>IV. Anti-Human </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Trafficking Efforts – Highlights – Cont’d</a:t>
            </a:r>
          </a:p>
        </p:txBody>
      </p:sp>
      <p:sp>
        <p:nvSpPr>
          <p:cNvPr id="3" name="Content Placeholder 2">
            <a:extLst>
              <a:ext uri="{FF2B5EF4-FFF2-40B4-BE49-F238E27FC236}">
                <a16:creationId xmlns:a16="http://schemas.microsoft.com/office/drawing/2014/main" id="{6D4B8EDD-1D17-6B2F-3728-C6865523D472}"/>
              </a:ext>
            </a:extLst>
          </p:cNvPr>
          <p:cNvSpPr txBox="1">
            <a:spLocks/>
          </p:cNvSpPr>
          <p:nvPr/>
        </p:nvSpPr>
        <p:spPr>
          <a:xfrm>
            <a:off x="538162" y="1695450"/>
            <a:ext cx="11115675" cy="432434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lgn="ctr">
              <a:buFont typeface="Arial" panose="020B0604020202020204" pitchFamily="34" charset="0"/>
              <a:buNone/>
            </a:pPr>
            <a:r>
              <a:rPr lang="en-US" sz="1800" b="1" dirty="0">
                <a:latin typeface="Arial" panose="020B0604020202020204" pitchFamily="34" charset="0"/>
                <a:cs typeface="Arial" panose="020B0604020202020204" pitchFamily="34" charset="0"/>
              </a:rPr>
              <a:t>Objective: Implement Joint Initiatives of HAC-HT</a:t>
            </a:r>
          </a:p>
          <a:p>
            <a:pPr marL="114300" indent="0" algn="just">
              <a:buFont typeface="Arial" panose="020B0604020202020204" pitchFamily="34" charset="0"/>
              <a:buNone/>
            </a:pPr>
            <a:r>
              <a:rPr lang="en-US" sz="1800" b="1" dirty="0">
                <a:latin typeface="Arial" panose="020B0604020202020204" pitchFamily="34" charset="0"/>
                <a:cs typeface="Arial" panose="020B0604020202020204" pitchFamily="34" charset="0"/>
              </a:rPr>
              <a:t>Background: </a:t>
            </a:r>
            <a:r>
              <a:rPr lang="en-US" sz="1800" dirty="0">
                <a:latin typeface="Arial" panose="020B0604020202020204" pitchFamily="34" charset="0"/>
                <a:cs typeface="Arial" panose="020B0604020202020204" pitchFamily="34" charset="0"/>
              </a:rPr>
              <a:t>The Houston Area Council on Human Trafficking (HAC-HT) is an initiative of the Mayor’s Office. Stakeholders are convened to collaborate on joint anti-human trafficking initiatives framed by the vision and goals of the Mayor’s Office. Law enforcement is represented, but HAC-HT does not operate in a law enforcement capacity.</a:t>
            </a:r>
          </a:p>
          <a:p>
            <a:pPr marL="114300" indent="0" algn="just">
              <a:buFont typeface="Arial" panose="020B0604020202020204" pitchFamily="34" charset="0"/>
              <a:buNone/>
            </a:pPr>
            <a:endParaRPr lang="en-US" sz="1800" b="1" dirty="0">
              <a:latin typeface="Arial" panose="020B0604020202020204" pitchFamily="34" charset="0"/>
              <a:cs typeface="Arial" panose="020B0604020202020204" pitchFamily="34" charset="0"/>
            </a:endParaRPr>
          </a:p>
          <a:p>
            <a:pPr>
              <a:buClr>
                <a:srgbClr val="FA6400"/>
              </a:buClr>
            </a:pPr>
            <a:r>
              <a:rPr lang="en-US" sz="1800" b="1" dirty="0">
                <a:latin typeface="Arial" panose="020B0604020202020204" pitchFamily="34" charset="0"/>
                <a:cs typeface="Arial" panose="020B0604020202020204" pitchFamily="34" charset="0"/>
              </a:rPr>
              <a:t>Strategy: Implement a Hotel Training Program</a:t>
            </a:r>
          </a:p>
          <a:p>
            <a:pPr lvl="1">
              <a:buClr>
                <a:srgbClr val="FA6400"/>
              </a:buClr>
            </a:pPr>
            <a:r>
              <a:rPr lang="en-US" sz="1800" dirty="0">
                <a:latin typeface="Arial" panose="020B0604020202020204" pitchFamily="34" charset="0"/>
                <a:cs typeface="Arial" panose="020B0604020202020204" pitchFamily="34" charset="0"/>
              </a:rPr>
              <a:t>Coordinate hotel-based voluntary trainings. </a:t>
            </a:r>
          </a:p>
          <a:p>
            <a:pPr lvl="1">
              <a:buClr>
                <a:srgbClr val="FA6400"/>
              </a:buClr>
            </a:pPr>
            <a:r>
              <a:rPr lang="en-US" sz="1800" dirty="0">
                <a:latin typeface="Arial" panose="020B0604020202020204" pitchFamily="34" charset="0"/>
                <a:cs typeface="Arial" panose="020B0604020202020204" pitchFamily="34" charset="0"/>
              </a:rPr>
              <a:t>Encourage voluntary trainings by speaking at Hotel and Motel Association events. </a:t>
            </a: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a:p>
            <a:pPr>
              <a:buClr>
                <a:srgbClr val="FA6400"/>
              </a:buClr>
            </a:pPr>
            <a:r>
              <a:rPr lang="en-US" sz="1800" b="1" dirty="0">
                <a:latin typeface="Arial" panose="020B0604020202020204" pitchFamily="34" charset="0"/>
                <a:cs typeface="Arial" panose="020B0604020202020204" pitchFamily="34" charset="0"/>
              </a:rPr>
              <a:t>Strategy: Engage Taxi Industry</a:t>
            </a:r>
          </a:p>
          <a:p>
            <a:pPr lvl="1">
              <a:buClr>
                <a:srgbClr val="FA6400"/>
              </a:buClr>
            </a:pPr>
            <a:r>
              <a:rPr lang="en-US" sz="1800" dirty="0">
                <a:latin typeface="Arial" panose="020B0604020202020204" pitchFamily="34" charset="0"/>
                <a:cs typeface="Arial" panose="020B0604020202020204" pitchFamily="34" charset="0"/>
              </a:rPr>
              <a:t>Identify and contact most-used taxi cab companies about implementing employee training and sending mass text and email blasts. </a:t>
            </a:r>
          </a:p>
          <a:p>
            <a:pPr lvl="1">
              <a:buClr>
                <a:srgbClr val="FA6400"/>
              </a:buClr>
            </a:pPr>
            <a:r>
              <a:rPr lang="en-US" sz="1800" dirty="0">
                <a:latin typeface="Arial" panose="020B0604020202020204" pitchFamily="34" charset="0"/>
                <a:cs typeface="Arial" panose="020B0604020202020204" pitchFamily="34" charset="0"/>
              </a:rPr>
              <a:t>Concentrate and coordinate blasts around events.</a:t>
            </a:r>
          </a:p>
        </p:txBody>
      </p:sp>
      <p:pic>
        <p:nvPicPr>
          <p:cNvPr id="4" name="Picture 3" descr="A black and white logo&#10;&#10;Description automatically generated">
            <a:extLst>
              <a:ext uri="{FF2B5EF4-FFF2-40B4-BE49-F238E27FC236}">
                <a16:creationId xmlns:a16="http://schemas.microsoft.com/office/drawing/2014/main" id="{28187261-C380-C368-A4D7-600EE88202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1793" y="5785934"/>
            <a:ext cx="3550207" cy="1072066"/>
          </a:xfrm>
          <a:prstGeom prst="rect">
            <a:avLst/>
          </a:prstGeom>
        </p:spPr>
      </p:pic>
      <p:sp>
        <p:nvSpPr>
          <p:cNvPr id="5" name="TextBox 4">
            <a:extLst>
              <a:ext uri="{FF2B5EF4-FFF2-40B4-BE49-F238E27FC236}">
                <a16:creationId xmlns:a16="http://schemas.microsoft.com/office/drawing/2014/main" id="{11D53D1C-398B-215E-B347-70F2A17FC679}"/>
              </a:ext>
            </a:extLst>
          </p:cNvPr>
          <p:cNvSpPr txBox="1"/>
          <p:nvPr/>
        </p:nvSpPr>
        <p:spPr>
          <a:xfrm>
            <a:off x="247650" y="6168078"/>
            <a:ext cx="6210300" cy="307777"/>
          </a:xfrm>
          <a:prstGeom prst="rect">
            <a:avLst/>
          </a:prstGeom>
          <a:noFill/>
        </p:spPr>
        <p:txBody>
          <a:bodyPr wrap="square" rtlCol="0">
            <a:spAutoFit/>
          </a:bodyPr>
          <a:lstStyle/>
          <a:p>
            <a:r>
              <a:rPr lang="en-US" sz="1400" b="0" i="0" u="none" strike="noStrike" baseline="0" dirty="0">
                <a:solidFill>
                  <a:srgbClr val="6E6E6E"/>
                </a:solidFill>
                <a:latin typeface="Arial" panose="020B0604020202020204" pitchFamily="34" charset="0"/>
                <a:cs typeface="Arial" panose="020B0604020202020204" pitchFamily="34" charset="0"/>
              </a:rPr>
              <a:t>© City of Houston, Mayor’s Office, 2023. Used with permission.</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2525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AC859-08E8-1B83-EA36-CE81D31C4313}"/>
              </a:ext>
            </a:extLst>
          </p:cNvPr>
          <p:cNvSpPr txBox="1">
            <a:spLocks/>
          </p:cNvSpPr>
          <p:nvPr/>
        </p:nvSpPr>
        <p:spPr>
          <a:xfrm>
            <a:off x="0" y="846138"/>
            <a:ext cx="12192000" cy="55403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latin typeface="Arial" panose="020B0604020202020204" pitchFamily="34" charset="0"/>
                <a:cs typeface="Arial" panose="020B0604020202020204" pitchFamily="34" charset="0"/>
              </a:rPr>
              <a:t>References</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41292EB-6D6F-C4EA-4856-75874B5C9771}"/>
              </a:ext>
            </a:extLst>
          </p:cNvPr>
          <p:cNvSpPr txBox="1">
            <a:spLocks/>
          </p:cNvSpPr>
          <p:nvPr/>
        </p:nvSpPr>
        <p:spPr>
          <a:xfrm>
            <a:off x="585787" y="1989138"/>
            <a:ext cx="11020425" cy="297180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3">
              <a:buClr>
                <a:srgbClr val="FA6400"/>
              </a:buClr>
            </a:pPr>
            <a:r>
              <a:rPr lang="en-US" b="1" dirty="0">
                <a:latin typeface="Arial" panose="020B0604020202020204" pitchFamily="34" charset="0"/>
                <a:cs typeface="Arial" panose="020B0604020202020204" pitchFamily="34" charset="0"/>
              </a:rPr>
              <a:t>For reference: </a:t>
            </a:r>
            <a:r>
              <a:rPr lang="en-US" dirty="0">
                <a:latin typeface="Arial" panose="020B0604020202020204" pitchFamily="34" charset="0"/>
                <a:cs typeface="Arial" panose="020B0604020202020204" pitchFamily="34" charset="0"/>
              </a:rPr>
              <a:t>“Child Sex Rings Spike during Super Bowl Week,” USA Today, February 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2011.</a:t>
            </a:r>
          </a:p>
          <a:p>
            <a:pPr marL="342900" lvl="3">
              <a:buClr>
                <a:schemeClr val="accent1"/>
              </a:buClr>
            </a:pPr>
            <a:endParaRPr lang="en-US" dirty="0">
              <a:latin typeface="Arial" panose="020B0604020202020204" pitchFamily="34" charset="0"/>
              <a:cs typeface="Arial" panose="020B0604020202020204" pitchFamily="34" charset="0"/>
            </a:endParaRPr>
          </a:p>
          <a:p>
            <a:pPr marL="342900" lvl="3">
              <a:buClr>
                <a:srgbClr val="FA6400"/>
              </a:buClr>
            </a:pPr>
            <a:r>
              <a:rPr lang="en-US" b="1" dirty="0">
                <a:latin typeface="Arial" panose="020B0604020202020204" pitchFamily="34" charset="0"/>
                <a:cs typeface="Arial" panose="020B0604020202020204" pitchFamily="34" charset="0"/>
              </a:rPr>
              <a:t>For reference</a:t>
            </a:r>
            <a:r>
              <a:rPr lang="en-US" dirty="0">
                <a:latin typeface="Arial" panose="020B0604020202020204" pitchFamily="34" charset="0"/>
                <a:cs typeface="Arial" panose="020B0604020202020204" pitchFamily="34" charset="0"/>
              </a:rPr>
              <a:t>: Kyle Miller, Emily Kennedy, and Artur </a:t>
            </a:r>
            <a:r>
              <a:rPr lang="en-US" dirty="0" err="1">
                <a:latin typeface="Arial" panose="020B0604020202020204" pitchFamily="34" charset="0"/>
                <a:cs typeface="Arial" panose="020B0604020202020204" pitchFamily="34" charset="0"/>
              </a:rPr>
              <a:t>Dubrawski</a:t>
            </a:r>
            <a:r>
              <a:rPr lang="en-US" dirty="0">
                <a:latin typeface="Arial" panose="020B0604020202020204" pitchFamily="34" charset="0"/>
                <a:cs typeface="Arial" panose="020B0604020202020204" pitchFamily="34" charset="0"/>
              </a:rPr>
              <a:t>, “Do Public Events Affect Sex Trafficking Activity?” published on-line by </a:t>
            </a:r>
            <a:r>
              <a:rPr lang="en-US" dirty="0" err="1">
                <a:latin typeface="Arial" panose="020B0604020202020204" pitchFamily="34" charset="0"/>
                <a:cs typeface="Arial" panose="020B0604020202020204" pitchFamily="34" charset="0"/>
              </a:rPr>
              <a:t>Auton</a:t>
            </a:r>
            <a:r>
              <a:rPr lang="en-US" dirty="0">
                <a:latin typeface="Arial" panose="020B0604020202020204" pitchFamily="34" charset="0"/>
                <a:cs typeface="Arial" panose="020B0604020202020204" pitchFamily="34" charset="0"/>
              </a:rPr>
              <a:t> Lab (February 15</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2016): 1-10, accessed February 16</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2016, </a:t>
            </a:r>
            <a:r>
              <a:rPr lang="en-US" u="sng" dirty="0">
                <a:latin typeface="Arial" panose="020B0604020202020204" pitchFamily="34" charset="0"/>
                <a:cs typeface="Arial" panose="020B0604020202020204" pitchFamily="34" charset="0"/>
                <a:hlinkClick r:id="rId2"/>
              </a:rPr>
              <a:t>www.arxiv.org/pdf/1602.05048v1.pdf</a:t>
            </a:r>
            <a:r>
              <a:rPr lang="en-US" dirty="0">
                <a:latin typeface="Arial" panose="020B0604020202020204" pitchFamily="34" charset="0"/>
                <a:cs typeface="Arial" panose="020B0604020202020204" pitchFamily="34" charset="0"/>
              </a:rPr>
              <a:t>.</a:t>
            </a:r>
          </a:p>
          <a:p>
            <a:pPr marL="342900" lvl="3">
              <a:buClr>
                <a:schemeClr val="accent1"/>
              </a:buClr>
            </a:pPr>
            <a:endParaRPr lang="en-US" dirty="0">
              <a:latin typeface="Arial" panose="020B0604020202020204" pitchFamily="34" charset="0"/>
              <a:cs typeface="Arial" panose="020B0604020202020204" pitchFamily="34" charset="0"/>
            </a:endParaRPr>
          </a:p>
          <a:p>
            <a:pPr marL="342900" lvl="3" algn="just">
              <a:buClr>
                <a:srgbClr val="FA6400"/>
              </a:buClr>
            </a:pPr>
            <a:r>
              <a:rPr lang="en-US" b="1" dirty="0">
                <a:latin typeface="Arial" panose="020B0604020202020204" pitchFamily="34" charset="0"/>
                <a:cs typeface="Arial" panose="020B0604020202020204" pitchFamily="34" charset="0"/>
              </a:rPr>
              <a:t>For reference: </a:t>
            </a:r>
            <a:r>
              <a:rPr lang="en-US" dirty="0">
                <a:latin typeface="Arial" panose="020B0604020202020204" pitchFamily="34" charset="0"/>
                <a:cs typeface="Arial" panose="020B0604020202020204" pitchFamily="34" charset="0"/>
              </a:rPr>
              <a:t>The inaugural symposium held on October 29</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2015 featured </a:t>
            </a:r>
            <a:r>
              <a:rPr lang="en-US" b="1" dirty="0">
                <a:latin typeface="Arial" panose="020B0604020202020204" pitchFamily="34" charset="0"/>
                <a:cs typeface="Arial" panose="020B0604020202020204" pitchFamily="34" charset="0"/>
              </a:rPr>
              <a:t>Bradley Myles </a:t>
            </a:r>
            <a:r>
              <a:rPr lang="en-US" dirty="0">
                <a:latin typeface="Arial" panose="020B0604020202020204" pitchFamily="34" charset="0"/>
                <a:cs typeface="Arial" panose="020B0604020202020204" pitchFamily="34" charset="0"/>
              </a:rPr>
              <a:t>(Polaris' Chief Executive Officer), </a:t>
            </a:r>
            <a:r>
              <a:rPr lang="en-US" b="1" dirty="0">
                <a:latin typeface="Arial" panose="020B0604020202020204" pitchFamily="34" charset="0"/>
                <a:cs typeface="Arial" panose="020B0604020202020204" pitchFamily="34" charset="0"/>
              </a:rPr>
              <a:t>Siddharth Kara </a:t>
            </a:r>
            <a:r>
              <a:rPr lang="en-US" dirty="0">
                <a:latin typeface="Arial" panose="020B0604020202020204" pitchFamily="34" charset="0"/>
                <a:cs typeface="Arial" panose="020B0604020202020204" pitchFamily="34" charset="0"/>
              </a:rPr>
              <a:t>(wrote </a:t>
            </a:r>
            <a:r>
              <a:rPr lang="en-US" i="1" dirty="0">
                <a:latin typeface="Arial" panose="020B0604020202020204" pitchFamily="34" charset="0"/>
                <a:cs typeface="Arial" panose="020B0604020202020204" pitchFamily="34" charset="0"/>
              </a:rPr>
              <a:t>Sex Trafficking: Inside the Business of Modern Day Slavery), </a:t>
            </a:r>
            <a:r>
              <a:rPr lang="en-US" b="1" dirty="0">
                <a:latin typeface="Arial" panose="020B0604020202020204" pitchFamily="34" charset="0"/>
                <a:cs typeface="Arial" panose="020B0604020202020204" pitchFamily="34" charset="0"/>
              </a:rPr>
              <a:t>Brooke Axtell</a:t>
            </a:r>
            <a:r>
              <a:rPr lang="en-US" dirty="0">
                <a:latin typeface="Arial" panose="020B0604020202020204" pitchFamily="34" charset="0"/>
                <a:cs typeface="Arial" panose="020B0604020202020204" pitchFamily="34" charset="0"/>
              </a:rPr>
              <a:t> (Director of Communications and Engagement for Allies Against Slavery), and </a:t>
            </a:r>
            <a:r>
              <a:rPr lang="en-US" b="1" dirty="0" err="1">
                <a:latin typeface="Arial" panose="020B0604020202020204" pitchFamily="34" charset="0"/>
                <a:cs typeface="Arial" panose="020B0604020202020204" pitchFamily="34" charset="0"/>
              </a:rPr>
              <a:t>Dorchen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Leidholdt</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(Director of the Center for Battered Women’s Legal Services at Sanctuary for Families in NYC).</a:t>
            </a:r>
          </a:p>
          <a:p>
            <a:pPr marL="342900" lvl="3">
              <a:buClr>
                <a:schemeClr val="accent1"/>
              </a:buClr>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4" name="Picture 3" descr="A black and white logo&#10;&#10;Description automatically generated">
            <a:extLst>
              <a:ext uri="{FF2B5EF4-FFF2-40B4-BE49-F238E27FC236}">
                <a16:creationId xmlns:a16="http://schemas.microsoft.com/office/drawing/2014/main" id="{780B0448-27E0-558D-DDB7-4E22C4C29E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1793" y="5785934"/>
            <a:ext cx="3550207" cy="1072066"/>
          </a:xfrm>
          <a:prstGeom prst="rect">
            <a:avLst/>
          </a:prstGeom>
        </p:spPr>
      </p:pic>
      <p:sp>
        <p:nvSpPr>
          <p:cNvPr id="5" name="TextBox 4">
            <a:extLst>
              <a:ext uri="{FF2B5EF4-FFF2-40B4-BE49-F238E27FC236}">
                <a16:creationId xmlns:a16="http://schemas.microsoft.com/office/drawing/2014/main" id="{8E3DDEB3-3976-6DFA-1175-6835C94C1967}"/>
              </a:ext>
            </a:extLst>
          </p:cNvPr>
          <p:cNvSpPr txBox="1"/>
          <p:nvPr/>
        </p:nvSpPr>
        <p:spPr>
          <a:xfrm>
            <a:off x="247650" y="6168078"/>
            <a:ext cx="6210300" cy="307777"/>
          </a:xfrm>
          <a:prstGeom prst="rect">
            <a:avLst/>
          </a:prstGeom>
          <a:noFill/>
        </p:spPr>
        <p:txBody>
          <a:bodyPr wrap="square" rtlCol="0">
            <a:spAutoFit/>
          </a:bodyPr>
          <a:lstStyle/>
          <a:p>
            <a:r>
              <a:rPr lang="en-US" sz="1400" b="0" i="0" u="none" strike="noStrike" baseline="0" dirty="0">
                <a:solidFill>
                  <a:srgbClr val="6E6E6E"/>
                </a:solidFill>
                <a:latin typeface="Arial" panose="020B0604020202020204" pitchFamily="34" charset="0"/>
                <a:cs typeface="Arial" panose="020B0604020202020204" pitchFamily="34" charset="0"/>
              </a:rPr>
              <a:t>© City of Houston, Mayor’s Office, 2023. Used with permission.</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7595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955F4EE-0F1B-EAB3-5FF9-50E68B67A637}"/>
              </a:ext>
            </a:extLst>
          </p:cNvPr>
          <p:cNvSpPr>
            <a:spLocks noGrp="1"/>
          </p:cNvSpPr>
          <p:nvPr>
            <p:ph type="title"/>
          </p:nvPr>
        </p:nvSpPr>
        <p:spPr>
          <a:xfrm>
            <a:off x="1" y="646113"/>
            <a:ext cx="12192000" cy="937235"/>
          </a:xfrm>
        </p:spPr>
        <p:txBody>
          <a:bodyPr>
            <a:normAutofit fontScale="90000"/>
          </a:bodyPr>
          <a:lstStyle/>
          <a:p>
            <a:pPr algn="ctr"/>
            <a:r>
              <a:rPr lang="en-US" sz="4000" b="1" dirty="0">
                <a:latin typeface="Arial" panose="020B0604020202020204" pitchFamily="34" charset="0"/>
                <a:cs typeface="Arial" panose="020B0604020202020204" pitchFamily="34" charset="0"/>
              </a:rPr>
              <a:t>The Big Game and Human Trafficking </a:t>
            </a:r>
            <a:br>
              <a:rPr lang="en-US" sz="4000" b="1" dirty="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Facts vs. Myths</a:t>
            </a:r>
          </a:p>
        </p:txBody>
      </p:sp>
      <p:sp>
        <p:nvSpPr>
          <p:cNvPr id="5" name="Content Placeholder 2">
            <a:extLst>
              <a:ext uri="{FF2B5EF4-FFF2-40B4-BE49-F238E27FC236}">
                <a16:creationId xmlns:a16="http://schemas.microsoft.com/office/drawing/2014/main" id="{0CAA9EE8-EBE9-7CDE-545D-CB22031CA52D}"/>
              </a:ext>
            </a:extLst>
          </p:cNvPr>
          <p:cNvSpPr>
            <a:spLocks noGrp="1"/>
          </p:cNvSpPr>
          <p:nvPr>
            <p:ph idx="1"/>
          </p:nvPr>
        </p:nvSpPr>
        <p:spPr>
          <a:xfrm>
            <a:off x="-1" y="1664951"/>
            <a:ext cx="12191999" cy="1905000"/>
          </a:xfrm>
        </p:spPr>
        <p:txBody>
          <a:bodyPr>
            <a:normAutofit/>
          </a:bodyPr>
          <a:lstStyle/>
          <a:p>
            <a:pPr marL="114300" indent="0" algn="ctr">
              <a:buNone/>
            </a:pPr>
            <a:endParaRPr lang="en-US" sz="2000" dirty="0">
              <a:latin typeface="Knowledge Regular" panose="020B0506000000020004" pitchFamily="34" charset="0"/>
            </a:endParaRPr>
          </a:p>
          <a:p>
            <a:pPr marL="114300" indent="0" algn="ctr">
              <a:buNone/>
            </a:pPr>
            <a:r>
              <a:rPr lang="en-US" sz="2000" dirty="0">
                <a:latin typeface="Arial" panose="020B0604020202020204" pitchFamily="34" charset="0"/>
                <a:cs typeface="Arial" panose="020B0604020202020204" pitchFamily="34" charset="0"/>
              </a:rPr>
              <a:t>Presented by:</a:t>
            </a:r>
          </a:p>
          <a:p>
            <a:pPr marL="114300" indent="0" algn="ctr">
              <a:buNone/>
            </a:pPr>
            <a:r>
              <a:rPr lang="en-US" sz="1800" b="1" dirty="0">
                <a:latin typeface="Arial" panose="020B0604020202020204" pitchFamily="34" charset="0"/>
                <a:cs typeface="Arial" panose="020B0604020202020204" pitchFamily="34" charset="0"/>
              </a:rPr>
              <a:t>Minal Patel Davis</a:t>
            </a:r>
          </a:p>
          <a:p>
            <a:pPr marL="114300" indent="0" algn="ctr">
              <a:buNone/>
            </a:pPr>
            <a:r>
              <a:rPr lang="en-US" sz="1800" b="1" dirty="0">
                <a:latin typeface="Arial" panose="020B0604020202020204" pitchFamily="34" charset="0"/>
                <a:cs typeface="Arial" panose="020B0604020202020204" pitchFamily="34" charset="0"/>
              </a:rPr>
              <a:t>Special Advisor to the Mayor on Human Trafficking</a:t>
            </a:r>
          </a:p>
          <a:p>
            <a:pPr marL="114300" indent="0" algn="ctr">
              <a:buNone/>
            </a:pPr>
            <a:r>
              <a:rPr lang="en-US" sz="1800" b="1" i="0" dirty="0">
                <a:solidFill>
                  <a:srgbClr val="222222"/>
                </a:solidFill>
                <a:effectLst/>
                <a:latin typeface="Arial" panose="020B0604020202020204" pitchFamily="34" charset="0"/>
                <a:cs typeface="Arial" panose="020B0604020202020204" pitchFamily="34" charset="0"/>
              </a:rPr>
              <a:t>City of Houston - </a:t>
            </a:r>
            <a:r>
              <a:rPr lang="en-US" sz="1800" b="1" dirty="0">
                <a:latin typeface="Arial" panose="020B0604020202020204" pitchFamily="34" charset="0"/>
                <a:cs typeface="Arial" panose="020B0604020202020204" pitchFamily="34" charset="0"/>
              </a:rPr>
              <a:t>Office of Mayor Sylvester Turner- (2016-2023)</a:t>
            </a:r>
          </a:p>
        </p:txBody>
      </p:sp>
      <p:sp>
        <p:nvSpPr>
          <p:cNvPr id="6" name="TextBox 5">
            <a:extLst>
              <a:ext uri="{FF2B5EF4-FFF2-40B4-BE49-F238E27FC236}">
                <a16:creationId xmlns:a16="http://schemas.microsoft.com/office/drawing/2014/main" id="{856786EE-C4BD-AA41-6A97-D73A31339164}"/>
              </a:ext>
            </a:extLst>
          </p:cNvPr>
          <p:cNvSpPr txBox="1"/>
          <p:nvPr/>
        </p:nvSpPr>
        <p:spPr>
          <a:xfrm>
            <a:off x="0" y="3799331"/>
            <a:ext cx="12192000" cy="1200329"/>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Office: (832) 393-0977</a:t>
            </a:r>
          </a:p>
          <a:p>
            <a:pPr algn="ctr"/>
            <a:r>
              <a:rPr lang="en-US" dirty="0">
                <a:latin typeface="Arial" panose="020B0604020202020204" pitchFamily="34" charset="0"/>
                <a:cs typeface="Arial" panose="020B0604020202020204" pitchFamily="34" charset="0"/>
              </a:rPr>
              <a:t>Cell: (832) 596-9965 </a:t>
            </a:r>
          </a:p>
          <a:p>
            <a:pPr algn="ctr"/>
            <a:r>
              <a:rPr lang="en-US" dirty="0">
                <a:latin typeface="Arial" panose="020B0604020202020204" pitchFamily="34" charset="0"/>
                <a:cs typeface="Arial" panose="020B0604020202020204" pitchFamily="34" charset="0"/>
              </a:rPr>
              <a:t>E-Mail: </a:t>
            </a:r>
            <a:r>
              <a:rPr lang="en-US" dirty="0">
                <a:solidFill>
                  <a:srgbClr val="0070C0"/>
                </a:solidFill>
                <a:latin typeface="Arial" panose="020B0604020202020204" pitchFamily="34" charset="0"/>
                <a:cs typeface="Arial" panose="020B0604020202020204" pitchFamily="34" charset="0"/>
              </a:rPr>
              <a:t>Minal.Davis@houstontx.gov</a:t>
            </a:r>
          </a:p>
          <a:p>
            <a:pPr algn="ctr"/>
            <a:r>
              <a:rPr lang="en-US" dirty="0">
                <a:latin typeface="Arial" panose="020B0604020202020204" pitchFamily="34" charset="0"/>
                <a:cs typeface="Arial" panose="020B0604020202020204" pitchFamily="34" charset="0"/>
              </a:rPr>
              <a:t>Website: </a:t>
            </a:r>
            <a:r>
              <a:rPr lang="en-US" dirty="0">
                <a:solidFill>
                  <a:srgbClr val="0070C0"/>
                </a:solidFill>
                <a:latin typeface="Arial" panose="020B0604020202020204" pitchFamily="34" charset="0"/>
                <a:cs typeface="Arial" panose="020B0604020202020204" pitchFamily="34" charset="0"/>
              </a:rPr>
              <a:t>HumanTraffickingHouston.org</a:t>
            </a:r>
          </a:p>
        </p:txBody>
      </p:sp>
      <p:sp>
        <p:nvSpPr>
          <p:cNvPr id="7" name="TextBox 6">
            <a:extLst>
              <a:ext uri="{FF2B5EF4-FFF2-40B4-BE49-F238E27FC236}">
                <a16:creationId xmlns:a16="http://schemas.microsoft.com/office/drawing/2014/main" id="{C648D88F-E118-2A7A-6E39-F258C9E9CA29}"/>
              </a:ext>
            </a:extLst>
          </p:cNvPr>
          <p:cNvSpPr txBox="1"/>
          <p:nvPr/>
        </p:nvSpPr>
        <p:spPr>
          <a:xfrm>
            <a:off x="0" y="5183339"/>
            <a:ext cx="12191998" cy="276999"/>
          </a:xfrm>
          <a:prstGeom prst="rect">
            <a:avLst/>
          </a:prstGeom>
          <a:noFill/>
        </p:spPr>
        <p:txBody>
          <a:bodyPr wrap="square" rtlCol="0">
            <a:spAutoFit/>
          </a:bodyPr>
          <a:lstStyle/>
          <a:p>
            <a:pPr algn="ctr"/>
            <a:r>
              <a:rPr lang="en-US" sz="1200" dirty="0">
                <a:solidFill>
                  <a:srgbClr val="222222"/>
                </a:solidFill>
                <a:latin typeface="Arial" panose="020B0604020202020204" pitchFamily="34" charset="0"/>
                <a:cs typeface="Arial" panose="020B0604020202020204" pitchFamily="34" charset="0"/>
              </a:rPr>
              <a:t>*</a:t>
            </a:r>
            <a:r>
              <a:rPr lang="en-US" sz="1200" b="0" i="0" dirty="0">
                <a:solidFill>
                  <a:srgbClr val="222222"/>
                </a:solidFill>
                <a:effectLst/>
                <a:latin typeface="Arial" panose="020B0604020202020204" pitchFamily="34" charset="0"/>
                <a:cs typeface="Arial" panose="020B0604020202020204" pitchFamily="34" charset="0"/>
              </a:rPr>
              <a:t>This information was current in 2017. For updated facts and figures, please reference the Thomson Reuters Institute website.</a:t>
            </a:r>
            <a:endParaRPr lang="en-US" sz="1200" dirty="0">
              <a:latin typeface="Arial" panose="020B0604020202020204" pitchFamily="34" charset="0"/>
              <a:cs typeface="Arial" panose="020B0604020202020204" pitchFamily="34" charset="0"/>
            </a:endParaRPr>
          </a:p>
        </p:txBody>
      </p:sp>
      <p:pic>
        <p:nvPicPr>
          <p:cNvPr id="8" name="Picture 7" descr="A black and white logo&#10;&#10;Description automatically generated">
            <a:extLst>
              <a:ext uri="{FF2B5EF4-FFF2-40B4-BE49-F238E27FC236}">
                <a16:creationId xmlns:a16="http://schemas.microsoft.com/office/drawing/2014/main" id="{3A76E5E4-F8D4-DC6F-0A8C-D36978B246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1793" y="5785934"/>
            <a:ext cx="3550207" cy="1072066"/>
          </a:xfrm>
          <a:prstGeom prst="rect">
            <a:avLst/>
          </a:prstGeom>
        </p:spPr>
      </p:pic>
      <p:sp>
        <p:nvSpPr>
          <p:cNvPr id="9" name="TextBox 8">
            <a:extLst>
              <a:ext uri="{FF2B5EF4-FFF2-40B4-BE49-F238E27FC236}">
                <a16:creationId xmlns:a16="http://schemas.microsoft.com/office/drawing/2014/main" id="{FE74717A-EB14-1218-B798-564A5080D451}"/>
              </a:ext>
            </a:extLst>
          </p:cNvPr>
          <p:cNvSpPr txBox="1"/>
          <p:nvPr/>
        </p:nvSpPr>
        <p:spPr>
          <a:xfrm>
            <a:off x="247650" y="6168078"/>
            <a:ext cx="6210300" cy="307777"/>
          </a:xfrm>
          <a:prstGeom prst="rect">
            <a:avLst/>
          </a:prstGeom>
          <a:noFill/>
        </p:spPr>
        <p:txBody>
          <a:bodyPr wrap="square" rtlCol="0">
            <a:spAutoFit/>
          </a:bodyPr>
          <a:lstStyle/>
          <a:p>
            <a:r>
              <a:rPr lang="en-US" sz="1400" b="0" i="0" u="none" strike="noStrike" baseline="0" dirty="0">
                <a:solidFill>
                  <a:srgbClr val="6E6E6E"/>
                </a:solidFill>
                <a:latin typeface="Arial" panose="020B0604020202020204" pitchFamily="34" charset="0"/>
                <a:cs typeface="Arial" panose="020B0604020202020204" pitchFamily="34" charset="0"/>
              </a:rPr>
              <a:t>© City of Houston, Mayor’s Office, 2023. Used with permission.</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8720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2ED0EF9-76AC-C641-4EF8-91336010E27A}"/>
              </a:ext>
            </a:extLst>
          </p:cNvPr>
          <p:cNvSpPr>
            <a:spLocks noGrp="1"/>
          </p:cNvSpPr>
          <p:nvPr>
            <p:ph type="title"/>
          </p:nvPr>
        </p:nvSpPr>
        <p:spPr>
          <a:xfrm>
            <a:off x="0" y="382145"/>
            <a:ext cx="12192000" cy="1143000"/>
          </a:xfrm>
        </p:spPr>
        <p:txBody>
          <a:bodyPr>
            <a:normAutofit/>
          </a:bodyPr>
          <a:lstStyle/>
          <a:p>
            <a:pPr algn="ctr"/>
            <a:r>
              <a:rPr lang="en-US" sz="3600" b="1" dirty="0">
                <a:latin typeface="Arial" panose="020B0604020202020204" pitchFamily="34" charset="0"/>
                <a:cs typeface="Arial" panose="020B0604020202020204" pitchFamily="34" charset="0"/>
              </a:rPr>
              <a:t>I. Claims Surrounding </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The Big Game and Sex Trafficking</a:t>
            </a:r>
          </a:p>
        </p:txBody>
      </p:sp>
      <p:sp>
        <p:nvSpPr>
          <p:cNvPr id="5" name="Content Placeholder 2">
            <a:extLst>
              <a:ext uri="{FF2B5EF4-FFF2-40B4-BE49-F238E27FC236}">
                <a16:creationId xmlns:a16="http://schemas.microsoft.com/office/drawing/2014/main" id="{87444939-AD41-5D61-D8D6-51EFCA21850F}"/>
              </a:ext>
            </a:extLst>
          </p:cNvPr>
          <p:cNvSpPr>
            <a:spLocks noGrp="1"/>
          </p:cNvSpPr>
          <p:nvPr>
            <p:ph idx="1"/>
          </p:nvPr>
        </p:nvSpPr>
        <p:spPr>
          <a:xfrm>
            <a:off x="928687" y="1952625"/>
            <a:ext cx="10891838" cy="2952750"/>
          </a:xfrm>
        </p:spPr>
        <p:txBody>
          <a:bodyPr>
            <a:noAutofit/>
          </a:bodyPr>
          <a:lstStyle/>
          <a:p>
            <a:pPr>
              <a:buClr>
                <a:srgbClr val="FA6400"/>
              </a:buClr>
            </a:pPr>
            <a:r>
              <a:rPr lang="en-US" sz="1800" dirty="0">
                <a:latin typeface="Arial" panose="020B0604020202020204" pitchFamily="34" charset="0"/>
                <a:cs typeface="Arial" panose="020B0604020202020204" pitchFamily="34" charset="0"/>
              </a:rPr>
              <a:t>Debunk claims surrounding the big game</a:t>
            </a: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a:p>
            <a:pPr>
              <a:buClr>
                <a:srgbClr val="FA6400"/>
              </a:buClr>
            </a:pPr>
            <a:r>
              <a:rPr lang="en-US" sz="1800" dirty="0">
                <a:latin typeface="Arial" panose="020B0604020202020204" pitchFamily="34" charset="0"/>
                <a:cs typeface="Arial" panose="020B0604020202020204" pitchFamily="34" charset="0"/>
              </a:rPr>
              <a:t>The Claims</a:t>
            </a:r>
          </a:p>
          <a:p>
            <a:pPr lvl="1">
              <a:buClr>
                <a:srgbClr val="FA6400"/>
              </a:buClr>
            </a:pPr>
            <a:r>
              <a:rPr lang="en-US" sz="1800" dirty="0">
                <a:latin typeface="Arial" panose="020B0604020202020204" pitchFamily="34" charset="0"/>
                <a:cs typeface="Arial" panose="020B0604020202020204" pitchFamily="34" charset="0"/>
              </a:rPr>
              <a:t>“The big game is the single largest sex trafficking incident in the U.S.”</a:t>
            </a:r>
          </a:p>
          <a:p>
            <a:pPr lvl="1">
              <a:buClr>
                <a:srgbClr val="FA6400"/>
              </a:buClr>
            </a:pPr>
            <a:r>
              <a:rPr lang="en-US" sz="1800" dirty="0">
                <a:latin typeface="Arial" panose="020B0604020202020204" pitchFamily="34" charset="0"/>
                <a:cs typeface="Arial" panose="020B0604020202020204" pitchFamily="34" charset="0"/>
              </a:rPr>
              <a:t>Media claimed that anywhere from “10,000 to 100,000 sex slaves” arrive in a host city</a:t>
            </a: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a:p>
            <a:pPr>
              <a:buClr>
                <a:srgbClr val="FA6400"/>
              </a:buClr>
            </a:pPr>
            <a:r>
              <a:rPr lang="en-US" sz="1800" dirty="0">
                <a:latin typeface="Arial" panose="020B0604020202020204" pitchFamily="34" charset="0"/>
                <a:cs typeface="Arial" panose="020B0604020202020204" pitchFamily="34" charset="0"/>
              </a:rPr>
              <a:t>Problem with Claims</a:t>
            </a:r>
          </a:p>
          <a:p>
            <a:pPr lvl="1">
              <a:buClr>
                <a:srgbClr val="FA6400"/>
              </a:buClr>
            </a:pPr>
            <a:r>
              <a:rPr lang="en-US" sz="1800" dirty="0">
                <a:latin typeface="Arial" panose="020B0604020202020204" pitchFamily="34" charset="0"/>
                <a:cs typeface="Arial" panose="020B0604020202020204" pitchFamily="34" charset="0"/>
              </a:rPr>
              <a:t>Not supported by data</a:t>
            </a:r>
          </a:p>
          <a:p>
            <a:pPr lvl="1">
              <a:buClr>
                <a:srgbClr val="FA6400"/>
              </a:buClr>
            </a:pPr>
            <a:r>
              <a:rPr lang="en-US" sz="1800" dirty="0">
                <a:latin typeface="Arial" panose="020B0604020202020204" pitchFamily="34" charset="0"/>
                <a:cs typeface="Arial" panose="020B0604020202020204" pitchFamily="34" charset="0"/>
              </a:rPr>
              <a:t>Data is evolving, discuss latest one of a kind study published in February 2016 by Carnegie Mellon</a:t>
            </a:r>
          </a:p>
          <a:p>
            <a:pPr marL="982980" lvl="1" indent="-571500">
              <a:buFont typeface="+mj-lt"/>
              <a:buAutoNum type="romanUcPeriod"/>
            </a:pPr>
            <a:endParaRPr lang="en-US" sz="1800" dirty="0">
              <a:latin typeface="Arial" panose="020B0604020202020204" pitchFamily="34" charset="0"/>
              <a:cs typeface="Arial" panose="020B0604020202020204" pitchFamily="34" charset="0"/>
            </a:endParaRPr>
          </a:p>
        </p:txBody>
      </p:sp>
      <p:pic>
        <p:nvPicPr>
          <p:cNvPr id="6" name="Picture 5" descr="A black and white logo&#10;&#10;Description automatically generated">
            <a:extLst>
              <a:ext uri="{FF2B5EF4-FFF2-40B4-BE49-F238E27FC236}">
                <a16:creationId xmlns:a16="http://schemas.microsoft.com/office/drawing/2014/main" id="{3957598C-A3B3-9C89-7E42-77D0244C51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1793" y="5785934"/>
            <a:ext cx="3550207" cy="1072066"/>
          </a:xfrm>
          <a:prstGeom prst="rect">
            <a:avLst/>
          </a:prstGeom>
        </p:spPr>
      </p:pic>
      <p:sp>
        <p:nvSpPr>
          <p:cNvPr id="7" name="TextBox 6">
            <a:extLst>
              <a:ext uri="{FF2B5EF4-FFF2-40B4-BE49-F238E27FC236}">
                <a16:creationId xmlns:a16="http://schemas.microsoft.com/office/drawing/2014/main" id="{A91BBEFF-0A04-4C95-FC70-775A8E965155}"/>
              </a:ext>
            </a:extLst>
          </p:cNvPr>
          <p:cNvSpPr txBox="1"/>
          <p:nvPr/>
        </p:nvSpPr>
        <p:spPr>
          <a:xfrm>
            <a:off x="247650" y="6168078"/>
            <a:ext cx="6210300" cy="307777"/>
          </a:xfrm>
          <a:prstGeom prst="rect">
            <a:avLst/>
          </a:prstGeom>
          <a:noFill/>
        </p:spPr>
        <p:txBody>
          <a:bodyPr wrap="square" rtlCol="0">
            <a:spAutoFit/>
          </a:bodyPr>
          <a:lstStyle/>
          <a:p>
            <a:r>
              <a:rPr lang="en-US" sz="1400" b="0" i="0" u="none" strike="noStrike" baseline="0" dirty="0">
                <a:solidFill>
                  <a:srgbClr val="6E6E6E"/>
                </a:solidFill>
                <a:latin typeface="Arial" panose="020B0604020202020204" pitchFamily="34" charset="0"/>
                <a:cs typeface="Arial" panose="020B0604020202020204" pitchFamily="34" charset="0"/>
              </a:rPr>
              <a:t>© City of Houston, Mayor’s Office, 2023. Used with permission.</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20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01CA595-7326-3774-FED3-30E515444813}"/>
              </a:ext>
            </a:extLst>
          </p:cNvPr>
          <p:cNvSpPr>
            <a:spLocks noGrp="1"/>
          </p:cNvSpPr>
          <p:nvPr>
            <p:ph type="title"/>
          </p:nvPr>
        </p:nvSpPr>
        <p:spPr>
          <a:xfrm>
            <a:off x="0" y="703263"/>
            <a:ext cx="12192000" cy="1143000"/>
          </a:xfrm>
        </p:spPr>
        <p:txBody>
          <a:bodyPr/>
          <a:lstStyle/>
          <a:p>
            <a:pPr algn="ctr"/>
            <a:r>
              <a:rPr lang="en-US" sz="3600" b="1" dirty="0">
                <a:latin typeface="Arial" panose="020B0604020202020204" pitchFamily="34" charset="0"/>
                <a:cs typeface="Arial" panose="020B0604020202020204" pitchFamily="34" charset="0"/>
              </a:rPr>
              <a:t>II. Academic Study</a:t>
            </a:r>
          </a:p>
        </p:txBody>
      </p:sp>
      <p:sp>
        <p:nvSpPr>
          <p:cNvPr id="5" name="Content Placeholder 2">
            <a:extLst>
              <a:ext uri="{FF2B5EF4-FFF2-40B4-BE49-F238E27FC236}">
                <a16:creationId xmlns:a16="http://schemas.microsoft.com/office/drawing/2014/main" id="{432E260B-DBC2-25D7-7A6A-BC98BE510A54}"/>
              </a:ext>
            </a:extLst>
          </p:cNvPr>
          <p:cNvSpPr>
            <a:spLocks noGrp="1"/>
          </p:cNvSpPr>
          <p:nvPr>
            <p:ph idx="1"/>
          </p:nvPr>
        </p:nvSpPr>
        <p:spPr>
          <a:xfrm>
            <a:off x="804862" y="1764094"/>
            <a:ext cx="10582275" cy="3329811"/>
          </a:xfrm>
        </p:spPr>
        <p:txBody>
          <a:bodyPr>
            <a:normAutofit lnSpcReduction="10000"/>
          </a:bodyPr>
          <a:lstStyle/>
          <a:p>
            <a:endParaRPr lang="en-US" sz="2400" b="1" dirty="0">
              <a:latin typeface="Arial" panose="020B0604020202020204" pitchFamily="34" charset="0"/>
              <a:cs typeface="Arial" panose="020B0604020202020204" pitchFamily="34" charset="0"/>
            </a:endParaRPr>
          </a:p>
          <a:p>
            <a:pPr lvl="1">
              <a:buClr>
                <a:srgbClr val="FA6400"/>
              </a:buClr>
            </a:pPr>
            <a:r>
              <a:rPr lang="en-US" sz="1900" dirty="0">
                <a:latin typeface="Arial" panose="020B0604020202020204" pitchFamily="34" charset="0"/>
                <a:cs typeface="Arial" panose="020B0604020202020204" pitchFamily="34" charset="0"/>
              </a:rPr>
              <a:t>Researchers with Carnegie Mellon University examined 33 events comparable to the big game in the U.S. from October 2011 to February 2016, and in Canada from July 2013 to February 2016. </a:t>
            </a:r>
          </a:p>
          <a:p>
            <a:pPr lvl="1"/>
            <a:endParaRPr lang="en-US" sz="1900" dirty="0">
              <a:latin typeface="Arial" panose="020B0604020202020204" pitchFamily="34" charset="0"/>
              <a:cs typeface="Arial" panose="020B0604020202020204" pitchFamily="34" charset="0"/>
            </a:endParaRPr>
          </a:p>
          <a:p>
            <a:pPr lvl="1">
              <a:buClr>
                <a:srgbClr val="FA6400"/>
              </a:buClr>
            </a:pPr>
            <a:r>
              <a:rPr lang="en-US" sz="1900" dirty="0">
                <a:latin typeface="Arial" panose="020B0604020202020204" pitchFamily="34" charset="0"/>
                <a:cs typeface="Arial" panose="020B0604020202020204" pitchFamily="34" charset="0"/>
              </a:rPr>
              <a:t>Data set included over 32 million online sex ads, researchers used a 7 day window leading up to the event and a 91 day inference window making it a first of its kind of study.</a:t>
            </a:r>
          </a:p>
          <a:p>
            <a:pPr lvl="1"/>
            <a:endParaRPr lang="en-US" sz="1900" dirty="0">
              <a:latin typeface="Arial" panose="020B0604020202020204" pitchFamily="34" charset="0"/>
              <a:cs typeface="Arial" panose="020B0604020202020204" pitchFamily="34" charset="0"/>
            </a:endParaRPr>
          </a:p>
          <a:p>
            <a:pPr lvl="1">
              <a:buClr>
                <a:srgbClr val="FA6400"/>
              </a:buClr>
            </a:pPr>
            <a:r>
              <a:rPr lang="en-US" sz="1900" dirty="0">
                <a:latin typeface="Arial" panose="020B0604020202020204" pitchFamily="34" charset="0"/>
                <a:cs typeface="Arial" panose="020B0604020202020204" pitchFamily="34" charset="0"/>
              </a:rPr>
              <a:t>Study focused on online postings of “new-to-town” escort advertisements. </a:t>
            </a:r>
          </a:p>
          <a:p>
            <a:pPr lvl="1"/>
            <a:endParaRPr lang="en-US" sz="1900" dirty="0">
              <a:latin typeface="Arial" panose="020B0604020202020204" pitchFamily="34" charset="0"/>
              <a:cs typeface="Arial" panose="020B0604020202020204" pitchFamily="34" charset="0"/>
            </a:endParaRPr>
          </a:p>
          <a:p>
            <a:pPr lvl="1">
              <a:buClr>
                <a:srgbClr val="FA6400"/>
              </a:buClr>
            </a:pPr>
            <a:r>
              <a:rPr lang="en-US" sz="1900" dirty="0">
                <a:latin typeface="Arial" panose="020B0604020202020204" pitchFamily="34" charset="0"/>
                <a:cs typeface="Arial" panose="020B0604020202020204" pitchFamily="34" charset="0"/>
              </a:rPr>
              <a:t>The highest spikes in increased postings were in Vancouver, Myrtle Beach and Charlotte.</a:t>
            </a:r>
          </a:p>
          <a:p>
            <a:pPr lvl="1"/>
            <a:endParaRPr lang="en-US" sz="1300" dirty="0">
              <a:latin typeface="Arial" panose="020B0604020202020204" pitchFamily="34" charset="0"/>
              <a:cs typeface="Arial" panose="020B0604020202020204" pitchFamily="34" charset="0"/>
            </a:endParaRPr>
          </a:p>
          <a:p>
            <a:pPr lvl="1"/>
            <a:endParaRPr lang="en-US" sz="1300" dirty="0">
              <a:latin typeface="Arial" panose="020B0604020202020204" pitchFamily="34" charset="0"/>
              <a:cs typeface="Arial" panose="020B0604020202020204" pitchFamily="34" charset="0"/>
            </a:endParaRPr>
          </a:p>
          <a:p>
            <a:endParaRPr lang="en-US" sz="1300" dirty="0">
              <a:latin typeface="Arial" panose="020B0604020202020204" pitchFamily="34" charset="0"/>
              <a:cs typeface="Arial" panose="020B0604020202020204" pitchFamily="34" charset="0"/>
            </a:endParaRPr>
          </a:p>
        </p:txBody>
      </p:sp>
      <p:pic>
        <p:nvPicPr>
          <p:cNvPr id="6" name="Picture 5" descr="A black and white logo&#10;&#10;Description automatically generated">
            <a:extLst>
              <a:ext uri="{FF2B5EF4-FFF2-40B4-BE49-F238E27FC236}">
                <a16:creationId xmlns:a16="http://schemas.microsoft.com/office/drawing/2014/main" id="{255C0CFE-FF06-6816-A419-5D2195548D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1793" y="5785934"/>
            <a:ext cx="3550207" cy="1072066"/>
          </a:xfrm>
          <a:prstGeom prst="rect">
            <a:avLst/>
          </a:prstGeom>
        </p:spPr>
      </p:pic>
      <p:sp>
        <p:nvSpPr>
          <p:cNvPr id="7" name="TextBox 6">
            <a:extLst>
              <a:ext uri="{FF2B5EF4-FFF2-40B4-BE49-F238E27FC236}">
                <a16:creationId xmlns:a16="http://schemas.microsoft.com/office/drawing/2014/main" id="{CF1CD0F1-B6C7-7ADD-879E-77ABA1CD2EC3}"/>
              </a:ext>
            </a:extLst>
          </p:cNvPr>
          <p:cNvSpPr txBox="1"/>
          <p:nvPr/>
        </p:nvSpPr>
        <p:spPr>
          <a:xfrm>
            <a:off x="247650" y="6168078"/>
            <a:ext cx="6210300" cy="307777"/>
          </a:xfrm>
          <a:prstGeom prst="rect">
            <a:avLst/>
          </a:prstGeom>
          <a:noFill/>
        </p:spPr>
        <p:txBody>
          <a:bodyPr wrap="square" rtlCol="0">
            <a:spAutoFit/>
          </a:bodyPr>
          <a:lstStyle/>
          <a:p>
            <a:r>
              <a:rPr lang="en-US" sz="1400" b="0" i="0" u="none" strike="noStrike" baseline="0" dirty="0">
                <a:solidFill>
                  <a:srgbClr val="6E6E6E"/>
                </a:solidFill>
                <a:latin typeface="Arial" panose="020B0604020202020204" pitchFamily="34" charset="0"/>
                <a:cs typeface="Arial" panose="020B0604020202020204" pitchFamily="34" charset="0"/>
              </a:rPr>
              <a:t>© City of Houston, Mayor’s Office, 2023. Used with permission.</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568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6995A7C-7EFE-E27E-9408-7F8C337771C5}"/>
              </a:ext>
            </a:extLst>
          </p:cNvPr>
          <p:cNvSpPr>
            <a:spLocks noGrp="1"/>
          </p:cNvSpPr>
          <p:nvPr>
            <p:ph type="title"/>
          </p:nvPr>
        </p:nvSpPr>
        <p:spPr>
          <a:xfrm>
            <a:off x="0" y="617538"/>
            <a:ext cx="12192000" cy="1143000"/>
          </a:xfrm>
        </p:spPr>
        <p:txBody>
          <a:bodyPr/>
          <a:lstStyle/>
          <a:p>
            <a:pPr algn="ctr"/>
            <a:r>
              <a:rPr lang="en-US" sz="3600" b="1" dirty="0">
                <a:latin typeface="Arial" panose="020B0604020202020204" pitchFamily="34" charset="0"/>
                <a:cs typeface="Arial" panose="020B0604020202020204" pitchFamily="34" charset="0"/>
              </a:rPr>
              <a:t>II. Academic Study - Continued</a:t>
            </a:r>
          </a:p>
        </p:txBody>
      </p:sp>
      <p:sp>
        <p:nvSpPr>
          <p:cNvPr id="5" name="Content Placeholder 2">
            <a:extLst>
              <a:ext uri="{FF2B5EF4-FFF2-40B4-BE49-F238E27FC236}">
                <a16:creationId xmlns:a16="http://schemas.microsoft.com/office/drawing/2014/main" id="{B106FAC4-24D3-8BAF-05E6-019407F16B29}"/>
              </a:ext>
            </a:extLst>
          </p:cNvPr>
          <p:cNvSpPr>
            <a:spLocks noGrp="1"/>
          </p:cNvSpPr>
          <p:nvPr>
            <p:ph idx="1"/>
          </p:nvPr>
        </p:nvSpPr>
        <p:spPr>
          <a:xfrm>
            <a:off x="540543" y="2085976"/>
            <a:ext cx="11110913" cy="3011487"/>
          </a:xfrm>
        </p:spPr>
        <p:txBody>
          <a:bodyPr>
            <a:normAutofit fontScale="92500" lnSpcReduction="10000"/>
          </a:bodyPr>
          <a:lstStyle/>
          <a:p>
            <a:pPr lvl="1" algn="just">
              <a:buClr>
                <a:srgbClr val="FA6400"/>
              </a:buClr>
            </a:pPr>
            <a:r>
              <a:rPr lang="en-US" sz="1800" dirty="0">
                <a:latin typeface="Arial" panose="020B0604020202020204" pitchFamily="34" charset="0"/>
                <a:cs typeface="Arial" panose="020B0604020202020204" pitchFamily="34" charset="0"/>
              </a:rPr>
              <a:t>The event associated with the spikes in Myrtle Beach was the Memorial Day bike rally. There was no major event in Vancouver and an unidentified local event in Charlotte. </a:t>
            </a:r>
          </a:p>
          <a:p>
            <a:pPr marL="457200" lvl="1" indent="0" algn="just">
              <a:buClr>
                <a:srgbClr val="FA6400"/>
              </a:buClr>
              <a:buNone/>
            </a:pPr>
            <a:endParaRPr lang="en-US" sz="1800" dirty="0">
              <a:latin typeface="Arial" panose="020B0604020202020204" pitchFamily="34" charset="0"/>
              <a:cs typeface="Arial" panose="020B0604020202020204" pitchFamily="34" charset="0"/>
            </a:endParaRPr>
          </a:p>
          <a:p>
            <a:pPr lvl="1" algn="just">
              <a:buClr>
                <a:srgbClr val="FA6400"/>
              </a:buClr>
            </a:pPr>
            <a:r>
              <a:rPr lang="en-US" sz="1800" dirty="0">
                <a:latin typeface="Arial" panose="020B0604020202020204" pitchFamily="34" charset="0"/>
                <a:cs typeface="Arial" panose="020B0604020202020204" pitchFamily="34" charset="0"/>
              </a:rPr>
              <a:t>Increases in new to town ads for the big game ranged from 19 to 91 ads during the past 4 big games, the influx of “sex slaves” to host the big game city is much less than originally thought.</a:t>
            </a:r>
          </a:p>
          <a:p>
            <a:pPr lvl="1" algn="just">
              <a:buClr>
                <a:srgbClr val="FA6400"/>
              </a:buClr>
            </a:pPr>
            <a:endParaRPr lang="en-US" sz="1800" dirty="0">
              <a:latin typeface="Arial" panose="020B0604020202020204" pitchFamily="34" charset="0"/>
              <a:cs typeface="Arial" panose="020B0604020202020204" pitchFamily="34" charset="0"/>
            </a:endParaRPr>
          </a:p>
          <a:p>
            <a:pPr lvl="1" algn="just">
              <a:buClr>
                <a:srgbClr val="FA6400"/>
              </a:buClr>
            </a:pPr>
            <a:r>
              <a:rPr lang="en-US" sz="1800" dirty="0">
                <a:latin typeface="Arial" panose="020B0604020202020204" pitchFamily="34" charset="0"/>
                <a:cs typeface="Arial" panose="020B0604020202020204" pitchFamily="34" charset="0"/>
              </a:rPr>
              <a:t>There is a correlation between the big game that is statistically significant evidence of new to town ads, however, there are other events that show a more significant increase in postings than the big game.</a:t>
            </a:r>
          </a:p>
          <a:p>
            <a:pPr marL="457200" lvl="1" indent="0" algn="just">
              <a:buClr>
                <a:srgbClr val="FA6400"/>
              </a:buClr>
              <a:buNone/>
            </a:pPr>
            <a:endParaRPr lang="en-US" sz="1800" dirty="0">
              <a:latin typeface="Arial" panose="020B0604020202020204" pitchFamily="34" charset="0"/>
              <a:cs typeface="Arial" panose="020B0604020202020204" pitchFamily="34" charset="0"/>
            </a:endParaRPr>
          </a:p>
          <a:p>
            <a:pPr lvl="1" algn="just">
              <a:buClr>
                <a:srgbClr val="FA6400"/>
              </a:buClr>
            </a:pPr>
            <a:r>
              <a:rPr lang="en-US" sz="1800" dirty="0">
                <a:latin typeface="Arial" panose="020B0604020202020204" pitchFamily="34" charset="0"/>
                <a:cs typeface="Arial" panose="020B0604020202020204" pitchFamily="34" charset="0"/>
              </a:rPr>
              <a:t>Finding: New to town ads increased around the big game, but increase, while statistically significant, falls within the variance expected and predicted over time.</a:t>
            </a:r>
          </a:p>
          <a:p>
            <a:pPr lvl="1" algn="just"/>
            <a:endParaRPr lang="en-US" sz="1800" dirty="0">
              <a:latin typeface="Arial" panose="020B0604020202020204" pitchFamily="34" charset="0"/>
              <a:cs typeface="Arial" panose="020B0604020202020204" pitchFamily="34" charset="0"/>
            </a:endParaRPr>
          </a:p>
        </p:txBody>
      </p:sp>
      <p:pic>
        <p:nvPicPr>
          <p:cNvPr id="6" name="Picture 5" descr="A black and white logo&#10;&#10;Description automatically generated">
            <a:extLst>
              <a:ext uri="{FF2B5EF4-FFF2-40B4-BE49-F238E27FC236}">
                <a16:creationId xmlns:a16="http://schemas.microsoft.com/office/drawing/2014/main" id="{8C6016C2-AE9B-314E-4E60-FBC5D660F5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1793" y="5785934"/>
            <a:ext cx="3550207" cy="1072066"/>
          </a:xfrm>
          <a:prstGeom prst="rect">
            <a:avLst/>
          </a:prstGeom>
        </p:spPr>
      </p:pic>
      <p:sp>
        <p:nvSpPr>
          <p:cNvPr id="7" name="TextBox 6">
            <a:extLst>
              <a:ext uri="{FF2B5EF4-FFF2-40B4-BE49-F238E27FC236}">
                <a16:creationId xmlns:a16="http://schemas.microsoft.com/office/drawing/2014/main" id="{686F44F1-0AF7-0020-FA89-604A88DC42C4}"/>
              </a:ext>
            </a:extLst>
          </p:cNvPr>
          <p:cNvSpPr txBox="1"/>
          <p:nvPr/>
        </p:nvSpPr>
        <p:spPr>
          <a:xfrm>
            <a:off x="247650" y="6168078"/>
            <a:ext cx="6210300" cy="307777"/>
          </a:xfrm>
          <a:prstGeom prst="rect">
            <a:avLst/>
          </a:prstGeom>
          <a:noFill/>
        </p:spPr>
        <p:txBody>
          <a:bodyPr wrap="square" rtlCol="0">
            <a:spAutoFit/>
          </a:bodyPr>
          <a:lstStyle/>
          <a:p>
            <a:r>
              <a:rPr lang="en-US" sz="1400" b="0" i="0" u="none" strike="noStrike" baseline="0" dirty="0">
                <a:solidFill>
                  <a:srgbClr val="6E6E6E"/>
                </a:solidFill>
                <a:latin typeface="Arial" panose="020B0604020202020204" pitchFamily="34" charset="0"/>
                <a:cs typeface="Arial" panose="020B0604020202020204" pitchFamily="34" charset="0"/>
              </a:rPr>
              <a:t>© City of Houston, Mayor’s Office, 2023. Used with permission.</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1707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B939F39-C0F2-CBA4-D222-D01865936006}"/>
              </a:ext>
            </a:extLst>
          </p:cNvPr>
          <p:cNvSpPr>
            <a:spLocks noGrp="1"/>
          </p:cNvSpPr>
          <p:nvPr>
            <p:ph type="title"/>
          </p:nvPr>
        </p:nvSpPr>
        <p:spPr>
          <a:xfrm>
            <a:off x="0" y="465138"/>
            <a:ext cx="12192000" cy="1143000"/>
          </a:xfrm>
        </p:spPr>
        <p:txBody>
          <a:bodyPr/>
          <a:lstStyle/>
          <a:p>
            <a:pPr algn="ctr"/>
            <a:r>
              <a:rPr lang="en-US" sz="3600" b="1" dirty="0">
                <a:latin typeface="Arial" panose="020B0604020202020204" pitchFamily="34" charset="0"/>
                <a:cs typeface="Arial" panose="020B0604020202020204" pitchFamily="34" charset="0"/>
              </a:rPr>
              <a:t>II. Academic Study - Continued</a:t>
            </a:r>
          </a:p>
        </p:txBody>
      </p:sp>
      <p:sp>
        <p:nvSpPr>
          <p:cNvPr id="5" name="Content Placeholder 2">
            <a:extLst>
              <a:ext uri="{FF2B5EF4-FFF2-40B4-BE49-F238E27FC236}">
                <a16:creationId xmlns:a16="http://schemas.microsoft.com/office/drawing/2014/main" id="{8ECA107E-7CBA-CA3E-9507-BDC3F34B00DC}"/>
              </a:ext>
            </a:extLst>
          </p:cNvPr>
          <p:cNvSpPr>
            <a:spLocks noGrp="1"/>
          </p:cNvSpPr>
          <p:nvPr>
            <p:ph idx="1"/>
          </p:nvPr>
        </p:nvSpPr>
        <p:spPr>
          <a:xfrm>
            <a:off x="176212" y="3822227"/>
            <a:ext cx="11839575" cy="2038348"/>
          </a:xfrm>
        </p:spPr>
        <p:txBody>
          <a:bodyPr>
            <a:normAutofit lnSpcReduction="10000"/>
          </a:bodyPr>
          <a:lstStyle/>
          <a:p>
            <a:pPr lvl="1">
              <a:buClr>
                <a:srgbClr val="FA6400"/>
              </a:buClr>
            </a:pPr>
            <a:r>
              <a:rPr lang="en-US" sz="1800" dirty="0">
                <a:latin typeface="Arial" panose="020B0604020202020204" pitchFamily="34" charset="0"/>
                <a:cs typeface="Arial" panose="020B0604020202020204" pitchFamily="34" charset="0"/>
              </a:rPr>
              <a:t>Volume of overall observed advertisements justify the need for a long term response. This ad volume ranged from 454 to 2,554 ads in different the big game host cities. </a:t>
            </a: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a:p>
            <a:pPr lvl="1" algn="just">
              <a:buClr>
                <a:srgbClr val="FA6400"/>
              </a:buClr>
            </a:pPr>
            <a:r>
              <a:rPr lang="en-US" sz="1800" dirty="0">
                <a:latin typeface="Arial" panose="020B0604020202020204" pitchFamily="34" charset="0"/>
                <a:cs typeface="Arial" panose="020B0604020202020204" pitchFamily="34" charset="0"/>
              </a:rPr>
              <a:t>The increases in overall observed ads for past big games range from 129 to 573 ads higher than expected. These include local and new to town ads.</a:t>
            </a:r>
          </a:p>
          <a:p>
            <a:pPr marL="411480" lvl="1" indent="0" algn="just">
              <a:buNone/>
            </a:pPr>
            <a:endParaRPr lang="en-US" sz="1800" dirty="0">
              <a:latin typeface="Arial" panose="020B0604020202020204" pitchFamily="34" charset="0"/>
              <a:cs typeface="Arial" panose="020B0604020202020204" pitchFamily="34" charset="0"/>
            </a:endParaRPr>
          </a:p>
          <a:p>
            <a:pPr lvl="1" algn="just">
              <a:buClr>
                <a:srgbClr val="FA6400"/>
              </a:buClr>
            </a:pPr>
            <a:r>
              <a:rPr lang="en-US" sz="1800" dirty="0">
                <a:latin typeface="Arial" panose="020B0604020202020204" pitchFamily="34" charset="0"/>
                <a:cs typeface="Arial" panose="020B0604020202020204" pitchFamily="34" charset="0"/>
              </a:rPr>
              <a:t>Other events like the Consumer Electronics Show, FORMULA 1 , The Oracle World Convention also showed increases on par with past big games.</a:t>
            </a:r>
          </a:p>
          <a:p>
            <a:pPr marL="411480" lvl="1" indent="0" algn="just">
              <a:buNone/>
            </a:pPr>
            <a:endParaRPr lang="en-US" sz="1800" dirty="0">
              <a:latin typeface="Arial" panose="020B0604020202020204" pitchFamily="34" charset="0"/>
              <a:cs typeface="Arial" panose="020B0604020202020204" pitchFamily="34" charset="0"/>
            </a:endParaRPr>
          </a:p>
        </p:txBody>
      </p:sp>
      <p:pic>
        <p:nvPicPr>
          <p:cNvPr id="7" name="Picture 6" descr="A black and white logo&#10;&#10;Description automatically generated">
            <a:extLst>
              <a:ext uri="{FF2B5EF4-FFF2-40B4-BE49-F238E27FC236}">
                <a16:creationId xmlns:a16="http://schemas.microsoft.com/office/drawing/2014/main" id="{12163153-6D8D-DCAC-66C5-54A77C5F44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1793" y="5785934"/>
            <a:ext cx="3550207" cy="1072066"/>
          </a:xfrm>
          <a:prstGeom prst="rect">
            <a:avLst/>
          </a:prstGeom>
        </p:spPr>
      </p:pic>
      <p:sp>
        <p:nvSpPr>
          <p:cNvPr id="8" name="TextBox 7">
            <a:extLst>
              <a:ext uri="{FF2B5EF4-FFF2-40B4-BE49-F238E27FC236}">
                <a16:creationId xmlns:a16="http://schemas.microsoft.com/office/drawing/2014/main" id="{DD678F3E-067D-CACE-7829-9EBDB1287FC7}"/>
              </a:ext>
            </a:extLst>
          </p:cNvPr>
          <p:cNvSpPr txBox="1"/>
          <p:nvPr/>
        </p:nvSpPr>
        <p:spPr>
          <a:xfrm>
            <a:off x="247650" y="6168078"/>
            <a:ext cx="6210300" cy="307777"/>
          </a:xfrm>
          <a:prstGeom prst="rect">
            <a:avLst/>
          </a:prstGeom>
          <a:noFill/>
        </p:spPr>
        <p:txBody>
          <a:bodyPr wrap="square" rtlCol="0">
            <a:spAutoFit/>
          </a:bodyPr>
          <a:lstStyle/>
          <a:p>
            <a:r>
              <a:rPr lang="en-US" sz="1400" b="0" i="0" u="none" strike="noStrike" baseline="0" dirty="0">
                <a:solidFill>
                  <a:srgbClr val="6E6E6E"/>
                </a:solidFill>
                <a:latin typeface="Arial" panose="020B0604020202020204" pitchFamily="34" charset="0"/>
                <a:cs typeface="Arial" panose="020B0604020202020204" pitchFamily="34" charset="0"/>
              </a:rPr>
              <a:t>© City of Houston, Mayor’s Office, 2023. Used with permission.</a:t>
            </a:r>
            <a:endParaRPr lang="en-GB" sz="1400" dirty="0">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1C57DE92-E274-466C-87CF-DBD0E83B00A9}"/>
              </a:ext>
            </a:extLst>
          </p:cNvPr>
          <p:cNvGraphicFramePr>
            <a:graphicFrameLocks noGrp="1"/>
          </p:cNvGraphicFramePr>
          <p:nvPr>
            <p:extLst>
              <p:ext uri="{D42A27DB-BD31-4B8C-83A1-F6EECF244321}">
                <p14:modId xmlns:p14="http://schemas.microsoft.com/office/powerpoint/2010/main" val="4121819950"/>
              </p:ext>
            </p:extLst>
          </p:nvPr>
        </p:nvGraphicFramePr>
        <p:xfrm>
          <a:off x="369351" y="1478662"/>
          <a:ext cx="11453295" cy="1958276"/>
        </p:xfrm>
        <a:graphic>
          <a:graphicData uri="http://schemas.openxmlformats.org/drawingml/2006/table">
            <a:tbl>
              <a:tblPr firstRow="1" firstCol="1" bandRow="1"/>
              <a:tblGrid>
                <a:gridCol w="1317636">
                  <a:extLst>
                    <a:ext uri="{9D8B030D-6E8A-4147-A177-3AD203B41FA5}">
                      <a16:colId xmlns:a16="http://schemas.microsoft.com/office/drawing/2014/main" val="226776400"/>
                    </a:ext>
                  </a:extLst>
                </a:gridCol>
                <a:gridCol w="1300743">
                  <a:extLst>
                    <a:ext uri="{9D8B030D-6E8A-4147-A177-3AD203B41FA5}">
                      <a16:colId xmlns:a16="http://schemas.microsoft.com/office/drawing/2014/main" val="3139566281"/>
                    </a:ext>
                  </a:extLst>
                </a:gridCol>
                <a:gridCol w="1550138">
                  <a:extLst>
                    <a:ext uri="{9D8B030D-6E8A-4147-A177-3AD203B41FA5}">
                      <a16:colId xmlns:a16="http://schemas.microsoft.com/office/drawing/2014/main" val="1095275600"/>
                    </a:ext>
                  </a:extLst>
                </a:gridCol>
                <a:gridCol w="1575023">
                  <a:extLst>
                    <a:ext uri="{9D8B030D-6E8A-4147-A177-3AD203B41FA5}">
                      <a16:colId xmlns:a16="http://schemas.microsoft.com/office/drawing/2014/main" val="564257893"/>
                    </a:ext>
                  </a:extLst>
                </a:gridCol>
                <a:gridCol w="1739955">
                  <a:extLst>
                    <a:ext uri="{9D8B030D-6E8A-4147-A177-3AD203B41FA5}">
                      <a16:colId xmlns:a16="http://schemas.microsoft.com/office/drawing/2014/main" val="540076513"/>
                    </a:ext>
                  </a:extLst>
                </a:gridCol>
                <a:gridCol w="1435885">
                  <a:extLst>
                    <a:ext uri="{9D8B030D-6E8A-4147-A177-3AD203B41FA5}">
                      <a16:colId xmlns:a16="http://schemas.microsoft.com/office/drawing/2014/main" val="4082135274"/>
                    </a:ext>
                  </a:extLst>
                </a:gridCol>
                <a:gridCol w="1452778">
                  <a:extLst>
                    <a:ext uri="{9D8B030D-6E8A-4147-A177-3AD203B41FA5}">
                      <a16:colId xmlns:a16="http://schemas.microsoft.com/office/drawing/2014/main" val="841893827"/>
                    </a:ext>
                  </a:extLst>
                </a:gridCol>
                <a:gridCol w="1081137">
                  <a:extLst>
                    <a:ext uri="{9D8B030D-6E8A-4147-A177-3AD203B41FA5}">
                      <a16:colId xmlns:a16="http://schemas.microsoft.com/office/drawing/2014/main" val="2201224952"/>
                    </a:ext>
                  </a:extLst>
                </a:gridCol>
              </a:tblGrid>
              <a:tr h="670091">
                <a:tc>
                  <a:txBody>
                    <a:bodyPr/>
                    <a:lstStyle/>
                    <a:p>
                      <a:pPr algn="ctr" rtl="0" fontAlgn="ctr"/>
                      <a:r>
                        <a:rPr lang="en-GB" sz="1700" b="1" i="0" u="none" strike="noStrike" dirty="0">
                          <a:solidFill>
                            <a:srgbClr val="FFFFFF"/>
                          </a:solidFill>
                          <a:effectLst/>
                          <a:latin typeface="Arial" panose="020B0604020202020204" pitchFamily="34" charset="0"/>
                          <a:cs typeface="Arial" panose="020B0604020202020204" pitchFamily="34" charset="0"/>
                        </a:rPr>
                        <a:t>The Big Game</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6400"/>
                    </a:solidFill>
                  </a:tcPr>
                </a:tc>
                <a:tc>
                  <a:txBody>
                    <a:bodyPr/>
                    <a:lstStyle/>
                    <a:p>
                      <a:pPr algn="ctr" rtl="0" fontAlgn="ctr"/>
                      <a:r>
                        <a:rPr lang="en-GB" sz="1700" b="1" i="0" u="none" strike="noStrike" dirty="0">
                          <a:solidFill>
                            <a:srgbClr val="FFFFFF"/>
                          </a:solidFill>
                          <a:effectLst/>
                          <a:latin typeface="Arial" panose="020B0604020202020204" pitchFamily="34" charset="0"/>
                          <a:cs typeface="Arial" panose="020B0604020202020204" pitchFamily="34" charset="0"/>
                        </a:rPr>
                        <a:t>City</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6400"/>
                    </a:solidFill>
                  </a:tcPr>
                </a:tc>
                <a:tc>
                  <a:txBody>
                    <a:bodyPr/>
                    <a:lstStyle/>
                    <a:p>
                      <a:pPr algn="ctr" rtl="0" fontAlgn="ctr"/>
                      <a:r>
                        <a:rPr lang="en-US" sz="1700" b="1" i="0" u="none" strike="noStrike" dirty="0">
                          <a:solidFill>
                            <a:srgbClr val="FFFFFF"/>
                          </a:solidFill>
                          <a:effectLst/>
                          <a:latin typeface="Arial" panose="020B0604020202020204" pitchFamily="34" charset="0"/>
                          <a:cs typeface="Arial" panose="020B0604020202020204" pitchFamily="34" charset="0"/>
                        </a:rPr>
                        <a:t>Expected - New to town ads</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6400"/>
                    </a:solidFill>
                  </a:tcPr>
                </a:tc>
                <a:tc>
                  <a:txBody>
                    <a:bodyPr/>
                    <a:lstStyle/>
                    <a:p>
                      <a:pPr algn="ctr" rtl="0" fontAlgn="ctr"/>
                      <a:r>
                        <a:rPr lang="en-US" sz="1700" b="1" i="0" u="none" strike="noStrike" dirty="0">
                          <a:solidFill>
                            <a:srgbClr val="FFFFFF"/>
                          </a:solidFill>
                          <a:effectLst/>
                          <a:latin typeface="Arial" panose="020B0604020202020204" pitchFamily="34" charset="0"/>
                          <a:cs typeface="Arial" panose="020B0604020202020204" pitchFamily="34" charset="0"/>
                        </a:rPr>
                        <a:t>Observed -New to Town ads</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6400"/>
                    </a:solidFill>
                  </a:tcPr>
                </a:tc>
                <a:tc>
                  <a:txBody>
                    <a:bodyPr/>
                    <a:lstStyle/>
                    <a:p>
                      <a:pPr algn="ctr" rtl="0" fontAlgn="ctr"/>
                      <a:r>
                        <a:rPr lang="en-US" sz="1700" b="1" i="0" u="none" strike="noStrike" dirty="0">
                          <a:solidFill>
                            <a:srgbClr val="FFFFFF"/>
                          </a:solidFill>
                          <a:effectLst/>
                          <a:latin typeface="Arial" panose="020B0604020202020204" pitchFamily="34" charset="0"/>
                          <a:cs typeface="Arial" panose="020B0604020202020204" pitchFamily="34" charset="0"/>
                        </a:rPr>
                        <a:t>New to Town ads- Difference</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6400"/>
                    </a:solidFill>
                  </a:tcPr>
                </a:tc>
                <a:tc>
                  <a:txBody>
                    <a:bodyPr/>
                    <a:lstStyle/>
                    <a:p>
                      <a:pPr algn="ctr" rtl="0" fontAlgn="ctr"/>
                      <a:r>
                        <a:rPr lang="en-GB" sz="1700" b="1" i="0" u="none" strike="noStrike" dirty="0">
                          <a:solidFill>
                            <a:srgbClr val="FFFFFF"/>
                          </a:solidFill>
                          <a:effectLst/>
                          <a:latin typeface="Arial" panose="020B0604020202020204" pitchFamily="34" charset="0"/>
                          <a:cs typeface="Arial" panose="020B0604020202020204" pitchFamily="34" charset="0"/>
                        </a:rPr>
                        <a:t>Expected – All ads</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6400"/>
                    </a:solidFill>
                  </a:tcPr>
                </a:tc>
                <a:tc>
                  <a:txBody>
                    <a:bodyPr/>
                    <a:lstStyle/>
                    <a:p>
                      <a:pPr algn="ctr" rtl="0" fontAlgn="ctr"/>
                      <a:r>
                        <a:rPr lang="en-GB" sz="1700" b="1" i="0" u="none" strike="noStrike" dirty="0">
                          <a:solidFill>
                            <a:srgbClr val="FFFFFF"/>
                          </a:solidFill>
                          <a:effectLst/>
                          <a:latin typeface="Arial" panose="020B0604020202020204" pitchFamily="34" charset="0"/>
                          <a:cs typeface="Arial" panose="020B0604020202020204" pitchFamily="34" charset="0"/>
                        </a:rPr>
                        <a:t>Observed – All ads</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6400"/>
                    </a:solidFill>
                  </a:tcPr>
                </a:tc>
                <a:tc>
                  <a:txBody>
                    <a:bodyPr/>
                    <a:lstStyle/>
                    <a:p>
                      <a:pPr algn="ctr" rtl="0" fontAlgn="ctr"/>
                      <a:r>
                        <a:rPr lang="en-GB" sz="1700" b="1" i="0" u="none" strike="noStrike" dirty="0">
                          <a:solidFill>
                            <a:srgbClr val="FFFFFF"/>
                          </a:solidFill>
                          <a:effectLst/>
                          <a:latin typeface="Arial" panose="020B0604020202020204" pitchFamily="34" charset="0"/>
                          <a:cs typeface="Arial" panose="020B0604020202020204" pitchFamily="34" charset="0"/>
                        </a:rPr>
                        <a:t>All ads- Difference</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6400"/>
                    </a:solidFill>
                  </a:tcPr>
                </a:tc>
                <a:extLst>
                  <a:ext uri="{0D108BD9-81ED-4DB2-BD59-A6C34878D82A}">
                    <a16:rowId xmlns:a16="http://schemas.microsoft.com/office/drawing/2014/main" val="655345618"/>
                  </a:ext>
                </a:extLst>
              </a:tr>
              <a:tr h="293165">
                <a:tc>
                  <a:txBody>
                    <a:bodyPr/>
                    <a:lstStyle/>
                    <a:p>
                      <a:pPr algn="ctr" rtl="0" fontAlgn="ctr"/>
                      <a:r>
                        <a:rPr lang="en-GB" sz="1700" b="1" i="0" u="none" strike="noStrike" dirty="0">
                          <a:solidFill>
                            <a:srgbClr val="FFFFFF"/>
                          </a:solidFill>
                          <a:effectLst/>
                          <a:latin typeface="Arial" panose="020B0604020202020204" pitchFamily="34" charset="0"/>
                          <a:cs typeface="Arial" panose="020B0604020202020204" pitchFamily="34" charset="0"/>
                        </a:rPr>
                        <a:t>2016 SB 50</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6400"/>
                    </a:solidFill>
                  </a:tcPr>
                </a:tc>
                <a:tc>
                  <a:txBody>
                    <a:bodyPr/>
                    <a:lstStyle/>
                    <a:p>
                      <a:pPr algn="ctr" rtl="0" fontAlgn="ctr"/>
                      <a:r>
                        <a:rPr lang="en-GB" sz="1700" b="0" i="0" u="none" strike="noStrike" dirty="0">
                          <a:solidFill>
                            <a:srgbClr val="FFFFFF"/>
                          </a:solidFill>
                          <a:effectLst/>
                          <a:latin typeface="Arial" panose="020B0604020202020204" pitchFamily="34" charset="0"/>
                          <a:cs typeface="Arial" panose="020B0604020202020204" pitchFamily="34" charset="0"/>
                        </a:rPr>
                        <a:t>San Jose</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a:solidFill>
                            <a:srgbClr val="FFFFFF"/>
                          </a:solidFill>
                          <a:effectLst/>
                          <a:latin typeface="Arial" panose="020B0604020202020204" pitchFamily="34" charset="0"/>
                          <a:cs typeface="Arial" panose="020B0604020202020204" pitchFamily="34" charset="0"/>
                        </a:rPr>
                        <a:t>106</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a:solidFill>
                            <a:srgbClr val="FFFFFF"/>
                          </a:solidFill>
                          <a:effectLst/>
                          <a:latin typeface="Arial" panose="020B0604020202020204" pitchFamily="34" charset="0"/>
                          <a:cs typeface="Arial" panose="020B0604020202020204" pitchFamily="34" charset="0"/>
                        </a:rPr>
                        <a:t>169</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a:solidFill>
                            <a:srgbClr val="FFFFFF"/>
                          </a:solidFill>
                          <a:effectLst/>
                          <a:latin typeface="Arial" panose="020B0604020202020204" pitchFamily="34" charset="0"/>
                          <a:cs typeface="Arial" panose="020B0604020202020204" pitchFamily="34" charset="0"/>
                        </a:rPr>
                        <a:t>63</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a:solidFill>
                            <a:srgbClr val="FFFFFF"/>
                          </a:solidFill>
                          <a:effectLst/>
                          <a:latin typeface="Arial" panose="020B0604020202020204" pitchFamily="34" charset="0"/>
                          <a:cs typeface="Arial" panose="020B0604020202020204" pitchFamily="34" charset="0"/>
                        </a:rPr>
                        <a:t>624</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a:solidFill>
                            <a:srgbClr val="FFFFFF"/>
                          </a:solidFill>
                          <a:effectLst/>
                          <a:latin typeface="Arial" panose="020B0604020202020204" pitchFamily="34" charset="0"/>
                          <a:cs typeface="Arial" panose="020B0604020202020204" pitchFamily="34" charset="0"/>
                        </a:rPr>
                        <a:t>1,111</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a:solidFill>
                            <a:srgbClr val="FFFFFF"/>
                          </a:solidFill>
                          <a:effectLst/>
                          <a:latin typeface="Arial" panose="020B0604020202020204" pitchFamily="34" charset="0"/>
                          <a:cs typeface="Arial" panose="020B0604020202020204" pitchFamily="34" charset="0"/>
                        </a:rPr>
                        <a:t>487</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extLst>
                  <a:ext uri="{0D108BD9-81ED-4DB2-BD59-A6C34878D82A}">
                    <a16:rowId xmlns:a16="http://schemas.microsoft.com/office/drawing/2014/main" val="1304269534"/>
                  </a:ext>
                </a:extLst>
              </a:tr>
              <a:tr h="293165">
                <a:tc>
                  <a:txBody>
                    <a:bodyPr/>
                    <a:lstStyle/>
                    <a:p>
                      <a:pPr algn="ctr" rtl="0" fontAlgn="ctr"/>
                      <a:r>
                        <a:rPr lang="en-GB" sz="1700" b="1" i="0" u="none" strike="noStrike" dirty="0">
                          <a:solidFill>
                            <a:srgbClr val="FFFFFF"/>
                          </a:solidFill>
                          <a:effectLst/>
                          <a:latin typeface="Arial" panose="020B0604020202020204" pitchFamily="34" charset="0"/>
                          <a:cs typeface="Arial" panose="020B0604020202020204" pitchFamily="34" charset="0"/>
                        </a:rPr>
                        <a:t>2015 SB 49</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6400"/>
                    </a:solidFill>
                  </a:tcPr>
                </a:tc>
                <a:tc>
                  <a:txBody>
                    <a:bodyPr/>
                    <a:lstStyle/>
                    <a:p>
                      <a:pPr algn="ctr" rtl="0" fontAlgn="ctr"/>
                      <a:r>
                        <a:rPr lang="en-GB" sz="1700" b="0" i="0" u="none" strike="noStrike" dirty="0">
                          <a:solidFill>
                            <a:srgbClr val="FFFFFF"/>
                          </a:solidFill>
                          <a:effectLst/>
                          <a:latin typeface="Arial" panose="020B0604020202020204" pitchFamily="34" charset="0"/>
                          <a:cs typeface="Arial" panose="020B0604020202020204" pitchFamily="34" charset="0"/>
                        </a:rPr>
                        <a:t>Phoenix</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dirty="0">
                          <a:solidFill>
                            <a:srgbClr val="FFFFFF"/>
                          </a:solidFill>
                          <a:effectLst/>
                          <a:latin typeface="Arial" panose="020B0604020202020204" pitchFamily="34" charset="0"/>
                          <a:cs typeface="Arial" panose="020B0604020202020204" pitchFamily="34" charset="0"/>
                        </a:rPr>
                        <a:t>124</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a:solidFill>
                            <a:srgbClr val="FFFFFF"/>
                          </a:solidFill>
                          <a:effectLst/>
                          <a:latin typeface="Arial" panose="020B0604020202020204" pitchFamily="34" charset="0"/>
                          <a:cs typeface="Arial" panose="020B0604020202020204" pitchFamily="34" charset="0"/>
                        </a:rPr>
                        <a:t>215</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a:solidFill>
                            <a:srgbClr val="FFFFFF"/>
                          </a:solidFill>
                          <a:effectLst/>
                          <a:latin typeface="Arial" panose="020B0604020202020204" pitchFamily="34" charset="0"/>
                          <a:cs typeface="Arial" panose="020B0604020202020204" pitchFamily="34" charset="0"/>
                        </a:rPr>
                        <a:t>91</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a:solidFill>
                            <a:srgbClr val="FFFFFF"/>
                          </a:solidFill>
                          <a:effectLst/>
                          <a:latin typeface="Arial" panose="020B0604020202020204" pitchFamily="34" charset="0"/>
                          <a:cs typeface="Arial" panose="020B0604020202020204" pitchFamily="34" charset="0"/>
                        </a:rPr>
                        <a:t>2,334</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a:solidFill>
                            <a:srgbClr val="FFFFFF"/>
                          </a:solidFill>
                          <a:effectLst/>
                          <a:latin typeface="Arial" panose="020B0604020202020204" pitchFamily="34" charset="0"/>
                          <a:cs typeface="Arial" panose="020B0604020202020204" pitchFamily="34" charset="0"/>
                        </a:rPr>
                        <a:t>2,554</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a:solidFill>
                            <a:srgbClr val="FFFFFF"/>
                          </a:solidFill>
                          <a:effectLst/>
                          <a:latin typeface="Arial" panose="020B0604020202020204" pitchFamily="34" charset="0"/>
                          <a:cs typeface="Arial" panose="020B0604020202020204" pitchFamily="34" charset="0"/>
                        </a:rPr>
                        <a:t>220</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extLst>
                  <a:ext uri="{0D108BD9-81ED-4DB2-BD59-A6C34878D82A}">
                    <a16:rowId xmlns:a16="http://schemas.microsoft.com/office/drawing/2014/main" val="2756157782"/>
                  </a:ext>
                </a:extLst>
              </a:tr>
              <a:tr h="293165">
                <a:tc>
                  <a:txBody>
                    <a:bodyPr/>
                    <a:lstStyle/>
                    <a:p>
                      <a:pPr algn="ctr" rtl="0" fontAlgn="ctr"/>
                      <a:r>
                        <a:rPr lang="en-GB" sz="1700" b="1" i="0" u="none" strike="noStrike" dirty="0">
                          <a:solidFill>
                            <a:srgbClr val="FFFFFF"/>
                          </a:solidFill>
                          <a:effectLst/>
                          <a:latin typeface="Arial" panose="020B0604020202020204" pitchFamily="34" charset="0"/>
                          <a:cs typeface="Arial" panose="020B0604020202020204" pitchFamily="34" charset="0"/>
                        </a:rPr>
                        <a:t>2014 SB 48</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6400"/>
                    </a:solidFill>
                  </a:tcPr>
                </a:tc>
                <a:tc>
                  <a:txBody>
                    <a:bodyPr/>
                    <a:lstStyle/>
                    <a:p>
                      <a:pPr algn="ctr" rtl="0" fontAlgn="ctr"/>
                      <a:r>
                        <a:rPr lang="en-GB" sz="1700" b="0" i="0" u="none" strike="noStrike" dirty="0">
                          <a:solidFill>
                            <a:srgbClr val="FFFFFF"/>
                          </a:solidFill>
                          <a:effectLst/>
                          <a:latin typeface="Arial" panose="020B0604020202020204" pitchFamily="34" charset="0"/>
                          <a:cs typeface="Arial" panose="020B0604020202020204" pitchFamily="34" charset="0"/>
                        </a:rPr>
                        <a:t>Manhattan</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dirty="0">
                          <a:solidFill>
                            <a:srgbClr val="FFFFFF"/>
                          </a:solidFill>
                          <a:effectLst/>
                          <a:latin typeface="Arial" panose="020B0604020202020204" pitchFamily="34" charset="0"/>
                          <a:cs typeface="Arial" panose="020B0604020202020204" pitchFamily="34" charset="0"/>
                        </a:rPr>
                        <a:t>84</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dirty="0">
                          <a:solidFill>
                            <a:srgbClr val="FFFFFF"/>
                          </a:solidFill>
                          <a:effectLst/>
                          <a:latin typeface="Arial" panose="020B0604020202020204" pitchFamily="34" charset="0"/>
                          <a:cs typeface="Arial" panose="020B0604020202020204" pitchFamily="34" charset="0"/>
                        </a:rPr>
                        <a:t>100</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dirty="0">
                          <a:solidFill>
                            <a:srgbClr val="FFFFFF"/>
                          </a:solidFill>
                          <a:effectLst/>
                          <a:latin typeface="Arial" panose="020B0604020202020204" pitchFamily="34" charset="0"/>
                          <a:cs typeface="Arial" panose="020B0604020202020204" pitchFamily="34" charset="0"/>
                        </a:rPr>
                        <a:t>16</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dirty="0">
                          <a:solidFill>
                            <a:srgbClr val="FFFFFF"/>
                          </a:solidFill>
                          <a:effectLst/>
                          <a:latin typeface="Arial" panose="020B0604020202020204" pitchFamily="34" charset="0"/>
                          <a:cs typeface="Arial" panose="020B0604020202020204" pitchFamily="34" charset="0"/>
                        </a:rPr>
                        <a:t>1,663</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dirty="0">
                          <a:solidFill>
                            <a:srgbClr val="FFFFFF"/>
                          </a:solidFill>
                          <a:effectLst/>
                          <a:latin typeface="Arial" panose="020B0604020202020204" pitchFamily="34" charset="0"/>
                          <a:cs typeface="Arial" panose="020B0604020202020204" pitchFamily="34" charset="0"/>
                        </a:rPr>
                        <a:t>2,236</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a:solidFill>
                            <a:srgbClr val="FFFFFF"/>
                          </a:solidFill>
                          <a:effectLst/>
                          <a:latin typeface="Arial" panose="020B0604020202020204" pitchFamily="34" charset="0"/>
                          <a:cs typeface="Arial" panose="020B0604020202020204" pitchFamily="34" charset="0"/>
                        </a:rPr>
                        <a:t>573</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extLst>
                  <a:ext uri="{0D108BD9-81ED-4DB2-BD59-A6C34878D82A}">
                    <a16:rowId xmlns:a16="http://schemas.microsoft.com/office/drawing/2014/main" val="2453299199"/>
                  </a:ext>
                </a:extLst>
              </a:tr>
              <a:tr h="293165">
                <a:tc>
                  <a:txBody>
                    <a:bodyPr/>
                    <a:lstStyle/>
                    <a:p>
                      <a:pPr algn="ctr" rtl="0" fontAlgn="ctr"/>
                      <a:r>
                        <a:rPr lang="en-GB" sz="1700" b="1" i="0" u="none" strike="noStrike" dirty="0">
                          <a:solidFill>
                            <a:srgbClr val="FFFFFF"/>
                          </a:solidFill>
                          <a:effectLst/>
                          <a:latin typeface="Arial" panose="020B0604020202020204" pitchFamily="34" charset="0"/>
                          <a:cs typeface="Arial" panose="020B0604020202020204" pitchFamily="34" charset="0"/>
                        </a:rPr>
                        <a:t>2013 SB 47</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A6400"/>
                    </a:solidFill>
                  </a:tcPr>
                </a:tc>
                <a:tc>
                  <a:txBody>
                    <a:bodyPr/>
                    <a:lstStyle/>
                    <a:p>
                      <a:pPr algn="ctr" rtl="0" fontAlgn="ctr"/>
                      <a:r>
                        <a:rPr lang="en-GB" sz="1700" b="0" i="0" u="none" strike="noStrike" dirty="0">
                          <a:solidFill>
                            <a:srgbClr val="FFFFFF"/>
                          </a:solidFill>
                          <a:effectLst/>
                          <a:latin typeface="Arial" panose="020B0604020202020204" pitchFamily="34" charset="0"/>
                          <a:cs typeface="Arial" panose="020B0604020202020204" pitchFamily="34" charset="0"/>
                        </a:rPr>
                        <a:t>New Orleans</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dirty="0">
                          <a:solidFill>
                            <a:srgbClr val="FFFFFF"/>
                          </a:solidFill>
                          <a:effectLst/>
                          <a:latin typeface="Arial" panose="020B0604020202020204" pitchFamily="34" charset="0"/>
                          <a:cs typeface="Arial" panose="020B0604020202020204" pitchFamily="34" charset="0"/>
                        </a:rPr>
                        <a:t>61</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dirty="0">
                          <a:solidFill>
                            <a:srgbClr val="FFFFFF"/>
                          </a:solidFill>
                          <a:effectLst/>
                          <a:latin typeface="Arial" panose="020B0604020202020204" pitchFamily="34" charset="0"/>
                          <a:cs typeface="Arial" panose="020B0604020202020204" pitchFamily="34" charset="0"/>
                        </a:rPr>
                        <a:t>104</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dirty="0">
                          <a:solidFill>
                            <a:srgbClr val="FFFFFF"/>
                          </a:solidFill>
                          <a:effectLst/>
                          <a:latin typeface="Arial" panose="020B0604020202020204" pitchFamily="34" charset="0"/>
                          <a:cs typeface="Arial" panose="020B0604020202020204" pitchFamily="34" charset="0"/>
                        </a:rPr>
                        <a:t>43</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dirty="0">
                          <a:solidFill>
                            <a:srgbClr val="FFFFFF"/>
                          </a:solidFill>
                          <a:effectLst/>
                          <a:latin typeface="Arial" panose="020B0604020202020204" pitchFamily="34" charset="0"/>
                          <a:cs typeface="Arial" panose="020B0604020202020204" pitchFamily="34" charset="0"/>
                        </a:rPr>
                        <a:t>325</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dirty="0">
                          <a:solidFill>
                            <a:srgbClr val="FFFFFF"/>
                          </a:solidFill>
                          <a:effectLst/>
                          <a:latin typeface="Arial" panose="020B0604020202020204" pitchFamily="34" charset="0"/>
                          <a:cs typeface="Arial" panose="020B0604020202020204" pitchFamily="34" charset="0"/>
                        </a:rPr>
                        <a:t>454</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tc>
                  <a:txBody>
                    <a:bodyPr/>
                    <a:lstStyle/>
                    <a:p>
                      <a:pPr algn="ctr" rtl="0" fontAlgn="ctr"/>
                      <a:r>
                        <a:rPr lang="en-GB" sz="1700" b="0" i="0" u="none" strike="noStrike" dirty="0">
                          <a:solidFill>
                            <a:srgbClr val="FFFFFF"/>
                          </a:solidFill>
                          <a:effectLst/>
                          <a:latin typeface="Arial" panose="020B0604020202020204" pitchFamily="34" charset="0"/>
                          <a:cs typeface="Arial" panose="020B0604020202020204" pitchFamily="34" charset="0"/>
                        </a:rPr>
                        <a:t>129</a:t>
                      </a:r>
                    </a:p>
                  </a:txBody>
                  <a:tcPr marL="8376" marR="8376" marT="837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04040"/>
                    </a:solidFill>
                  </a:tcPr>
                </a:tc>
                <a:extLst>
                  <a:ext uri="{0D108BD9-81ED-4DB2-BD59-A6C34878D82A}">
                    <a16:rowId xmlns:a16="http://schemas.microsoft.com/office/drawing/2014/main" val="2089145112"/>
                  </a:ext>
                </a:extLst>
              </a:tr>
            </a:tbl>
          </a:graphicData>
        </a:graphic>
      </p:graphicFrame>
    </p:spTree>
    <p:extLst>
      <p:ext uri="{BB962C8B-B14F-4D97-AF65-F5344CB8AC3E}">
        <p14:creationId xmlns:p14="http://schemas.microsoft.com/office/powerpoint/2010/main" val="265384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460FA-3A2D-D072-8A05-28B9E930E1ED}"/>
              </a:ext>
            </a:extLst>
          </p:cNvPr>
          <p:cNvSpPr txBox="1">
            <a:spLocks/>
          </p:cNvSpPr>
          <p:nvPr/>
        </p:nvSpPr>
        <p:spPr>
          <a:xfrm>
            <a:off x="0" y="836613"/>
            <a:ext cx="12192000" cy="58228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latin typeface="Arial" panose="020B0604020202020204" pitchFamily="34" charset="0"/>
                <a:cs typeface="Arial" panose="020B0604020202020204" pitchFamily="34" charset="0"/>
              </a:rPr>
              <a:t>II. Academic Study - Continued</a:t>
            </a:r>
          </a:p>
        </p:txBody>
      </p:sp>
      <p:sp>
        <p:nvSpPr>
          <p:cNvPr id="3" name="Content Placeholder 2">
            <a:extLst>
              <a:ext uri="{FF2B5EF4-FFF2-40B4-BE49-F238E27FC236}">
                <a16:creationId xmlns:a16="http://schemas.microsoft.com/office/drawing/2014/main" id="{241EDF91-DB54-8855-ADEE-77C14425E61E}"/>
              </a:ext>
            </a:extLst>
          </p:cNvPr>
          <p:cNvSpPr txBox="1">
            <a:spLocks/>
          </p:cNvSpPr>
          <p:nvPr/>
        </p:nvSpPr>
        <p:spPr>
          <a:xfrm>
            <a:off x="900112" y="1982787"/>
            <a:ext cx="10391775" cy="2360613"/>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buFont typeface="Arial" panose="020B0604020202020204" pitchFamily="34" charset="0"/>
              <a:buNone/>
            </a:pPr>
            <a:r>
              <a:rPr lang="en-US" sz="1800" dirty="0">
                <a:latin typeface="Arial" panose="020B0604020202020204" pitchFamily="34" charset="0"/>
                <a:cs typeface="Arial" panose="020B0604020202020204" pitchFamily="34" charset="0"/>
              </a:rPr>
              <a:t>“… our analysis highlights that human trafficking affects our country across varied locations, communities, and events, and we cannot isolate its impact to only one event per year.”</a:t>
            </a:r>
          </a:p>
          <a:p>
            <a:pPr marL="114300" indent="0">
              <a:buFont typeface="Arial" panose="020B0604020202020204" pitchFamily="34" charset="0"/>
              <a:buNone/>
            </a:pPr>
            <a:r>
              <a:rPr lang="en-US" sz="1800" dirty="0">
                <a:latin typeface="Arial" panose="020B0604020202020204" pitchFamily="34" charset="0"/>
                <a:cs typeface="Arial" panose="020B0604020202020204" pitchFamily="34" charset="0"/>
              </a:rPr>
              <a:t>Miller, Kennedy, and </a:t>
            </a:r>
            <a:r>
              <a:rPr lang="en-US" sz="1800" dirty="0" err="1">
                <a:latin typeface="Arial" panose="020B0604020202020204" pitchFamily="34" charset="0"/>
                <a:cs typeface="Arial" panose="020B0604020202020204" pitchFamily="34" charset="0"/>
              </a:rPr>
              <a:t>Dubrawski</a:t>
            </a:r>
            <a:r>
              <a:rPr lang="en-US" sz="1800" dirty="0">
                <a:latin typeface="Arial" panose="020B0604020202020204" pitchFamily="34" charset="0"/>
                <a:cs typeface="Arial" panose="020B0604020202020204" pitchFamily="34" charset="0"/>
              </a:rPr>
              <a:t>, “Do Public Events Affect Sex Trafficking Activity?”: 6-8 (emphasis added).</a:t>
            </a:r>
          </a:p>
          <a:p>
            <a:pPr marL="1325880" lvl="4" indent="0">
              <a:buFont typeface="Arial" panose="020B0604020202020204" pitchFamily="34" charset="0"/>
              <a:buNone/>
            </a:pPr>
            <a:endParaRPr lang="en-US" dirty="0">
              <a:latin typeface="Arial" panose="020B0604020202020204" pitchFamily="34" charset="0"/>
              <a:cs typeface="Arial" panose="020B0604020202020204" pitchFamily="34" charset="0"/>
            </a:endParaRPr>
          </a:p>
          <a:p>
            <a:pPr marL="114300" indent="0">
              <a:buFont typeface="Arial" panose="020B0604020202020204" pitchFamily="34" charset="0"/>
              <a:buNone/>
            </a:pPr>
            <a:r>
              <a:rPr lang="en-US" sz="1800" dirty="0">
                <a:latin typeface="Arial" panose="020B0604020202020204" pitchFamily="34" charset="0"/>
                <a:cs typeface="Arial" panose="020B0604020202020204" pitchFamily="34" charset="0"/>
              </a:rPr>
              <a:t>“Reliance on quantitative evidence accessible through data-driven analysis can inform wise resource allocation, guide good policies, and foster the most meaningful impact.”</a:t>
            </a:r>
          </a:p>
          <a:p>
            <a:pPr marL="114300" indent="0">
              <a:buFont typeface="Arial" panose="020B0604020202020204" pitchFamily="34" charset="0"/>
              <a:buNone/>
            </a:pPr>
            <a:r>
              <a:rPr lang="en-US" sz="1800" dirty="0">
                <a:latin typeface="Arial" panose="020B0604020202020204" pitchFamily="34" charset="0"/>
                <a:cs typeface="Arial" panose="020B0604020202020204" pitchFamily="34" charset="0"/>
              </a:rPr>
              <a:t>Miller, Kennedy, and </a:t>
            </a:r>
            <a:r>
              <a:rPr lang="en-US" sz="1800" dirty="0" err="1">
                <a:latin typeface="Arial" panose="020B0604020202020204" pitchFamily="34" charset="0"/>
                <a:cs typeface="Arial" panose="020B0604020202020204" pitchFamily="34" charset="0"/>
              </a:rPr>
              <a:t>Dubrawski</a:t>
            </a:r>
            <a:r>
              <a:rPr lang="en-US" sz="1800" dirty="0">
                <a:latin typeface="Arial" panose="020B0604020202020204" pitchFamily="34" charset="0"/>
                <a:cs typeface="Arial" panose="020B0604020202020204" pitchFamily="34" charset="0"/>
              </a:rPr>
              <a:t>: 8 (emphasis added).</a:t>
            </a:r>
          </a:p>
          <a:p>
            <a:pPr marL="114300" indent="0">
              <a:buFont typeface="Arial" panose="020B0604020202020204" pitchFamily="34" charset="0"/>
              <a:buNone/>
            </a:pPr>
            <a:endParaRPr lang="en-US" sz="1800" b="1" dirty="0">
              <a:latin typeface="Arial" panose="020B0604020202020204" pitchFamily="34" charset="0"/>
              <a:cs typeface="Arial" panose="020B0604020202020204" pitchFamily="34" charset="0"/>
            </a:endParaRPr>
          </a:p>
          <a:p>
            <a:pPr marL="114300" indent="0">
              <a:buFont typeface="Arial" panose="020B0604020202020204" pitchFamily="34" charset="0"/>
              <a:buNone/>
            </a:pPr>
            <a:endParaRPr lang="en-US" sz="1800" dirty="0">
              <a:latin typeface="Arial" panose="020B0604020202020204" pitchFamily="34" charset="0"/>
              <a:cs typeface="Arial" panose="020B0604020202020204" pitchFamily="34" charset="0"/>
            </a:endParaRPr>
          </a:p>
        </p:txBody>
      </p:sp>
      <p:pic>
        <p:nvPicPr>
          <p:cNvPr id="4" name="Picture 3" descr="A black and white logo&#10;&#10;Description automatically generated">
            <a:extLst>
              <a:ext uri="{FF2B5EF4-FFF2-40B4-BE49-F238E27FC236}">
                <a16:creationId xmlns:a16="http://schemas.microsoft.com/office/drawing/2014/main" id="{EAA96529-AAE2-FA79-6F01-394DD217BF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1793" y="5785934"/>
            <a:ext cx="3550207" cy="1072066"/>
          </a:xfrm>
          <a:prstGeom prst="rect">
            <a:avLst/>
          </a:prstGeom>
        </p:spPr>
      </p:pic>
      <p:sp>
        <p:nvSpPr>
          <p:cNvPr id="5" name="TextBox 4">
            <a:extLst>
              <a:ext uri="{FF2B5EF4-FFF2-40B4-BE49-F238E27FC236}">
                <a16:creationId xmlns:a16="http://schemas.microsoft.com/office/drawing/2014/main" id="{D9BFCC50-6AC5-5BCE-EDC6-29ED2B6CDDA9}"/>
              </a:ext>
            </a:extLst>
          </p:cNvPr>
          <p:cNvSpPr txBox="1"/>
          <p:nvPr/>
        </p:nvSpPr>
        <p:spPr>
          <a:xfrm>
            <a:off x="247650" y="6168078"/>
            <a:ext cx="6210300" cy="307777"/>
          </a:xfrm>
          <a:prstGeom prst="rect">
            <a:avLst/>
          </a:prstGeom>
          <a:noFill/>
        </p:spPr>
        <p:txBody>
          <a:bodyPr wrap="square" rtlCol="0">
            <a:spAutoFit/>
          </a:bodyPr>
          <a:lstStyle/>
          <a:p>
            <a:r>
              <a:rPr lang="en-US" sz="1400" b="0" i="0" u="none" strike="noStrike" baseline="0" dirty="0">
                <a:solidFill>
                  <a:srgbClr val="6E6E6E"/>
                </a:solidFill>
                <a:latin typeface="Arial" panose="020B0604020202020204" pitchFamily="34" charset="0"/>
                <a:cs typeface="Arial" panose="020B0604020202020204" pitchFamily="34" charset="0"/>
              </a:rPr>
              <a:t>© City of Houston, Mayor’s Office, 2023. Used with permission.</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766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2E003-8D21-D2B7-0E0F-11D80B38E9BE}"/>
              </a:ext>
            </a:extLst>
          </p:cNvPr>
          <p:cNvSpPr txBox="1">
            <a:spLocks/>
          </p:cNvSpPr>
          <p:nvPr/>
        </p:nvSpPr>
        <p:spPr>
          <a:xfrm>
            <a:off x="0" y="846138"/>
            <a:ext cx="12192000" cy="5826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latin typeface="Arial" panose="020B0604020202020204" pitchFamily="34" charset="0"/>
                <a:cs typeface="Arial" panose="020B0604020202020204" pitchFamily="34" charset="0"/>
              </a:rPr>
              <a:t>III. Guide to Approach</a:t>
            </a:r>
          </a:p>
        </p:txBody>
      </p:sp>
      <p:sp>
        <p:nvSpPr>
          <p:cNvPr id="3" name="Content Placeholder 2">
            <a:extLst>
              <a:ext uri="{FF2B5EF4-FFF2-40B4-BE49-F238E27FC236}">
                <a16:creationId xmlns:a16="http://schemas.microsoft.com/office/drawing/2014/main" id="{767360A2-0474-11BE-3EEA-442EDC691521}"/>
              </a:ext>
            </a:extLst>
          </p:cNvPr>
          <p:cNvSpPr txBox="1">
            <a:spLocks/>
          </p:cNvSpPr>
          <p:nvPr/>
        </p:nvSpPr>
        <p:spPr>
          <a:xfrm>
            <a:off x="733425" y="1975934"/>
            <a:ext cx="10725150" cy="264369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00050" lvl="1" indent="-285750">
              <a:buClr>
                <a:srgbClr val="FA6400"/>
              </a:buClr>
            </a:pPr>
            <a:r>
              <a:rPr lang="en-US" sz="1800" dirty="0">
                <a:latin typeface="Arial" panose="020B0604020202020204" pitchFamily="34" charset="0"/>
                <a:cs typeface="Arial" panose="020B0604020202020204" pitchFamily="34" charset="0"/>
              </a:rPr>
              <a:t>From January to June 2015, Houston showed that we had over 20,000 online sex ad postings.</a:t>
            </a:r>
          </a:p>
          <a:p>
            <a:pPr marL="114300" lvl="1" indent="0">
              <a:buClr>
                <a:schemeClr val="accent1"/>
              </a:buClr>
              <a:buFont typeface="Arial" panose="020B0604020202020204" pitchFamily="34" charset="0"/>
              <a:buNone/>
            </a:pPr>
            <a:endParaRPr lang="en-US" sz="1800" dirty="0">
              <a:latin typeface="Arial" panose="020B0604020202020204" pitchFamily="34" charset="0"/>
              <a:cs typeface="Arial" panose="020B0604020202020204" pitchFamily="34" charset="0"/>
            </a:endParaRPr>
          </a:p>
          <a:p>
            <a:pPr marL="342900" lvl="1">
              <a:buClr>
                <a:srgbClr val="FA6400"/>
              </a:buClr>
            </a:pPr>
            <a:r>
              <a:rPr lang="en-US" sz="1800" dirty="0">
                <a:latin typeface="Arial" panose="020B0604020202020204" pitchFamily="34" charset="0"/>
                <a:cs typeface="Arial" panose="020B0604020202020204" pitchFamily="34" charset="0"/>
              </a:rPr>
              <a:t>Because we are soon to be the third largest city and we host a variety of events, we need a comprehensive and nonreactive approach. </a:t>
            </a: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a:p>
            <a:pPr marL="342900" lvl="1">
              <a:buClr>
                <a:srgbClr val="FA6400"/>
              </a:buClr>
            </a:pPr>
            <a:r>
              <a:rPr lang="en-US" sz="1800" dirty="0">
                <a:latin typeface="Arial" panose="020B0604020202020204" pitchFamily="34" charset="0"/>
                <a:cs typeface="Arial" panose="020B0604020202020204" pitchFamily="34" charset="0"/>
              </a:rPr>
              <a:t>None of the 33 events studied are on Houston’s George R. Brown Convention Center calendar, it is unclear what the impact is on increased ad postings for the specific events Houston is hosting.</a:t>
            </a: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a:p>
            <a:pPr marL="342900" lvl="1">
              <a:buClr>
                <a:srgbClr val="FA6400"/>
              </a:buClr>
            </a:pPr>
            <a:r>
              <a:rPr lang="en-US" sz="1800" dirty="0">
                <a:latin typeface="Arial" panose="020B0604020202020204" pitchFamily="34" charset="0"/>
                <a:cs typeface="Arial" panose="020B0604020202020204" pitchFamily="34" charset="0"/>
              </a:rPr>
              <a:t>Because data continues to evolve, a 365 day-a-year response is best.</a:t>
            </a:r>
          </a:p>
          <a:p>
            <a:pPr marL="342900" lvl="1">
              <a:buClr>
                <a:schemeClr val="accent1"/>
              </a:buClr>
            </a:pPr>
            <a:endParaRPr lang="en-US" sz="1800" dirty="0">
              <a:latin typeface="Knowledge Regular" panose="020B0506000000020004" pitchFamily="34" charset="0"/>
            </a:endParaRPr>
          </a:p>
          <a:p>
            <a:endParaRPr lang="en-US" sz="2000" dirty="0">
              <a:latin typeface="Knowledge Regular" panose="020B0506000000020004" pitchFamily="34" charset="0"/>
            </a:endParaRPr>
          </a:p>
        </p:txBody>
      </p:sp>
      <p:pic>
        <p:nvPicPr>
          <p:cNvPr id="4" name="Picture 3" descr="A black and white logo&#10;&#10;Description automatically generated">
            <a:extLst>
              <a:ext uri="{FF2B5EF4-FFF2-40B4-BE49-F238E27FC236}">
                <a16:creationId xmlns:a16="http://schemas.microsoft.com/office/drawing/2014/main" id="{4CC37FAE-C34A-9617-7D60-94093CFEEA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1793" y="5785934"/>
            <a:ext cx="3550207" cy="1072066"/>
          </a:xfrm>
          <a:prstGeom prst="rect">
            <a:avLst/>
          </a:prstGeom>
        </p:spPr>
      </p:pic>
      <p:sp>
        <p:nvSpPr>
          <p:cNvPr id="5" name="TextBox 4">
            <a:extLst>
              <a:ext uri="{FF2B5EF4-FFF2-40B4-BE49-F238E27FC236}">
                <a16:creationId xmlns:a16="http://schemas.microsoft.com/office/drawing/2014/main" id="{4D39FB69-783E-CA69-3245-1598D258EE07}"/>
              </a:ext>
            </a:extLst>
          </p:cNvPr>
          <p:cNvSpPr txBox="1"/>
          <p:nvPr/>
        </p:nvSpPr>
        <p:spPr>
          <a:xfrm>
            <a:off x="247650" y="6168078"/>
            <a:ext cx="6210300" cy="307777"/>
          </a:xfrm>
          <a:prstGeom prst="rect">
            <a:avLst/>
          </a:prstGeom>
          <a:noFill/>
        </p:spPr>
        <p:txBody>
          <a:bodyPr wrap="square" rtlCol="0">
            <a:spAutoFit/>
          </a:bodyPr>
          <a:lstStyle/>
          <a:p>
            <a:r>
              <a:rPr lang="en-US" sz="1400" b="0" i="0" u="none" strike="noStrike" baseline="0" dirty="0">
                <a:solidFill>
                  <a:srgbClr val="6E6E6E"/>
                </a:solidFill>
                <a:latin typeface="Arial" panose="020B0604020202020204" pitchFamily="34" charset="0"/>
                <a:cs typeface="Arial" panose="020B0604020202020204" pitchFamily="34" charset="0"/>
              </a:rPr>
              <a:t>© City of Houston, Mayor’s Office, 2023. Used with permission.</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9754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7360A2-0474-11BE-3EEA-442EDC691521}"/>
              </a:ext>
            </a:extLst>
          </p:cNvPr>
          <p:cNvSpPr txBox="1">
            <a:spLocks/>
          </p:cNvSpPr>
          <p:nvPr/>
        </p:nvSpPr>
        <p:spPr>
          <a:xfrm>
            <a:off x="528637" y="1722881"/>
            <a:ext cx="11134725" cy="406305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00050" lvl="1" indent="-285750">
              <a:buClr>
                <a:srgbClr val="FA6400"/>
              </a:buClr>
            </a:pPr>
            <a:endParaRPr lang="en-US" sz="1800" dirty="0">
              <a:latin typeface="Arial" panose="020B0604020202020204" pitchFamily="34" charset="0"/>
              <a:cs typeface="Arial" panose="020B0604020202020204" pitchFamily="34" charset="0"/>
            </a:endParaRPr>
          </a:p>
          <a:p>
            <a:pPr marL="114300" lvl="1" indent="0" algn="ctr">
              <a:buClr>
                <a:srgbClr val="FA6400"/>
              </a:buClr>
              <a:buNone/>
            </a:pPr>
            <a:r>
              <a:rPr lang="en-US" sz="2800" b="1" dirty="0">
                <a:latin typeface="Arial" panose="020B0604020202020204" pitchFamily="34" charset="0"/>
                <a:cs typeface="Arial" panose="020B0604020202020204" pitchFamily="34" charset="0"/>
              </a:rPr>
              <a:t>Vision and Goals</a:t>
            </a:r>
          </a:p>
          <a:p>
            <a:pPr marL="114300" lvl="1" indent="0">
              <a:buClr>
                <a:srgbClr val="FA6400"/>
              </a:buClr>
              <a:buNone/>
            </a:pPr>
            <a:endParaRPr lang="en-US" sz="1800" dirty="0">
              <a:latin typeface="Arial" panose="020B0604020202020204" pitchFamily="34" charset="0"/>
              <a:cs typeface="Arial" panose="020B0604020202020204" pitchFamily="34" charset="0"/>
            </a:endParaRPr>
          </a:p>
          <a:p>
            <a:pPr marL="400050" lvl="1" indent="-285750">
              <a:buClr>
                <a:srgbClr val="FA6400"/>
              </a:buClr>
            </a:pPr>
            <a:r>
              <a:rPr lang="en-US" sz="1800" dirty="0">
                <a:latin typeface="Arial" panose="020B0604020202020204" pitchFamily="34" charset="0"/>
                <a:cs typeface="Arial" panose="020B0604020202020204" pitchFamily="34" charset="0"/>
              </a:rPr>
              <a:t>Highlight components of City’s Anti-Human Trafficking response that may be most relevant to hosting upcoming events.</a:t>
            </a:r>
          </a:p>
          <a:p>
            <a:pPr marL="114300" lvl="1" indent="0">
              <a:buClr>
                <a:schemeClr val="accent1"/>
              </a:buClr>
              <a:buFont typeface="Arial" panose="020B0604020202020204" pitchFamily="34" charset="0"/>
              <a:buNone/>
            </a:pPr>
            <a:endParaRPr lang="en-US" sz="1800" dirty="0">
              <a:latin typeface="Arial" panose="020B0604020202020204" pitchFamily="34" charset="0"/>
              <a:cs typeface="Arial" panose="020B0604020202020204" pitchFamily="34" charset="0"/>
            </a:endParaRPr>
          </a:p>
          <a:p>
            <a:pPr marL="342900" lvl="1">
              <a:buClr>
                <a:srgbClr val="FA6400"/>
              </a:buClr>
            </a:pPr>
            <a:r>
              <a:rPr lang="en-US" sz="1800" dirty="0">
                <a:latin typeface="Arial" panose="020B0604020202020204" pitchFamily="34" charset="0"/>
                <a:cs typeface="Arial" panose="020B0604020202020204" pitchFamily="34" charset="0"/>
              </a:rPr>
              <a:t>Institutionalize response to human trafficking from within the City of Houston, ensuring that trafficking is structurally addressed.</a:t>
            </a: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a:p>
            <a:pPr marL="342900" lvl="1">
              <a:buClr>
                <a:srgbClr val="FA6400"/>
              </a:buClr>
            </a:pPr>
            <a:r>
              <a:rPr lang="en-US" sz="1800" dirty="0">
                <a:latin typeface="Arial" panose="020B0604020202020204" pitchFamily="34" charset="0"/>
                <a:cs typeface="Arial" panose="020B0604020202020204" pitchFamily="34" charset="0"/>
              </a:rPr>
              <a:t>Change the public’s perception about human trafficking, leading to an increased awareness about, and reporting of, human trafficking.</a:t>
            </a: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a:p>
            <a:pPr marL="342900" lvl="1">
              <a:buClr>
                <a:srgbClr val="FA6400"/>
              </a:buClr>
            </a:pPr>
            <a:r>
              <a:rPr lang="en-US" sz="1800" dirty="0">
                <a:latin typeface="Arial" panose="020B0604020202020204" pitchFamily="34" charset="0"/>
                <a:cs typeface="Arial" panose="020B0604020202020204" pitchFamily="34" charset="0"/>
              </a:rPr>
              <a:t>Partner with key private industries to raise awareness such as the hotel and taxi industry.</a:t>
            </a:r>
            <a:endParaRPr lang="en-US" sz="1800" dirty="0">
              <a:latin typeface="Knowledge Regular" panose="020B0506000000020004" pitchFamily="34" charset="0"/>
            </a:endParaRPr>
          </a:p>
          <a:p>
            <a:endParaRPr lang="en-US" sz="2000" dirty="0">
              <a:latin typeface="Knowledge Regular" panose="020B0506000000020004" pitchFamily="34" charset="0"/>
            </a:endParaRPr>
          </a:p>
        </p:txBody>
      </p:sp>
      <p:pic>
        <p:nvPicPr>
          <p:cNvPr id="4" name="Picture 3" descr="A black and white logo&#10;&#10;Description automatically generated">
            <a:extLst>
              <a:ext uri="{FF2B5EF4-FFF2-40B4-BE49-F238E27FC236}">
                <a16:creationId xmlns:a16="http://schemas.microsoft.com/office/drawing/2014/main" id="{4CC37FAE-C34A-9617-7D60-94093CFEEA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1793" y="5785934"/>
            <a:ext cx="3550207" cy="1072066"/>
          </a:xfrm>
          <a:prstGeom prst="rect">
            <a:avLst/>
          </a:prstGeom>
        </p:spPr>
      </p:pic>
      <p:sp>
        <p:nvSpPr>
          <p:cNvPr id="5" name="TextBox 4">
            <a:extLst>
              <a:ext uri="{FF2B5EF4-FFF2-40B4-BE49-F238E27FC236}">
                <a16:creationId xmlns:a16="http://schemas.microsoft.com/office/drawing/2014/main" id="{4D39FB69-783E-CA69-3245-1598D258EE07}"/>
              </a:ext>
            </a:extLst>
          </p:cNvPr>
          <p:cNvSpPr txBox="1"/>
          <p:nvPr/>
        </p:nvSpPr>
        <p:spPr>
          <a:xfrm>
            <a:off x="247650" y="6168078"/>
            <a:ext cx="6210300" cy="307777"/>
          </a:xfrm>
          <a:prstGeom prst="rect">
            <a:avLst/>
          </a:prstGeom>
          <a:noFill/>
        </p:spPr>
        <p:txBody>
          <a:bodyPr wrap="square" rtlCol="0">
            <a:spAutoFit/>
          </a:bodyPr>
          <a:lstStyle/>
          <a:p>
            <a:r>
              <a:rPr lang="en-US" sz="1400" b="0" i="0" u="none" strike="noStrike" baseline="0" dirty="0">
                <a:solidFill>
                  <a:srgbClr val="6E6E6E"/>
                </a:solidFill>
                <a:latin typeface="Arial" panose="020B0604020202020204" pitchFamily="34" charset="0"/>
                <a:cs typeface="Arial" panose="020B0604020202020204" pitchFamily="34" charset="0"/>
              </a:rPr>
              <a:t>© City of Houston, Mayor’s Office, 2023. Used with permission.</a:t>
            </a:r>
            <a:endParaRPr lang="en-GB" sz="1400" dirty="0">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8A4F21DC-186F-25AF-F3BE-8444AF7D7AB9}"/>
              </a:ext>
            </a:extLst>
          </p:cNvPr>
          <p:cNvSpPr txBox="1">
            <a:spLocks/>
          </p:cNvSpPr>
          <p:nvPr/>
        </p:nvSpPr>
        <p:spPr>
          <a:xfrm>
            <a:off x="0" y="579881"/>
            <a:ext cx="121920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latin typeface="Arial" panose="020B0604020202020204" pitchFamily="34" charset="0"/>
                <a:cs typeface="Arial" panose="020B0604020202020204" pitchFamily="34" charset="0"/>
              </a:rPr>
              <a:t>IV. Anti-Human </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Trafficking Efforts - Highlights</a:t>
            </a:r>
          </a:p>
        </p:txBody>
      </p:sp>
    </p:spTree>
    <p:extLst>
      <p:ext uri="{BB962C8B-B14F-4D97-AF65-F5344CB8AC3E}">
        <p14:creationId xmlns:p14="http://schemas.microsoft.com/office/powerpoint/2010/main" val="932967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1631</Words>
  <Application>Microsoft Office PowerPoint</Application>
  <PresentationFormat>Widescreen</PresentationFormat>
  <Paragraphs>151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Knowledge Regular</vt:lpstr>
      <vt:lpstr>Office Theme</vt:lpstr>
      <vt:lpstr>PowerPoint Presentation</vt:lpstr>
      <vt:lpstr>The Big Game and Human Trafficking  Facts vs. Myths</vt:lpstr>
      <vt:lpstr>I. Claims Surrounding  The Big Game and Sex Trafficking</vt:lpstr>
      <vt:lpstr>II. Academic Study</vt:lpstr>
      <vt:lpstr>II. Academic Study - Continued</vt:lpstr>
      <vt:lpstr>II. Academic Study - Continued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 Cameron (TR Institute)</dc:creator>
  <cp:lastModifiedBy>New, Cameron (TR Institute)</cp:lastModifiedBy>
  <cp:revision>4</cp:revision>
  <dcterms:created xsi:type="dcterms:W3CDTF">2023-07-25T09:43:11Z</dcterms:created>
  <dcterms:modified xsi:type="dcterms:W3CDTF">2023-08-30T10:48:35Z</dcterms:modified>
</cp:coreProperties>
</file>