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3"/>
    <p:sldMasterId id="2147483716" r:id="rId4"/>
  </p:sldMasterIdLst>
  <p:notesMasterIdLst>
    <p:notesMasterId r:id="rId12"/>
  </p:notesMasterIdLst>
  <p:handoutMasterIdLst>
    <p:handoutMasterId r:id="rId13"/>
  </p:handoutMasterIdLst>
  <p:sldIdLst>
    <p:sldId id="261" r:id="rId5"/>
    <p:sldId id="2147374774" r:id="rId6"/>
    <p:sldId id="2147374785" r:id="rId7"/>
    <p:sldId id="2147374741" r:id="rId8"/>
    <p:sldId id="2147374779" r:id="rId9"/>
    <p:sldId id="2147374791" r:id="rId10"/>
    <p:sldId id="2147374780" r:id="rId11"/>
  </p:sldIdLst>
  <p:sldSz cx="12192000" cy="6858000"/>
  <p:notesSz cx="6858000" cy="9144000"/>
  <p:embeddedFontLst>
    <p:embeddedFont>
      <p:font typeface="Clario" panose="020B0503030300000000" pitchFamily="34" charset="0"/>
      <p:regular r:id="rId14"/>
      <p:bold r:id="rId15"/>
      <p:italic r:id="rId16"/>
      <p:boldItalic r:id="rId17"/>
    </p:embeddedFont>
    <p:embeddedFont>
      <p:font typeface="Clario Air" panose="020B0203030300000000" pitchFamily="34" charset="0"/>
      <p:regular r:id="rId18"/>
      <p:italic r:id="rId19"/>
    </p:embeddedFont>
    <p:embeddedFont>
      <p:font typeface="Clario Black" panose="020B0A03030300000000" pitchFamily="34" charset="0"/>
      <p:bold r:id="rId20"/>
      <p:italic r:id="rId21"/>
      <p:boldItalic r:id="rId22"/>
    </p:embeddedFont>
    <p:embeddedFont>
      <p:font typeface="Clario Light" panose="020B0403030300000000" pitchFamily="34" charset="0"/>
      <p:regular r:id="rId23"/>
      <p:italic r:id="rId24"/>
    </p:embeddedFont>
    <p:embeddedFont>
      <p:font typeface="Clario Medium" panose="020B0603030300000000" pitchFamily="34" charset="0"/>
      <p:regular r:id="rId25"/>
      <p:italic r:id="rId26"/>
    </p:embeddedFont>
    <p:embeddedFont>
      <p:font typeface="Clario Thin" panose="020B0303030300000000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F5BAD4A5-B43C-4B12-B349-5B299E6D895B}">
          <p14:sldIdLst>
            <p14:sldId id="261"/>
            <p14:sldId id="2147374774"/>
            <p14:sldId id="2147374785"/>
            <p14:sldId id="2147374741"/>
            <p14:sldId id="2147374779"/>
            <p14:sldId id="2147374791"/>
            <p14:sldId id="21473747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272520-44ED-AF00-91F4-BCD5FCD9B0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8F3FD-942D-DE2A-4EC2-A7C99B578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18FDC-08D8-451E-948C-290C579D42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D40CF-83B1-975C-874B-7AEC1D83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23C44-2DD4-0D7D-ACAA-FD8B74206E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BCF6-95D0-4825-AA21-E48A5946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9401-B6F7-0D40-8CCD-5465CCE2B9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A0B42-299A-9341-97CF-DCDF12CC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836B2-136C-634E-9E4F-B90B99C49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0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836B2-136C-634E-9E4F-B90B99C49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1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836B2-136C-634E-9E4F-B90B99C49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41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836B2-136C-634E-9E4F-B90B99C49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95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836B2-136C-634E-9E4F-B90B99C49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50568FEB-6B72-0B1C-92F4-5E7DABA34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457199"/>
            <a:ext cx="11277600" cy="5597411"/>
          </a:xfrm>
          <a:custGeom>
            <a:avLst/>
            <a:gdLst>
              <a:gd name="connsiteX0" fmla="*/ 0 w 11734800"/>
              <a:gd name="connsiteY0" fmla="*/ 0 h 5504012"/>
              <a:gd name="connsiteX1" fmla="*/ 11734800 w 11734800"/>
              <a:gd name="connsiteY1" fmla="*/ 0 h 5504012"/>
              <a:gd name="connsiteX2" fmla="*/ 11734800 w 11734800"/>
              <a:gd name="connsiteY2" fmla="*/ 5504012 h 5504012"/>
              <a:gd name="connsiteX3" fmla="*/ 0 w 11734800"/>
              <a:gd name="connsiteY3" fmla="*/ 5504012 h 5504012"/>
              <a:gd name="connsiteX4" fmla="*/ 0 w 11734800"/>
              <a:gd name="connsiteY4" fmla="*/ 0 h 5504012"/>
              <a:gd name="connsiteX0" fmla="*/ 0 w 11734800"/>
              <a:gd name="connsiteY0" fmla="*/ 0 h 5504017"/>
              <a:gd name="connsiteX1" fmla="*/ 11734800 w 11734800"/>
              <a:gd name="connsiteY1" fmla="*/ 0 h 5504017"/>
              <a:gd name="connsiteX2" fmla="*/ 11734800 w 11734800"/>
              <a:gd name="connsiteY2" fmla="*/ 5504012 h 5504017"/>
              <a:gd name="connsiteX3" fmla="*/ 5138057 w 11734800"/>
              <a:gd name="connsiteY3" fmla="*/ 5063141 h 5504017"/>
              <a:gd name="connsiteX4" fmla="*/ 0 w 11734800"/>
              <a:gd name="connsiteY4" fmla="*/ 5504012 h 5504017"/>
              <a:gd name="connsiteX5" fmla="*/ 0 w 11734800"/>
              <a:gd name="connsiteY5" fmla="*/ 0 h 5504017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0 w 11734800"/>
              <a:gd name="connsiteY4" fmla="*/ 5504012 h 5520341"/>
              <a:gd name="connsiteX5" fmla="*/ 0 w 11734800"/>
              <a:gd name="connsiteY5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55269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55269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6176388"/>
              <a:gd name="connsiteX1" fmla="*/ 11734800 w 11734800"/>
              <a:gd name="connsiteY1" fmla="*/ 0 h 6176388"/>
              <a:gd name="connsiteX2" fmla="*/ 11734800 w 11734800"/>
              <a:gd name="connsiteY2" fmla="*/ 6176355 h 6176388"/>
              <a:gd name="connsiteX3" fmla="*/ 5094515 w 11734800"/>
              <a:gd name="connsiteY3" fmla="*/ 5520341 h 6176388"/>
              <a:gd name="connsiteX4" fmla="*/ 5083629 w 11734800"/>
              <a:gd name="connsiteY4" fmla="*/ 1955269 h 6176388"/>
              <a:gd name="connsiteX5" fmla="*/ 0 w 11734800"/>
              <a:gd name="connsiteY5" fmla="*/ 1960712 h 6176388"/>
              <a:gd name="connsiteX6" fmla="*/ 0 w 11734800"/>
              <a:gd name="connsiteY6" fmla="*/ 0 h 6176388"/>
              <a:gd name="connsiteX0" fmla="*/ 0 w 11734800"/>
              <a:gd name="connsiteY0" fmla="*/ 0 h 5807299"/>
              <a:gd name="connsiteX1" fmla="*/ 11734800 w 11734800"/>
              <a:gd name="connsiteY1" fmla="*/ 0 h 5807299"/>
              <a:gd name="connsiteX2" fmla="*/ 11721585 w 11734800"/>
              <a:gd name="connsiteY2" fmla="*/ 5807226 h 5807299"/>
              <a:gd name="connsiteX3" fmla="*/ 5094515 w 11734800"/>
              <a:gd name="connsiteY3" fmla="*/ 5520341 h 5807299"/>
              <a:gd name="connsiteX4" fmla="*/ 5083629 w 11734800"/>
              <a:gd name="connsiteY4" fmla="*/ 1955269 h 5807299"/>
              <a:gd name="connsiteX5" fmla="*/ 0 w 11734800"/>
              <a:gd name="connsiteY5" fmla="*/ 1960712 h 5807299"/>
              <a:gd name="connsiteX6" fmla="*/ 0 w 11734800"/>
              <a:gd name="connsiteY6" fmla="*/ 0 h 5807299"/>
              <a:gd name="connsiteX0" fmla="*/ 0 w 11734800"/>
              <a:gd name="connsiteY0" fmla="*/ 0 h 5810372"/>
              <a:gd name="connsiteX1" fmla="*/ 11734800 w 11734800"/>
              <a:gd name="connsiteY1" fmla="*/ 0 h 5810372"/>
              <a:gd name="connsiteX2" fmla="*/ 11721585 w 11734800"/>
              <a:gd name="connsiteY2" fmla="*/ 5807226 h 5810372"/>
              <a:gd name="connsiteX3" fmla="*/ 5081301 w 11734800"/>
              <a:gd name="connsiteY3" fmla="*/ 5810372 h 5810372"/>
              <a:gd name="connsiteX4" fmla="*/ 5083629 w 11734800"/>
              <a:gd name="connsiteY4" fmla="*/ 1955269 h 5810372"/>
              <a:gd name="connsiteX5" fmla="*/ 0 w 11734800"/>
              <a:gd name="connsiteY5" fmla="*/ 1960712 h 5810372"/>
              <a:gd name="connsiteX6" fmla="*/ 0 w 11734800"/>
              <a:gd name="connsiteY6" fmla="*/ 0 h 58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4800" h="5810372">
                <a:moveTo>
                  <a:pt x="0" y="0"/>
                </a:moveTo>
                <a:lnTo>
                  <a:pt x="11734800" y="0"/>
                </a:lnTo>
                <a:lnTo>
                  <a:pt x="11721585" y="5807226"/>
                </a:lnTo>
                <a:lnTo>
                  <a:pt x="5081301" y="5810372"/>
                </a:lnTo>
                <a:cubicBezTo>
                  <a:pt x="5077672" y="4636529"/>
                  <a:pt x="5087258" y="3129112"/>
                  <a:pt x="5083629" y="1955269"/>
                </a:cubicBezTo>
                <a:cubicBezTo>
                  <a:pt x="5145315" y="1967969"/>
                  <a:pt x="3629" y="1969784"/>
                  <a:pt x="0" y="19607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8EADD"/>
          </a:solidFill>
        </p:spPr>
        <p:txBody>
          <a:bodyPr/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r>
              <a:rPr lang="en-US"/>
              <a:t>Double click or select the thumbnail to insert your own photo.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D925D5-CE17-6841-F185-3B2B0B30D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5900" y="149966"/>
            <a:ext cx="2628900" cy="228600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1618875-1668-11B3-F3B3-162878A9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455542"/>
            <a:ext cx="4622800" cy="23360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0B6FCC5-BE63-289E-6D73-9806A4225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935858"/>
            <a:ext cx="4521199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4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F950B-A4A4-FEF4-41B6-3E577181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5627939"/>
            <a:ext cx="1090715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79519-36BC-721E-29C3-6B896B5E2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358" y="5794375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628202-1AB6-EFE4-8AED-BBCA894A8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358" y="6191323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pic>
        <p:nvPicPr>
          <p:cNvPr id="16" name="Thomson Reuters Logo">
            <a:extLst>
              <a:ext uri="{FF2B5EF4-FFF2-40B4-BE49-F238E27FC236}">
                <a16:creationId xmlns:a16="http://schemas.microsoft.com/office/drawing/2014/main" id="{F7308CD9-B98A-C44D-E18C-99A34DCE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2115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mall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1127760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4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rge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11285106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mall headline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7DCFE1C-C61B-CF92-BC2E-26D0106B1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mall headline_eyebrow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B6977B8-2B69-5E63-F6D7-A3FDE5D3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mall headline_eyebrow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3DE0DCA-7BD9-688F-9C6D-7828844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mall headline_eyebrow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6A92643-129E-BACE-43AA-3583195C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mall headline_eyebrow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5641B2E-6C12-F9DA-1E28-837017088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mall headline_eyebrow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32A82A7-7ADC-EB29-7D38-DF702FA61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headlin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15EE0-7A93-F2AA-0484-250ECE420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FD92-F09D-C344-8719-B7304083D6F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0A3FC-20F7-8567-CDE7-20075CF2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4937D5-C86E-A93D-2CA5-835831256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348" y="2293857"/>
            <a:ext cx="9812337" cy="38512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34BB98-2FA4-CF77-ECF1-849C2AC601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00" y="396000"/>
            <a:ext cx="5683250" cy="1384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u="none" cap="all" spc="30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A644CC5-A470-87BF-8C8C-63F7986C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5" y="831684"/>
            <a:ext cx="11150600" cy="470898"/>
          </a:xfrm>
        </p:spPr>
        <p:txBody>
          <a:bodyPr wrap="square">
            <a:spAutoFit/>
          </a:bodyPr>
          <a:lstStyle>
            <a:lvl1pPr>
              <a:defRPr sz="3400" spc="-50" baseline="0"/>
            </a:lvl1pPr>
          </a:lstStyle>
          <a:p>
            <a:endParaRPr lang="en-US" noProof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6D83EBB-D68A-CEB3-9948-BAAC12B885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813" y="1392238"/>
            <a:ext cx="11196637" cy="436562"/>
          </a:xfrm>
        </p:spPr>
        <p:txBody>
          <a:bodyPr/>
          <a:lstStyle>
            <a:lvl1pPr>
              <a:defRPr sz="2000" b="1" i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DBB1D1F-C94E-1323-9672-2B7ED7F429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396000"/>
            <a:ext cx="5683250" cy="1384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u="none" cap="all" spc="30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5DF1C5B-BC12-B03D-5B13-601411EE4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900001"/>
            <a:ext cx="5470525" cy="941796"/>
          </a:xfrm>
        </p:spPr>
        <p:txBody>
          <a:bodyPr wrap="square">
            <a:spAutoFit/>
          </a:bodyPr>
          <a:lstStyle>
            <a:lvl1pPr>
              <a:defRPr sz="3400" spc="-50" baseline="0"/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470DA41-AB5A-C3E8-F1B3-3682AD0A7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6609" y="6534000"/>
            <a:ext cx="4114800" cy="17058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425CD37-852A-7039-B5EB-523AB2E7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0825" y="6552000"/>
            <a:ext cx="275784" cy="164232"/>
          </a:xfrm>
        </p:spPr>
        <p:txBody>
          <a:bodyPr/>
          <a:lstStyle/>
          <a:p>
            <a:fld id="{D857FD92-F09D-C344-8719-B7304083D6F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F25451C-3C0D-D90B-78C2-CF99F58F2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9100" y="644401"/>
            <a:ext cx="2628900" cy="255600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>
                <a:solidFill>
                  <a:schemeClr val="tx1"/>
                </a:solidFill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C2C25E-CA2A-0599-E09A-1642956983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181225"/>
            <a:ext cx="5475287" cy="39735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l.way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105779-27CA-DDD0-7CCC-04E129676E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2676" y="457200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cxnSp>
        <p:nvCxnSpPr>
          <p:cNvPr id="3" name="Linear Waypoint">
            <a:extLst>
              <a:ext uri="{FF2B5EF4-FFF2-40B4-BE49-F238E27FC236}">
                <a16:creationId xmlns:a16="http://schemas.microsoft.com/office/drawing/2014/main" id="{B4D6A1E1-1968-A0A7-3CB2-F69E71F7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8000" y="973424"/>
            <a:ext cx="9144000" cy="0"/>
          </a:xfrm>
          <a:prstGeom prst="straightConnector1">
            <a:avLst/>
          </a:prstGeom>
          <a:ln w="63500">
            <a:solidFill>
              <a:schemeClr val="accent1"/>
            </a:solidFill>
            <a:headEnd type="oval" w="lg" len="lg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ar Waypoint 2">
            <a:extLst>
              <a:ext uri="{FF2B5EF4-FFF2-40B4-BE49-F238E27FC236}">
                <a16:creationId xmlns:a16="http://schemas.microsoft.com/office/drawing/2014/main" id="{06E60783-3AAC-25F3-D887-D0EF16DBB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431004"/>
            <a:ext cx="9840686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BBFBA7DF-2DE5-B069-088A-5E368A84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75" y="2986915"/>
            <a:ext cx="9305925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2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F446EF7-3351-5D45-7281-D424A0F1C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4475" y="3835593"/>
            <a:ext cx="5680723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8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6" name="Linear Waypoint 3">
            <a:extLst>
              <a:ext uri="{FF2B5EF4-FFF2-40B4-BE49-F238E27FC236}">
                <a16:creationId xmlns:a16="http://schemas.microsoft.com/office/drawing/2014/main" id="{84A77AD4-B3FE-A5A8-EDD9-CFB7B7302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888584"/>
            <a:ext cx="2177143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near Waypoint 4">
            <a:extLst>
              <a:ext uri="{FF2B5EF4-FFF2-40B4-BE49-F238E27FC236}">
                <a16:creationId xmlns:a16="http://schemas.microsoft.com/office/drawing/2014/main" id="{B6B23F72-1F7A-E2F1-D94D-CDDB6EFA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346165"/>
            <a:ext cx="7837714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D70722-07B5-8F11-D065-962F3AF2DB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0031" y="5618179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188978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lin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0A42A-6948-2349-A312-9DD6030019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396000"/>
            <a:ext cx="5683250" cy="1384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u="none" cap="all" spc="30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EBF7D9-10C4-DF4A-8957-D6A34C85B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699" y="900001"/>
            <a:ext cx="11420475" cy="304699"/>
          </a:xfrm>
        </p:spPr>
        <p:txBody>
          <a:bodyPr wrap="square">
            <a:spAutoFit/>
          </a:bodyPr>
          <a:lstStyle>
            <a:lvl1pPr>
              <a:defRPr sz="2200" spc="-50" baseline="0"/>
            </a:lvl1pPr>
          </a:lstStyle>
          <a:p>
            <a:r>
              <a:rPr lang="en-US" noProof="0"/>
              <a:t>Small headline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080A0-7571-0046-9A82-2C4A81A8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B1815-E271-0043-B13A-65C960C9C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FD92-F09D-C344-8719-B7304083D6F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433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875" y="2821268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19875" y="5600700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2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0340C-0AF0-971C-2F1C-26046A8FE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" y="245114"/>
            <a:ext cx="1279525" cy="424171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411" y="2842177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1411" y="5592491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4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59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FD67E-E91F-607C-5155-95813D21BD02}"/>
              </a:ext>
            </a:extLst>
          </p:cNvPr>
          <p:cNvGrpSpPr/>
          <p:nvPr userDrawn="1"/>
        </p:nvGrpSpPr>
        <p:grpSpPr>
          <a:xfrm>
            <a:off x="0" y="6820206"/>
            <a:ext cx="12192000" cy="0"/>
            <a:chOff x="0" y="6820206"/>
            <a:chExt cx="121920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E7FE4A-9B27-53AA-7B31-C90D350FD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20206"/>
              <a:ext cx="99695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E852C1-9E9C-989B-49B9-AA3821F87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69500" y="6820206"/>
              <a:ext cx="2222500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14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mall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1127760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6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rge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11285106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2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old_statement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old_statement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09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old_statement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old_statement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13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old_statement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9AA5E3-5FAF-513D-8379-0A29838E6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400" y="2210205"/>
            <a:ext cx="4775200" cy="243759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Section divider</a:t>
            </a:r>
          </a:p>
        </p:txBody>
      </p:sp>
      <p:pic>
        <p:nvPicPr>
          <p:cNvPr id="4" name="Thomson Reuters Logo">
            <a:extLst>
              <a:ext uri="{FF2B5EF4-FFF2-40B4-BE49-F238E27FC236}">
                <a16:creationId xmlns:a16="http://schemas.microsoft.com/office/drawing/2014/main" id="{488CDC94-A620-4A7D-34EF-B277AE2E0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239" y="6181229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3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mall headline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7DCFE1C-C61B-CF92-BC2E-26D0106B1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5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mall headline_eyebrow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3B6977B8-2B69-5E63-F6D7-A3FDE5D3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8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mall headline_eyebrow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3DE0DCA-7BD9-688F-9C6D-7828844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6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mall headline_eyebrow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6A92643-129E-BACE-43AA-3583195C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3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mall headline_eyebrow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5641B2E-6C12-F9DA-1E28-837017088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64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mall headline_eyebrow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32A82A7-7ADC-EB29-7D38-DF702FA61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3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9D921-1141-7EBD-CF78-3EABA815C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63397-1C6F-9A42-A515-9253095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6C347-21F7-16EF-54B5-437B9D8466E3}"/>
              </a:ext>
            </a:extLst>
          </p:cNvPr>
          <p:cNvSpPr txBox="1"/>
          <p:nvPr userDrawn="1"/>
        </p:nvSpPr>
        <p:spPr>
          <a:xfrm>
            <a:off x="358342" y="197708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err="1">
                <a:latin typeface="Clario Air" panose="020B0203030300000000" pitchFamily="34" charset="0"/>
              </a:rPr>
              <a:t>Clario</a:t>
            </a:r>
            <a:r>
              <a:rPr lang="en-US" sz="1000" b="0" i="0">
                <a:latin typeface="Clario Air" panose="020B0203030300000000" pitchFamily="34" charset="0"/>
              </a:rPr>
              <a:t> Air</a:t>
            </a:r>
          </a:p>
          <a:p>
            <a:r>
              <a:rPr lang="en-US" sz="1000" b="0" i="0">
                <a:effectLst/>
                <a:latin typeface="Clario Air" panose="020B0203030300000000" pitchFamily="34" charset="0"/>
              </a:rPr>
              <a:t>ABCDEFGHIJKLMNOPQRSTUVWXYZ </a:t>
            </a:r>
          </a:p>
          <a:p>
            <a:r>
              <a:rPr lang="en-US" sz="1000" b="0" i="0" err="1">
                <a:effectLst/>
                <a:latin typeface="Clario Air" panose="020B0203030300000000" pitchFamily="34" charset="0"/>
              </a:rPr>
              <a:t>abcdefghijklmnopqrstuvwxyz</a:t>
            </a:r>
            <a:r>
              <a:rPr lang="en-US" sz="1000" b="0" i="0">
                <a:effectLst/>
                <a:latin typeface="Clario Air" panose="020B0203030300000000" pitchFamily="34" charset="0"/>
              </a:rPr>
              <a:t>  </a:t>
            </a:r>
          </a:p>
          <a:p>
            <a:r>
              <a:rPr lang="en-US" sz="1000" b="0" i="0">
                <a:effectLst/>
                <a:latin typeface="Clario Air" panose="020B0203030300000000" pitchFamily="34" charset="0"/>
              </a:rPr>
              <a:t>1234567890!@#$”%^&amp;*,;/{}[]()?!</a:t>
            </a:r>
            <a:endParaRPr lang="en-US" sz="1000" b="0" i="0">
              <a:latin typeface="Clario Air" panose="020B02030303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A6F5-B221-F9BF-D48C-8D5D63E47DF0}"/>
              </a:ext>
            </a:extLst>
          </p:cNvPr>
          <p:cNvSpPr txBox="1"/>
          <p:nvPr userDrawn="1"/>
        </p:nvSpPr>
        <p:spPr>
          <a:xfrm>
            <a:off x="358342" y="1031499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err="1">
                <a:latin typeface="Clario Thin" panose="020B0303030300000000" pitchFamily="34" charset="0"/>
              </a:rPr>
              <a:t>Clario</a:t>
            </a:r>
            <a:r>
              <a:rPr lang="en-US" sz="1000" b="0" i="0">
                <a:latin typeface="Clario Thin" panose="020B0303030300000000" pitchFamily="34" charset="0"/>
              </a:rPr>
              <a:t> Thin</a:t>
            </a:r>
          </a:p>
          <a:p>
            <a:r>
              <a:rPr lang="en-US" sz="1000" b="0" i="0">
                <a:effectLst/>
                <a:latin typeface="Clario Thin" panose="020B0303030300000000" pitchFamily="34" charset="0"/>
              </a:rPr>
              <a:t>ABCDEFGHIJKLMNOPQRSTUVWXYZ </a:t>
            </a:r>
          </a:p>
          <a:p>
            <a:r>
              <a:rPr lang="en-US" sz="1000" b="0" i="0" err="1">
                <a:effectLst/>
                <a:latin typeface="Clario Thin" panose="020B0303030300000000" pitchFamily="34" charset="0"/>
              </a:rPr>
              <a:t>abcdefghijklmnopqrstuvwxyz</a:t>
            </a:r>
            <a:r>
              <a:rPr lang="en-US" sz="1000" b="0" i="0">
                <a:effectLst/>
                <a:latin typeface="Clario Thin" panose="020B0303030300000000" pitchFamily="34" charset="0"/>
              </a:rPr>
              <a:t>  </a:t>
            </a:r>
          </a:p>
          <a:p>
            <a:r>
              <a:rPr lang="en-US" sz="1000" b="0" i="0">
                <a:effectLst/>
                <a:latin typeface="Clario Thin" panose="020B0303030300000000" pitchFamily="34" charset="0"/>
              </a:rPr>
              <a:t>1234567890!@#$”%^&amp;*,;/{}[]()?!</a:t>
            </a:r>
            <a:endParaRPr lang="en-US" sz="1000" b="0" i="0">
              <a:latin typeface="Clario Thin" panose="020B03030303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C2C1-8A06-20A1-9667-5B9652212B24}"/>
              </a:ext>
            </a:extLst>
          </p:cNvPr>
          <p:cNvSpPr txBox="1"/>
          <p:nvPr userDrawn="1"/>
        </p:nvSpPr>
        <p:spPr>
          <a:xfrm>
            <a:off x="358342" y="1865290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err="1">
                <a:latin typeface="Clario Light" panose="020B0403030300000000" pitchFamily="34" charset="0"/>
              </a:rPr>
              <a:t>Clario</a:t>
            </a:r>
            <a:r>
              <a:rPr lang="en-US" sz="1000" b="0" i="0">
                <a:latin typeface="Clario Light" panose="020B0403030300000000" pitchFamily="34" charset="0"/>
              </a:rPr>
              <a:t> Light</a:t>
            </a:r>
          </a:p>
          <a:p>
            <a:r>
              <a:rPr lang="en-US" sz="1000" b="0" i="0">
                <a:effectLst/>
                <a:latin typeface="Clario Light" panose="020B0403030300000000" pitchFamily="34" charset="0"/>
              </a:rPr>
              <a:t>ABCDEFGHIJKLMNOPQRSTUVWXYZ </a:t>
            </a:r>
          </a:p>
          <a:p>
            <a:r>
              <a:rPr lang="en-US" sz="1000" b="0" i="0" err="1">
                <a:effectLst/>
                <a:latin typeface="Clario Light" panose="020B0403030300000000" pitchFamily="34" charset="0"/>
              </a:rPr>
              <a:t>abcdefghijklmnopqrstuvwxyz</a:t>
            </a:r>
            <a:r>
              <a:rPr lang="en-US" sz="1000" b="0" i="0">
                <a:effectLst/>
                <a:latin typeface="Clario Light" panose="020B0403030300000000" pitchFamily="34" charset="0"/>
              </a:rPr>
              <a:t>  </a:t>
            </a:r>
          </a:p>
          <a:p>
            <a:r>
              <a:rPr lang="en-US" sz="1000" b="0" i="0">
                <a:effectLst/>
                <a:latin typeface="Clario Light" panose="020B0403030300000000" pitchFamily="34" charset="0"/>
              </a:rPr>
              <a:t>1234567890!@#$”%^&amp;*,;/{}[]()?!</a:t>
            </a:r>
            <a:endParaRPr lang="en-US" sz="1000" b="0" i="0">
              <a:latin typeface="Clario Light" panose="020B04030303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7BBA5-ADC0-62D3-A017-CEA6E859BADF}"/>
              </a:ext>
            </a:extLst>
          </p:cNvPr>
          <p:cNvSpPr txBox="1"/>
          <p:nvPr userDrawn="1"/>
        </p:nvSpPr>
        <p:spPr>
          <a:xfrm>
            <a:off x="358342" y="2699081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/>
              <a:t>Clario</a:t>
            </a:r>
            <a:r>
              <a:rPr lang="en-US" sz="1000"/>
              <a:t> Regular</a:t>
            </a:r>
          </a:p>
          <a:p>
            <a:r>
              <a:rPr lang="en-US" sz="1000">
                <a:effectLst/>
              </a:rPr>
              <a:t>ABCDEFGHIJKLMNOPQRSTUVWXYZ </a:t>
            </a:r>
          </a:p>
          <a:p>
            <a:r>
              <a:rPr lang="en-US" sz="1000" err="1">
                <a:effectLst/>
              </a:rPr>
              <a:t>abcdefghijklmnopqrstuvwxyz</a:t>
            </a:r>
            <a:r>
              <a:rPr lang="en-US" sz="1000">
                <a:effectLst/>
              </a:rPr>
              <a:t>  </a:t>
            </a:r>
          </a:p>
          <a:p>
            <a:r>
              <a:rPr lang="en-US" sz="1000">
                <a:effectLst/>
              </a:rPr>
              <a:t>1234567890!@#$”%^&amp;*,;/{}[]()?!</a:t>
            </a:r>
            <a:endParaRPr 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4150F-918C-0671-B7F8-8164135D0202}"/>
              </a:ext>
            </a:extLst>
          </p:cNvPr>
          <p:cNvSpPr txBox="1"/>
          <p:nvPr userDrawn="1"/>
        </p:nvSpPr>
        <p:spPr>
          <a:xfrm>
            <a:off x="358342" y="3532872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+mj-lt"/>
              </a:rPr>
              <a:t>Clario</a:t>
            </a:r>
            <a:r>
              <a:rPr lang="en-US" sz="1000">
                <a:latin typeface="+mj-lt"/>
              </a:rPr>
              <a:t> Medium</a:t>
            </a:r>
          </a:p>
          <a:p>
            <a:r>
              <a:rPr lang="en-US" sz="1000">
                <a:effectLst/>
                <a:latin typeface="+mj-lt"/>
              </a:rPr>
              <a:t>ABCDEFGHIJKLMNOPQRSTUVWXYZ </a:t>
            </a:r>
          </a:p>
          <a:p>
            <a:r>
              <a:rPr lang="en-US" sz="1000" err="1">
                <a:effectLst/>
                <a:latin typeface="+mj-lt"/>
              </a:rPr>
              <a:t>abcdefghijklmnopqrstuvwxyz</a:t>
            </a:r>
            <a:r>
              <a:rPr lang="en-US" sz="1000">
                <a:effectLst/>
                <a:latin typeface="+mj-lt"/>
              </a:rPr>
              <a:t>  </a:t>
            </a:r>
          </a:p>
          <a:p>
            <a:r>
              <a:rPr lang="en-US" sz="1000">
                <a:effectLst/>
                <a:latin typeface="+mj-lt"/>
              </a:rPr>
              <a:t>1234567890!@#$”%^&amp;*,;/{}[]()?!</a:t>
            </a:r>
            <a:endParaRPr lang="en-US" sz="10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A8D6C-3131-53A4-116D-25F3CF615E17}"/>
              </a:ext>
            </a:extLst>
          </p:cNvPr>
          <p:cNvSpPr txBox="1"/>
          <p:nvPr userDrawn="1"/>
        </p:nvSpPr>
        <p:spPr>
          <a:xfrm>
            <a:off x="358342" y="4366663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err="1">
                <a:latin typeface="Clario" panose="020B0503030300000000" pitchFamily="34" charset="0"/>
              </a:rPr>
              <a:t>Clario</a:t>
            </a:r>
            <a:r>
              <a:rPr lang="en-US" sz="1000" b="1" i="0">
                <a:latin typeface="Clario" panose="020B0503030300000000" pitchFamily="34" charset="0"/>
              </a:rPr>
              <a:t> Bold</a:t>
            </a:r>
          </a:p>
          <a:p>
            <a:r>
              <a:rPr lang="en-US" sz="1000" b="1" i="0">
                <a:effectLst/>
                <a:latin typeface="Clario" panose="020B0503030300000000" pitchFamily="34" charset="0"/>
              </a:rPr>
              <a:t>ABCDEFGHIJKLMNOPQRSTUVWXYZ </a:t>
            </a:r>
          </a:p>
          <a:p>
            <a:r>
              <a:rPr lang="en-US" sz="1000" b="1" i="0" err="1">
                <a:effectLst/>
                <a:latin typeface="Clario" panose="020B0503030300000000" pitchFamily="34" charset="0"/>
              </a:rPr>
              <a:t>abcdefghijklmnopqrstuvwxyz</a:t>
            </a:r>
            <a:r>
              <a:rPr lang="en-US" sz="1000" b="1" i="0">
                <a:effectLst/>
                <a:latin typeface="Clario" panose="020B0503030300000000" pitchFamily="34" charset="0"/>
              </a:rPr>
              <a:t>  </a:t>
            </a:r>
          </a:p>
          <a:p>
            <a:r>
              <a:rPr lang="en-US" sz="1000" b="1" i="0">
                <a:effectLst/>
                <a:latin typeface="Clario" panose="020B0503030300000000" pitchFamily="34" charset="0"/>
              </a:rPr>
              <a:t>1234567890!@#$”%^&amp;*,;/{}[]()?!</a:t>
            </a:r>
            <a:endParaRPr lang="en-US" sz="1000" b="1" i="0">
              <a:latin typeface="Clario" panose="020B05030303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68B36-39E0-D545-6AE4-7A1EFA832A60}"/>
              </a:ext>
            </a:extLst>
          </p:cNvPr>
          <p:cNvSpPr txBox="1"/>
          <p:nvPr userDrawn="1"/>
        </p:nvSpPr>
        <p:spPr>
          <a:xfrm>
            <a:off x="358342" y="5200452"/>
            <a:ext cx="284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err="1">
                <a:latin typeface="Clario Black" panose="020B0503030300000000" pitchFamily="34" charset="0"/>
              </a:rPr>
              <a:t>Clario</a:t>
            </a:r>
            <a:r>
              <a:rPr lang="en-US" sz="1000" b="1" i="0">
                <a:latin typeface="Clario Black" panose="020B0503030300000000" pitchFamily="34" charset="0"/>
              </a:rPr>
              <a:t> Black</a:t>
            </a:r>
          </a:p>
          <a:p>
            <a:r>
              <a:rPr lang="en-US" sz="1000" b="1" i="0">
                <a:effectLst/>
                <a:latin typeface="Clario Black" panose="020B0503030300000000" pitchFamily="34" charset="0"/>
              </a:rPr>
              <a:t>ABCDEFGHIJKLMNOPQRSTUVWXYZ </a:t>
            </a:r>
          </a:p>
          <a:p>
            <a:r>
              <a:rPr lang="en-US" sz="1000" b="1" i="0" err="1">
                <a:effectLst/>
                <a:latin typeface="Clario Black" panose="020B0503030300000000" pitchFamily="34" charset="0"/>
              </a:rPr>
              <a:t>abcdefghijklmnopqrstuvwxyz</a:t>
            </a:r>
            <a:r>
              <a:rPr lang="en-US" sz="1000" b="1" i="0">
                <a:effectLst/>
                <a:latin typeface="Clario Black" panose="020B0503030300000000" pitchFamily="34" charset="0"/>
              </a:rPr>
              <a:t>  </a:t>
            </a:r>
          </a:p>
          <a:p>
            <a:r>
              <a:rPr lang="en-US" sz="1000" b="1" i="0">
                <a:effectLst/>
                <a:latin typeface="Clario Black" panose="020B0503030300000000" pitchFamily="34" charset="0"/>
              </a:rPr>
              <a:t>1234567890!@#$”%^&amp;*,;/{}[]()?!</a:t>
            </a:r>
            <a:endParaRPr lang="en-US" sz="1000" b="1" i="0">
              <a:latin typeface="Clario Black" panose="020B05030303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25361-4FFF-C6BD-E421-AB1A72D1ACAB}"/>
              </a:ext>
            </a:extLst>
          </p:cNvPr>
          <p:cNvSpPr txBox="1"/>
          <p:nvPr userDrawn="1"/>
        </p:nvSpPr>
        <p:spPr>
          <a:xfrm>
            <a:off x="2824200" y="197708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Air" panose="020B0203030300000000" pitchFamily="34" charset="0"/>
              </a:rPr>
              <a:t>Clario</a:t>
            </a:r>
            <a:r>
              <a:rPr lang="en-US" sz="1000" b="0" i="1">
                <a:latin typeface="Clario Air" panose="020B0203030300000000" pitchFamily="34" charset="0"/>
              </a:rPr>
              <a:t> Air Italic</a:t>
            </a:r>
          </a:p>
          <a:p>
            <a:r>
              <a:rPr lang="en-US" sz="1000" b="0" i="1">
                <a:effectLst/>
                <a:latin typeface="Clario Air" panose="020B02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 Air" panose="020B02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Air" panose="020B02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Air" panose="020B0203030300000000" pitchFamily="34" charset="0"/>
              </a:rPr>
              <a:t>1234567890!@#$”%^&amp;*,;/{}[]()?!</a:t>
            </a:r>
            <a:endParaRPr lang="en-US" sz="1000" b="0" i="1">
              <a:latin typeface="Clario Air" panose="020B02030303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A665-07E0-26A7-AEF8-66E7B9570460}"/>
              </a:ext>
            </a:extLst>
          </p:cNvPr>
          <p:cNvSpPr txBox="1"/>
          <p:nvPr userDrawn="1"/>
        </p:nvSpPr>
        <p:spPr>
          <a:xfrm>
            <a:off x="2824204" y="1031497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Thin" panose="020B0303030300000000" pitchFamily="34" charset="0"/>
              </a:rPr>
              <a:t>Clario</a:t>
            </a:r>
            <a:r>
              <a:rPr lang="en-US" sz="1000" b="0" i="1">
                <a:latin typeface="Clario Thin" panose="020B0303030300000000" pitchFamily="34" charset="0"/>
              </a:rPr>
              <a:t> Thin Italic</a:t>
            </a:r>
          </a:p>
          <a:p>
            <a:r>
              <a:rPr lang="en-US" sz="1000" b="0" i="1">
                <a:effectLst/>
                <a:latin typeface="Clario Thin" panose="020B03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 Thin" panose="020B03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Thin" panose="020B03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Thin" panose="020B0303030300000000" pitchFamily="34" charset="0"/>
              </a:rPr>
              <a:t>1234567890!@#$”%^&amp;*,;/{}[]()?!</a:t>
            </a:r>
            <a:endParaRPr lang="en-US" sz="1000" b="0" i="1">
              <a:latin typeface="Clario Thin" panose="020B03030303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84E222-FD06-4A05-0D3D-1EC003732C72}"/>
              </a:ext>
            </a:extLst>
          </p:cNvPr>
          <p:cNvSpPr txBox="1"/>
          <p:nvPr userDrawn="1"/>
        </p:nvSpPr>
        <p:spPr>
          <a:xfrm>
            <a:off x="2824204" y="1865290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Light" panose="020B0403030300000000" pitchFamily="34" charset="0"/>
              </a:rPr>
              <a:t>Clario</a:t>
            </a:r>
            <a:r>
              <a:rPr lang="en-US" sz="1000" b="0" i="1">
                <a:latin typeface="Clario Light" panose="020B0403030300000000" pitchFamily="34" charset="0"/>
              </a:rPr>
              <a:t> Light Italic</a:t>
            </a:r>
          </a:p>
          <a:p>
            <a:r>
              <a:rPr lang="en-US" sz="1000" b="0" i="1">
                <a:effectLst/>
                <a:latin typeface="Clario Light" panose="020B0403030300000000" pitchFamily="34" charset="0"/>
              </a:rPr>
              <a:t>ABCDEFGHIJKLMNOPQRSTUVWXYZ </a:t>
            </a:r>
            <a:br>
              <a:rPr lang="en-US" sz="1000" b="0" i="1">
                <a:effectLst/>
                <a:latin typeface="Clario Light" panose="020B0403030300000000" pitchFamily="34" charset="0"/>
              </a:rPr>
            </a:br>
            <a:r>
              <a:rPr lang="en-US" sz="1000" b="0" i="1" err="1">
                <a:effectLst/>
                <a:latin typeface="Clario Light" panose="020B04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Light" panose="020B04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Light" panose="020B0403030300000000" pitchFamily="34" charset="0"/>
              </a:rPr>
              <a:t>1234567890!@#$”%^&amp;*,;/{}[]()?!</a:t>
            </a:r>
            <a:endParaRPr lang="en-US" sz="1000" b="0" i="1">
              <a:latin typeface="Clario Light" panose="020B04030303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E1725-E8E7-4D56-1076-1C3EF760787D}"/>
              </a:ext>
            </a:extLst>
          </p:cNvPr>
          <p:cNvSpPr txBox="1"/>
          <p:nvPr userDrawn="1"/>
        </p:nvSpPr>
        <p:spPr>
          <a:xfrm>
            <a:off x="2824203" y="2699081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" panose="020B0503030300000000" pitchFamily="34" charset="0"/>
              </a:rPr>
              <a:t>Clario</a:t>
            </a:r>
            <a:r>
              <a:rPr lang="en-US" sz="1000" b="0" i="1">
                <a:latin typeface="Clario" panose="020B0503030300000000" pitchFamily="34" charset="0"/>
              </a:rPr>
              <a:t> Regular Italic</a:t>
            </a:r>
          </a:p>
          <a:p>
            <a:r>
              <a:rPr lang="en-US" sz="1000" b="0" i="1">
                <a:effectLst/>
                <a:latin typeface="Clario" panose="020B05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" panose="020B05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" panose="020B05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" panose="020B0503030300000000" pitchFamily="34" charset="0"/>
              </a:rPr>
              <a:t>1234567890!@#$”%^&amp;*,;/{}[]()?!</a:t>
            </a:r>
            <a:endParaRPr lang="en-US" sz="1000" b="0" i="1">
              <a:latin typeface="Clario" panose="020B05030303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9A70D-A7C4-42DF-B6C2-58D75B081A01}"/>
              </a:ext>
            </a:extLst>
          </p:cNvPr>
          <p:cNvSpPr txBox="1"/>
          <p:nvPr userDrawn="1"/>
        </p:nvSpPr>
        <p:spPr>
          <a:xfrm>
            <a:off x="2824202" y="3532872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err="1">
                <a:latin typeface="Clario Medium" panose="020B0503030300000000" pitchFamily="34" charset="0"/>
              </a:rPr>
              <a:t>Clario</a:t>
            </a:r>
            <a:r>
              <a:rPr lang="en-US" sz="1000" b="0" i="1">
                <a:latin typeface="Clario Medium" panose="020B0503030300000000" pitchFamily="34" charset="0"/>
              </a:rPr>
              <a:t> Medium Italic</a:t>
            </a:r>
          </a:p>
          <a:p>
            <a:r>
              <a:rPr lang="en-US" sz="1000" b="0" i="1">
                <a:effectLst/>
                <a:latin typeface="Clario Medium" panose="020B0503030300000000" pitchFamily="34" charset="0"/>
              </a:rPr>
              <a:t>ABCDEFGHIJKLMNOPQRSTUVWXYZ </a:t>
            </a:r>
          </a:p>
          <a:p>
            <a:r>
              <a:rPr lang="en-US" sz="1000" b="0" i="1" err="1">
                <a:effectLst/>
                <a:latin typeface="Clario Medium" panose="020B0503030300000000" pitchFamily="34" charset="0"/>
              </a:rPr>
              <a:t>abcdefghijklmnopqrstuvwxyz</a:t>
            </a:r>
            <a:r>
              <a:rPr lang="en-US" sz="1000" b="0" i="1">
                <a:effectLst/>
                <a:latin typeface="Clario Medium" panose="020B0503030300000000" pitchFamily="34" charset="0"/>
              </a:rPr>
              <a:t>  </a:t>
            </a:r>
          </a:p>
          <a:p>
            <a:r>
              <a:rPr lang="en-US" sz="1000" b="0" i="1">
                <a:effectLst/>
                <a:latin typeface="Clario Medium" panose="020B0503030300000000" pitchFamily="34" charset="0"/>
              </a:rPr>
              <a:t>1234567890!@#$”%^&amp;*,;/{}[]()?!</a:t>
            </a:r>
            <a:endParaRPr lang="en-US" sz="1000" b="0" i="1">
              <a:latin typeface="Clario Medium" panose="020B05030303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F913B3-CB24-1A15-7B78-8D2911777E32}"/>
              </a:ext>
            </a:extLst>
          </p:cNvPr>
          <p:cNvSpPr txBox="1"/>
          <p:nvPr userDrawn="1"/>
        </p:nvSpPr>
        <p:spPr>
          <a:xfrm>
            <a:off x="2824201" y="4366663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err="1">
                <a:latin typeface="Clario" panose="020B0503030300000000" pitchFamily="34" charset="0"/>
              </a:rPr>
              <a:t>Clario</a:t>
            </a:r>
            <a:r>
              <a:rPr lang="en-US" sz="1000" b="1" i="1">
                <a:latin typeface="Clario" panose="020B0503030300000000" pitchFamily="34" charset="0"/>
              </a:rPr>
              <a:t> Bold Italic</a:t>
            </a:r>
          </a:p>
          <a:p>
            <a:r>
              <a:rPr lang="en-US" sz="1000" b="1" i="1">
                <a:effectLst/>
                <a:latin typeface="Clario" panose="020B0503030300000000" pitchFamily="34" charset="0"/>
              </a:rPr>
              <a:t>ABCDEFGHIJKLMNOPQRSTUVWXYZ </a:t>
            </a:r>
          </a:p>
          <a:p>
            <a:r>
              <a:rPr lang="en-US" sz="1000" b="1" i="1" err="1">
                <a:effectLst/>
                <a:latin typeface="Clario" panose="020B0503030300000000" pitchFamily="34" charset="0"/>
              </a:rPr>
              <a:t>abcdefghijklmnopqrstuvwxyz</a:t>
            </a:r>
            <a:r>
              <a:rPr lang="en-US" sz="1000" b="1" i="1">
                <a:effectLst/>
                <a:latin typeface="Clario" panose="020B0503030300000000" pitchFamily="34" charset="0"/>
              </a:rPr>
              <a:t>  </a:t>
            </a:r>
          </a:p>
          <a:p>
            <a:r>
              <a:rPr lang="en-US" sz="1000" b="1" i="1">
                <a:effectLst/>
                <a:latin typeface="Clario" panose="020B0503030300000000" pitchFamily="34" charset="0"/>
              </a:rPr>
              <a:t>1234567890!@#$”%^&amp;*,;/{}[]()?!</a:t>
            </a:r>
            <a:endParaRPr lang="en-US" sz="1000" b="1" i="1">
              <a:latin typeface="Clario" panose="020B05030303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7DED76-F667-0BC5-23BF-5FEF96B032B6}"/>
              </a:ext>
            </a:extLst>
          </p:cNvPr>
          <p:cNvSpPr txBox="1"/>
          <p:nvPr userDrawn="1"/>
        </p:nvSpPr>
        <p:spPr>
          <a:xfrm>
            <a:off x="2824200" y="5200452"/>
            <a:ext cx="247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err="1">
                <a:latin typeface="Clario Black" panose="020B0503030300000000" pitchFamily="34" charset="0"/>
              </a:rPr>
              <a:t>Clario</a:t>
            </a:r>
            <a:r>
              <a:rPr lang="en-US" sz="1000" b="1" i="1">
                <a:latin typeface="Clario Black" panose="020B0503030300000000" pitchFamily="34" charset="0"/>
              </a:rPr>
              <a:t> Black Italic</a:t>
            </a:r>
          </a:p>
          <a:p>
            <a:r>
              <a:rPr lang="en-US" sz="1000" b="1" i="1">
                <a:effectLst/>
                <a:latin typeface="Clario Black" panose="020B0503030300000000" pitchFamily="34" charset="0"/>
              </a:rPr>
              <a:t>ABCDEFGHIJKLMNOPQRSTUVWXYZ </a:t>
            </a:r>
          </a:p>
          <a:p>
            <a:r>
              <a:rPr lang="en-US" sz="1000" b="1" i="1" err="1">
                <a:effectLst/>
                <a:latin typeface="Clario Black" panose="020B0503030300000000" pitchFamily="34" charset="0"/>
              </a:rPr>
              <a:t>abcdefghijklmnopqrstuvwxyz</a:t>
            </a:r>
            <a:r>
              <a:rPr lang="en-US" sz="1000" b="1" i="1">
                <a:effectLst/>
                <a:latin typeface="Clario Black" panose="020B0503030300000000" pitchFamily="34" charset="0"/>
              </a:rPr>
              <a:t>  </a:t>
            </a:r>
          </a:p>
          <a:p>
            <a:r>
              <a:rPr lang="en-US" sz="1000" b="1" i="1">
                <a:effectLst/>
                <a:latin typeface="Clario Black" panose="020B0503030300000000" pitchFamily="34" charset="0"/>
              </a:rPr>
              <a:t>1234567890!@#$”%^&amp;*,;/{}[]()?!</a:t>
            </a:r>
            <a:endParaRPr lang="en-US" sz="1000" b="1" i="1">
              <a:latin typeface="Clario Black" panose="020B05030303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_amb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537" y="3154234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188978"/>
            <a:ext cx="1277938" cy="4236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9F54250-5A5B-CF9E-3AB5-26C83E702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omson Reuter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378"/>
            <a:ext cx="1277938" cy="42364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38" y="3556000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CF6D9F-3EDD-38D5-6A7A-C37BD2CCD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775" y="-7750"/>
            <a:ext cx="12205776" cy="68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31" y="2413000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408" y="6204476"/>
            <a:ext cx="1277938" cy="4236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B62666-2D71-9945-E5C0-385E415D1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vider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245378"/>
            <a:ext cx="1277938" cy="42364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72" y="3097899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164F06E-5941-2B06-63ED-FAE7BFE71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19875" y="5600700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875" y="2821268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9337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5349DA-0412-19F0-1603-527B4569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homson Reuters Logo">
            <a:extLst>
              <a:ext uri="{FF2B5EF4-FFF2-40B4-BE49-F238E27FC236}">
                <a16:creationId xmlns:a16="http://schemas.microsoft.com/office/drawing/2014/main" id="{5AB0340C-0AF0-971C-2F1C-26046A8FE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" y="245114"/>
            <a:ext cx="1279525" cy="424171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4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59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411" y="2842177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1411" y="5592491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EB5890-2665-7210-F51F-F0810D9D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316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C54B0-7CBE-23C1-4597-90674754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8BC4-D82D-D4D1-5F85-78FF573A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E2B3-E428-38FC-0C6C-B04B319B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00803"/>
            <a:ext cx="49847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11125" indent="-111125" algn="l">
              <a:defRPr sz="1000">
                <a:solidFill>
                  <a:schemeClr val="accent2"/>
                </a:solidFill>
              </a:defRPr>
            </a:lvl1pPr>
          </a:lstStyle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652F-55CD-C070-46C5-B3E0B155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675" y="6400803"/>
            <a:ext cx="310832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Thomson Reuters Logo">
            <a:extLst>
              <a:ext uri="{FF2B5EF4-FFF2-40B4-BE49-F238E27FC236}">
                <a16:creationId xmlns:a16="http://schemas.microsoft.com/office/drawing/2014/main" id="{88270E69-C258-5B73-5F5B-B21AD98D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82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71" r:id="rId18"/>
    <p:sldLayoutId id="2147483772" r:id="rId19"/>
    <p:sldLayoutId id="214748377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lario" panose="020B0503030300000000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D64000"/>
          </p15:clr>
        </p15:guide>
        <p15:guide id="2" pos="7680" userDrawn="1">
          <p15:clr>
            <a:srgbClr val="D64000"/>
          </p15:clr>
        </p15:guide>
        <p15:guide id="3" pos="288" userDrawn="1">
          <p15:clr>
            <a:srgbClr val="D64000"/>
          </p15:clr>
        </p15:guide>
        <p15:guide id="4" pos="949" userDrawn="1">
          <p15:clr>
            <a:srgbClr val="D64000"/>
          </p15:clr>
        </p15:guide>
        <p15:guide id="5" pos="1093" userDrawn="1">
          <p15:clr>
            <a:srgbClr val="D64000"/>
          </p15:clr>
        </p15:guide>
        <p15:guide id="6" pos="1754" userDrawn="1">
          <p15:clr>
            <a:srgbClr val="D64000"/>
          </p15:clr>
        </p15:guide>
        <p15:guide id="7" pos="1898" userDrawn="1">
          <p15:clr>
            <a:srgbClr val="D64000"/>
          </p15:clr>
        </p15:guide>
        <p15:guide id="8" pos="2560" userDrawn="1">
          <p15:clr>
            <a:srgbClr val="D64000"/>
          </p15:clr>
        </p15:guide>
        <p15:guide id="9" pos="2712" userDrawn="1">
          <p15:clr>
            <a:srgbClr val="D64000"/>
          </p15:clr>
        </p15:guide>
        <p15:guide id="10" pos="3365" userDrawn="1">
          <p15:clr>
            <a:srgbClr val="D64000"/>
          </p15:clr>
        </p15:guide>
        <p15:guide id="11" pos="3509" userDrawn="1">
          <p15:clr>
            <a:srgbClr val="D64000"/>
          </p15:clr>
        </p15:guide>
        <p15:guide id="12" pos="4170" userDrawn="1">
          <p15:clr>
            <a:srgbClr val="D64000"/>
          </p15:clr>
        </p15:guide>
        <p15:guide id="13" pos="4314" userDrawn="1">
          <p15:clr>
            <a:srgbClr val="D64000"/>
          </p15:clr>
        </p15:guide>
        <p15:guide id="14" pos="4976" userDrawn="1">
          <p15:clr>
            <a:srgbClr val="D64000"/>
          </p15:clr>
        </p15:guide>
        <p15:guide id="15" pos="5120" userDrawn="1">
          <p15:clr>
            <a:srgbClr val="D64000"/>
          </p15:clr>
        </p15:guide>
        <p15:guide id="16" pos="5781" userDrawn="1">
          <p15:clr>
            <a:srgbClr val="D64000"/>
          </p15:clr>
        </p15:guide>
        <p15:guide id="17" pos="5925" userDrawn="1">
          <p15:clr>
            <a:srgbClr val="D64000"/>
          </p15:clr>
        </p15:guide>
        <p15:guide id="18" pos="6586" userDrawn="1">
          <p15:clr>
            <a:srgbClr val="D64000"/>
          </p15:clr>
        </p15:guide>
        <p15:guide id="19" pos="6730" userDrawn="1">
          <p15:clr>
            <a:srgbClr val="D64000"/>
          </p15:clr>
        </p15:guide>
        <p15:guide id="20" pos="7392" userDrawn="1">
          <p15:clr>
            <a:srgbClr val="D64000"/>
          </p15:clr>
        </p15:guide>
        <p15:guide id="21" orient="horz" userDrawn="1">
          <p15:clr>
            <a:srgbClr val="D64000"/>
          </p15:clr>
        </p15:guide>
        <p15:guide id="22" orient="horz" pos="4320" userDrawn="1">
          <p15:clr>
            <a:srgbClr val="D64000"/>
          </p15:clr>
        </p15:guide>
        <p15:guide id="23" orient="horz" pos="288" userDrawn="1">
          <p15:clr>
            <a:srgbClr val="D64000"/>
          </p15:clr>
        </p15:guide>
        <p15:guide id="24" orient="horz" pos="792" userDrawn="1">
          <p15:clr>
            <a:srgbClr val="D64000"/>
          </p15:clr>
        </p15:guide>
        <p15:guide id="25" orient="horz" pos="936" userDrawn="1">
          <p15:clr>
            <a:srgbClr val="D64000"/>
          </p15:clr>
        </p15:guide>
        <p15:guide id="26" orient="horz" pos="1440" userDrawn="1">
          <p15:clr>
            <a:srgbClr val="D64000"/>
          </p15:clr>
        </p15:guide>
        <p15:guide id="27" orient="horz" pos="1584" userDrawn="1">
          <p15:clr>
            <a:srgbClr val="D64000"/>
          </p15:clr>
        </p15:guide>
        <p15:guide id="28" orient="horz" pos="2088" userDrawn="1">
          <p15:clr>
            <a:srgbClr val="D64000"/>
          </p15:clr>
        </p15:guide>
        <p15:guide id="29" orient="horz" pos="2232" userDrawn="1">
          <p15:clr>
            <a:srgbClr val="D64000"/>
          </p15:clr>
        </p15:guide>
        <p15:guide id="30" orient="horz" pos="2736" userDrawn="1">
          <p15:clr>
            <a:srgbClr val="D64000"/>
          </p15:clr>
        </p15:guide>
        <p15:guide id="31" orient="horz" pos="2880" userDrawn="1">
          <p15:clr>
            <a:srgbClr val="D64000"/>
          </p15:clr>
        </p15:guide>
        <p15:guide id="32" orient="horz" pos="3384" userDrawn="1">
          <p15:clr>
            <a:srgbClr val="D64000"/>
          </p15:clr>
        </p15:guide>
        <p15:guide id="33" orient="horz" pos="3528" userDrawn="1">
          <p15:clr>
            <a:srgbClr val="D64000"/>
          </p15:clr>
        </p15:guide>
        <p15:guide id="34" orient="horz" pos="4032" userDrawn="1">
          <p15:clr>
            <a:srgbClr val="D64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C54B0-7CBE-23C1-4597-90674754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8BC4-D82D-D4D1-5F85-78FF573A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652F-55CD-C070-46C5-B3E0B155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675" y="6400803"/>
            <a:ext cx="310832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E2B3-E428-38FC-0C6C-B04B319B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00803"/>
            <a:ext cx="49847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11125" indent="-111125" algn="l">
              <a:defRPr sz="1000">
                <a:solidFill>
                  <a:schemeClr val="accent2"/>
                </a:solidFill>
              </a:defRPr>
            </a:lvl1pPr>
          </a:lstStyle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70E69-C258-5B73-5F5B-B21AD98D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D5D38E-B3B1-EA89-7C67-7F76E8864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20206"/>
            <a:ext cx="12192000" cy="0"/>
            <a:chOff x="0" y="6820206"/>
            <a:chExt cx="121920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7BE5A5-C140-1D17-BA51-27A85F605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20206"/>
              <a:ext cx="996950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D4EF8D-3464-3DDC-4A1E-52E6E8DBC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69500" y="6820206"/>
              <a:ext cx="2222500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3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2" r:id="rId3"/>
    <p:sldLayoutId id="2147483736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7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lario" panose="020B0503030300000000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D64000"/>
          </p15:clr>
        </p15:guide>
        <p15:guide id="2" pos="7680" userDrawn="1">
          <p15:clr>
            <a:srgbClr val="D64000"/>
          </p15:clr>
        </p15:guide>
        <p15:guide id="3" pos="288" userDrawn="1">
          <p15:clr>
            <a:srgbClr val="D64000"/>
          </p15:clr>
        </p15:guide>
        <p15:guide id="4" pos="949" userDrawn="1">
          <p15:clr>
            <a:srgbClr val="D64000"/>
          </p15:clr>
        </p15:guide>
        <p15:guide id="5" pos="1093" userDrawn="1">
          <p15:clr>
            <a:srgbClr val="D64000"/>
          </p15:clr>
        </p15:guide>
        <p15:guide id="6" pos="1754" userDrawn="1">
          <p15:clr>
            <a:srgbClr val="D64000"/>
          </p15:clr>
        </p15:guide>
        <p15:guide id="7" pos="1898" userDrawn="1">
          <p15:clr>
            <a:srgbClr val="D64000"/>
          </p15:clr>
        </p15:guide>
        <p15:guide id="8" pos="2560" userDrawn="1">
          <p15:clr>
            <a:srgbClr val="D64000"/>
          </p15:clr>
        </p15:guide>
        <p15:guide id="9" pos="2712" userDrawn="1">
          <p15:clr>
            <a:srgbClr val="D64000"/>
          </p15:clr>
        </p15:guide>
        <p15:guide id="10" pos="3365" userDrawn="1">
          <p15:clr>
            <a:srgbClr val="D64000"/>
          </p15:clr>
        </p15:guide>
        <p15:guide id="11" pos="3509" userDrawn="1">
          <p15:clr>
            <a:srgbClr val="D64000"/>
          </p15:clr>
        </p15:guide>
        <p15:guide id="12" pos="4170" userDrawn="1">
          <p15:clr>
            <a:srgbClr val="D64000"/>
          </p15:clr>
        </p15:guide>
        <p15:guide id="13" pos="4314" userDrawn="1">
          <p15:clr>
            <a:srgbClr val="D64000"/>
          </p15:clr>
        </p15:guide>
        <p15:guide id="14" pos="4976" userDrawn="1">
          <p15:clr>
            <a:srgbClr val="D64000"/>
          </p15:clr>
        </p15:guide>
        <p15:guide id="15" pos="5120" userDrawn="1">
          <p15:clr>
            <a:srgbClr val="D64000"/>
          </p15:clr>
        </p15:guide>
        <p15:guide id="16" pos="5781" userDrawn="1">
          <p15:clr>
            <a:srgbClr val="D64000"/>
          </p15:clr>
        </p15:guide>
        <p15:guide id="17" pos="5925" userDrawn="1">
          <p15:clr>
            <a:srgbClr val="D64000"/>
          </p15:clr>
        </p15:guide>
        <p15:guide id="18" pos="6586" userDrawn="1">
          <p15:clr>
            <a:srgbClr val="D64000"/>
          </p15:clr>
        </p15:guide>
        <p15:guide id="19" pos="6730" userDrawn="1">
          <p15:clr>
            <a:srgbClr val="D64000"/>
          </p15:clr>
        </p15:guide>
        <p15:guide id="20" pos="7392" userDrawn="1">
          <p15:clr>
            <a:srgbClr val="D64000"/>
          </p15:clr>
        </p15:guide>
        <p15:guide id="21" orient="horz" userDrawn="1">
          <p15:clr>
            <a:srgbClr val="D64000"/>
          </p15:clr>
        </p15:guide>
        <p15:guide id="22" orient="horz" pos="4320" userDrawn="1">
          <p15:clr>
            <a:srgbClr val="D64000"/>
          </p15:clr>
        </p15:guide>
        <p15:guide id="23" orient="horz" pos="288" userDrawn="1">
          <p15:clr>
            <a:srgbClr val="D64000"/>
          </p15:clr>
        </p15:guide>
        <p15:guide id="24" orient="horz" pos="792" userDrawn="1">
          <p15:clr>
            <a:srgbClr val="D64000"/>
          </p15:clr>
        </p15:guide>
        <p15:guide id="25" orient="horz" pos="936" userDrawn="1">
          <p15:clr>
            <a:srgbClr val="D64000"/>
          </p15:clr>
        </p15:guide>
        <p15:guide id="26" orient="horz" pos="1440" userDrawn="1">
          <p15:clr>
            <a:srgbClr val="D64000"/>
          </p15:clr>
        </p15:guide>
        <p15:guide id="27" orient="horz" pos="1584" userDrawn="1">
          <p15:clr>
            <a:srgbClr val="D64000"/>
          </p15:clr>
        </p15:guide>
        <p15:guide id="28" orient="horz" pos="2088" userDrawn="1">
          <p15:clr>
            <a:srgbClr val="D64000"/>
          </p15:clr>
        </p15:guide>
        <p15:guide id="29" orient="horz" pos="2232" userDrawn="1">
          <p15:clr>
            <a:srgbClr val="D64000"/>
          </p15:clr>
        </p15:guide>
        <p15:guide id="30" orient="horz" pos="2736" userDrawn="1">
          <p15:clr>
            <a:srgbClr val="D64000"/>
          </p15:clr>
        </p15:guide>
        <p15:guide id="31" orient="horz" pos="2880" userDrawn="1">
          <p15:clr>
            <a:srgbClr val="D64000"/>
          </p15:clr>
        </p15:guide>
        <p15:guide id="32" orient="horz" pos="3384" userDrawn="1">
          <p15:clr>
            <a:srgbClr val="D64000"/>
          </p15:clr>
        </p15:guide>
        <p15:guide id="33" orient="horz" pos="3528" userDrawn="1">
          <p15:clr>
            <a:srgbClr val="D64000"/>
          </p15:clr>
        </p15:guide>
        <p15:guide id="34" orient="horz" pos="4032" userDrawn="1">
          <p15:clr>
            <a:srgbClr val="D64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xxxx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C9AF-99DA-7B58-C87E-A6749912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309" y="3165036"/>
            <a:ext cx="9305925" cy="812530"/>
          </a:xfrm>
        </p:spPr>
        <p:txBody>
          <a:bodyPr/>
          <a:lstStyle/>
          <a:p>
            <a:r>
              <a:rPr lang="en-US" dirty="0"/>
              <a:t>Municipal Strategic Plan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FC9566-D6EB-7F86-92D3-7AB8BC230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9199" y="4059880"/>
            <a:ext cx="5680723" cy="5080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deck is to outline how the municipality governs the program.</a:t>
            </a:r>
          </a:p>
        </p:txBody>
      </p:sp>
    </p:spTree>
    <p:extLst>
      <p:ext uri="{BB962C8B-B14F-4D97-AF65-F5344CB8AC3E}">
        <p14:creationId xmlns:p14="http://schemas.microsoft.com/office/powerpoint/2010/main" val="212402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ED8C1D-4CAB-C501-908B-478AB766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79" y="598079"/>
            <a:ext cx="11150600" cy="42473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BDB0E-B8AC-A404-3406-9CF0AB27E115}"/>
              </a:ext>
            </a:extLst>
          </p:cNvPr>
          <p:cNvSpPr txBox="1"/>
          <p:nvPr/>
        </p:nvSpPr>
        <p:spPr>
          <a:xfrm>
            <a:off x="5857032" y="164713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Mayor Vision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Building">
            <a:extLst>
              <a:ext uri="{FF2B5EF4-FFF2-40B4-BE49-F238E27FC236}">
                <a16:creationId xmlns:a16="http://schemas.microsoft.com/office/drawing/2014/main" id="{DF053FE3-FB0D-B187-F03A-91ACCBB4B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9433" y="3951192"/>
            <a:ext cx="1175215" cy="117521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6B7B800-4EE6-7CD8-2353-A5506188A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26650"/>
              </p:ext>
            </p:extLst>
          </p:nvPr>
        </p:nvGraphicFramePr>
        <p:xfrm>
          <a:off x="6730333" y="5044987"/>
          <a:ext cx="9144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7007865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793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054334-1FFD-42C5-7071-0FBFBA50C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24862"/>
              </p:ext>
            </p:extLst>
          </p:nvPr>
        </p:nvGraphicFramePr>
        <p:xfrm>
          <a:off x="6273133" y="5366262"/>
          <a:ext cx="18288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18583696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3751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F99CDC5-0ECA-612B-5363-CC7B534B9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00672"/>
              </p:ext>
            </p:extLst>
          </p:nvPr>
        </p:nvGraphicFramePr>
        <p:xfrm>
          <a:off x="5815933" y="5685954"/>
          <a:ext cx="27432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74274701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7915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9445344-5268-C0E3-5BBB-0A37A25AB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68147"/>
              </p:ext>
            </p:extLst>
          </p:nvPr>
        </p:nvGraphicFramePr>
        <p:xfrm>
          <a:off x="5358733" y="6008592"/>
          <a:ext cx="36576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74274701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Framework</a:t>
                      </a:r>
                    </a:p>
                  </a:txBody>
                  <a:tcPr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79158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AC97935C-A123-58CC-CDE9-B7C593DEB897}"/>
              </a:ext>
            </a:extLst>
          </p:cNvPr>
          <p:cNvSpPr/>
          <p:nvPr/>
        </p:nvSpPr>
        <p:spPr>
          <a:xfrm>
            <a:off x="7644733" y="5098688"/>
            <a:ext cx="1828800" cy="22787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3E1973-E2ED-8731-44C6-37541E34807B}"/>
              </a:ext>
            </a:extLst>
          </p:cNvPr>
          <p:cNvGrpSpPr/>
          <p:nvPr/>
        </p:nvGrpSpPr>
        <p:grpSpPr>
          <a:xfrm>
            <a:off x="9287045" y="4527232"/>
            <a:ext cx="1351653" cy="1167443"/>
            <a:chOff x="5921735" y="2453849"/>
            <a:chExt cx="1351653" cy="1167443"/>
          </a:xfrm>
        </p:grpSpPr>
        <p:pic>
          <p:nvPicPr>
            <p:cNvPr id="54" name="Graphic 53" descr="Bullseye">
              <a:extLst>
                <a:ext uri="{FF2B5EF4-FFF2-40B4-BE49-F238E27FC236}">
                  <a16:creationId xmlns:a16="http://schemas.microsoft.com/office/drawing/2014/main" id="{217DB309-1240-BBA5-DABD-9D28FFE05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0361" y="2706892"/>
              <a:ext cx="914400" cy="914400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A9AB56-E389-8893-829A-A2FB36550523}"/>
                </a:ext>
              </a:extLst>
            </p:cNvPr>
            <p:cNvSpPr/>
            <p:nvPr/>
          </p:nvSpPr>
          <p:spPr>
            <a:xfrm>
              <a:off x="5921735" y="2453849"/>
              <a:ext cx="13516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FE9F98C-186F-4121-8B31-E8C9A58762F1}"/>
              </a:ext>
            </a:extLst>
          </p:cNvPr>
          <p:cNvSpPr/>
          <p:nvPr/>
        </p:nvSpPr>
        <p:spPr>
          <a:xfrm>
            <a:off x="8043607" y="4821711"/>
            <a:ext cx="103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Informs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29D824E-6D4B-2400-FE5D-DEBA87C13343}"/>
              </a:ext>
            </a:extLst>
          </p:cNvPr>
          <p:cNvSpPr/>
          <p:nvPr/>
        </p:nvSpPr>
        <p:spPr>
          <a:xfrm rot="5400000">
            <a:off x="7014778" y="1905972"/>
            <a:ext cx="274320" cy="22787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5B110267-CFA5-986C-EAA9-5A5405B68CE2}"/>
              </a:ext>
            </a:extLst>
          </p:cNvPr>
          <p:cNvSpPr/>
          <p:nvPr/>
        </p:nvSpPr>
        <p:spPr>
          <a:xfrm rot="5400000">
            <a:off x="7034443" y="3730022"/>
            <a:ext cx="274320" cy="22787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 descr="List outline">
            <a:extLst>
              <a:ext uri="{FF2B5EF4-FFF2-40B4-BE49-F238E27FC236}">
                <a16:creationId xmlns:a16="http://schemas.microsoft.com/office/drawing/2014/main" id="{D694FC7F-53B4-2264-0B8C-E3DDEE220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9699" y="2163988"/>
            <a:ext cx="1268373" cy="126837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6D5C63A-851B-BC2F-2683-90938A077A40}"/>
              </a:ext>
            </a:extLst>
          </p:cNvPr>
          <p:cNvSpPr/>
          <p:nvPr/>
        </p:nvSpPr>
        <p:spPr>
          <a:xfrm>
            <a:off x="6335814" y="3342440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</a:p>
        </p:txBody>
      </p:sp>
      <p:pic>
        <p:nvPicPr>
          <p:cNvPr id="63" name="Graphic 62" descr="Office worker female with solid fill">
            <a:extLst>
              <a:ext uri="{FF2B5EF4-FFF2-40B4-BE49-F238E27FC236}">
                <a16:creationId xmlns:a16="http://schemas.microsoft.com/office/drawing/2014/main" id="{2D6FA7D3-4D51-BB8E-1FEB-65D4BF1479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4738" y="585966"/>
            <a:ext cx="914400" cy="1041319"/>
          </a:xfrm>
          <a:prstGeom prst="rect">
            <a:avLst/>
          </a:prstGeom>
        </p:spPr>
      </p:pic>
      <p:pic>
        <p:nvPicPr>
          <p:cNvPr id="67" name="Graphic 66" descr="Checklist with solid fill">
            <a:extLst>
              <a:ext uri="{FF2B5EF4-FFF2-40B4-BE49-F238E27FC236}">
                <a16:creationId xmlns:a16="http://schemas.microsoft.com/office/drawing/2014/main" id="{C2EC7837-1542-E000-C141-2FB9D4FB6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5693" y="4821321"/>
            <a:ext cx="914400" cy="9144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97327F8-AF9A-CC00-4621-EF8FE285E8CC}"/>
              </a:ext>
            </a:extLst>
          </p:cNvPr>
          <p:cNvSpPr/>
          <p:nvPr/>
        </p:nvSpPr>
        <p:spPr>
          <a:xfrm>
            <a:off x="10798166" y="45251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Tactics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C99AF64-93BC-86CF-4CDD-0B6AE340873E}"/>
              </a:ext>
            </a:extLst>
          </p:cNvPr>
          <p:cNvSpPr txBox="1"/>
          <p:nvPr/>
        </p:nvSpPr>
        <p:spPr>
          <a:xfrm>
            <a:off x="842873" y="6343871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© City of Houston, Mayor’s Office, 2024. Used with permission.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0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206C-49DC-3C2E-9834-C269FFC39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FD92-F09D-C344-8719-B7304083D6F0}" type="slidenum">
              <a:rPr lang="en-US" noProof="0" smtClean="0"/>
              <a:pPr/>
              <a:t>3</a:t>
            </a:fld>
            <a:endParaRPr lang="en-US" noProof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69A99B-4472-F953-09FC-61D7DF6FB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02903"/>
              </p:ext>
            </p:extLst>
          </p:nvPr>
        </p:nvGraphicFramePr>
        <p:xfrm>
          <a:off x="4423296" y="1315799"/>
          <a:ext cx="54864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1858369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66982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7912917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Responsiveness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Ownership, Buy-In, and Commitment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Financial Stewardship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1373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Acceleration of 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 through Focus and Targeted Efforts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75053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Intuitive Instincts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with Limited Budget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9458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 Harm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Humility and Servant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961775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Ethical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Victim-Centered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Wild Claims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1699117"/>
                  </a:ext>
                </a:extLst>
              </a:tr>
              <a:tr h="320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3751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1011B6C-A845-73BA-BB3C-EF46E9FF4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08486"/>
              </p:ext>
            </p:extLst>
          </p:nvPr>
        </p:nvGraphicFramePr>
        <p:xfrm>
          <a:off x="3966096" y="3488616"/>
          <a:ext cx="64008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74274701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0998999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Collective Ownership of Issue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Uphold Transparency with Internal and External Stakeholders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637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Replicate to Other Cities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Accelerate Innovative and Systematic Efforts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5980082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Public Perception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Public/Private Partnerships to Fund Initiatives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9937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 and Audit Non-Traditional HT Departments to Engage in Fight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Gaps in Services by Building Movement and Will in Those Not Previously Engaged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22600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Bridges to Existing Systems to Leverage Existing Resources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Victim Identification through Unique and Non-Conventional Screenings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025796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Pillars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791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BDBF38-4956-5509-89FA-B1E53FCC0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8225"/>
              </p:ext>
            </p:extLst>
          </p:nvPr>
        </p:nvGraphicFramePr>
        <p:xfrm>
          <a:off x="3508896" y="5759407"/>
          <a:ext cx="73152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374274701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Framework</a:t>
                      </a:r>
                    </a:p>
                  </a:txBody>
                  <a:tcP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7915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6A8FF8-4FC8-AC75-1E7A-55DB321A2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12228"/>
              </p:ext>
            </p:extLst>
          </p:nvPr>
        </p:nvGraphicFramePr>
        <p:xfrm>
          <a:off x="4880496" y="247626"/>
          <a:ext cx="457200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4700786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3495508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Out with Feedback Loop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 Projects Work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5094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on Topic by Alignment with Mayor’s Vision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Team-Building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3809286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Goals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7931"/>
                  </a:ext>
                </a:extLst>
              </a:tr>
            </a:tbl>
          </a:graphicData>
        </a:graphic>
      </p:graphicFrame>
      <p:sp>
        <p:nvSpPr>
          <p:cNvPr id="17" name="Title 5">
            <a:extLst>
              <a:ext uri="{FF2B5EF4-FFF2-40B4-BE49-F238E27FC236}">
                <a16:creationId xmlns:a16="http://schemas.microsoft.com/office/drawing/2014/main" id="{E0D27667-6C4E-97E3-3A69-DAD8ACD2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79" y="532763"/>
            <a:ext cx="11150600" cy="42473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Municipal Framework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4A87E42D-188F-07F8-C752-67BABE1D6137}"/>
              </a:ext>
            </a:extLst>
          </p:cNvPr>
          <p:cNvSpPr txBox="1"/>
          <p:nvPr/>
        </p:nvSpPr>
        <p:spPr>
          <a:xfrm>
            <a:off x="842873" y="6343871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© City of Houston, Mayor’s Office, 2024. Used with permission.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0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6F4CC-9BC4-A2AD-192F-786545458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FD92-F09D-C344-8719-B7304083D6F0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4D9E85-74FB-B4B7-3F11-237DEA2D4604}"/>
              </a:ext>
            </a:extLst>
          </p:cNvPr>
          <p:cNvSpPr txBox="1">
            <a:spLocks/>
          </p:cNvSpPr>
          <p:nvPr/>
        </p:nvSpPr>
        <p:spPr>
          <a:xfrm>
            <a:off x="528418" y="577267"/>
            <a:ext cx="11150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-5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581B68-365D-36CF-C715-15FE2BCE0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8677"/>
              </p:ext>
            </p:extLst>
          </p:nvPr>
        </p:nvGraphicFramePr>
        <p:xfrm>
          <a:off x="3540858" y="352797"/>
          <a:ext cx="457200" cy="577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56024755"/>
                    </a:ext>
                  </a:extLst>
                </a:gridCol>
              </a:tblGrid>
              <a:tr h="5772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Mayor’s Office and Executive Board</a:t>
                      </a:r>
                    </a:p>
                  </a:txBody>
                  <a:tcPr vert="vert270">
                    <a:solidFill>
                      <a:srgbClr val="D6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4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146C72-FF28-48F5-F548-D9AA9A613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04887"/>
              </p:ext>
            </p:extLst>
          </p:nvPr>
        </p:nvGraphicFramePr>
        <p:xfrm>
          <a:off x="3998058" y="352798"/>
          <a:ext cx="7680960" cy="570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68776954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80220852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62024895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22940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Group</a:t>
                      </a:r>
                    </a:p>
                  </a:txBody>
                  <a:tcPr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Institutionalization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 Awareness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Coordinate Services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27966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Ordinances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1226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Communities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05559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Events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54483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 Associations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37766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Team Outreach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0853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Court Diversion Program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77273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770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Collaborative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08264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Response</a:t>
                      </a: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42349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3315140-F0C1-120A-E3C9-2F511FE20194}"/>
              </a:ext>
            </a:extLst>
          </p:cNvPr>
          <p:cNvGrpSpPr/>
          <p:nvPr/>
        </p:nvGrpSpPr>
        <p:grpSpPr>
          <a:xfrm>
            <a:off x="6625729" y="962397"/>
            <a:ext cx="4419600" cy="5163311"/>
            <a:chOff x="3048000" y="1447799"/>
            <a:chExt cx="4419600" cy="5163311"/>
          </a:xfrm>
          <a:solidFill>
            <a:srgbClr val="123021"/>
          </a:solidFill>
        </p:grpSpPr>
        <p:pic>
          <p:nvPicPr>
            <p:cNvPr id="9" name="Graphic 8" descr="Checkmark">
              <a:extLst>
                <a:ext uri="{FF2B5EF4-FFF2-40B4-BE49-F238E27FC236}">
                  <a16:creationId xmlns:a16="http://schemas.microsoft.com/office/drawing/2014/main" id="{6674B40C-8D13-A757-536B-BAA3ED05C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1447799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Checkmark">
              <a:extLst>
                <a:ext uri="{FF2B5EF4-FFF2-40B4-BE49-F238E27FC236}">
                  <a16:creationId xmlns:a16="http://schemas.microsoft.com/office/drawing/2014/main" id="{665DD1CC-0756-7E7F-5CFD-B00574C70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2081980"/>
              <a:ext cx="457200" cy="457200"/>
            </a:xfrm>
            <a:prstGeom prst="rect">
              <a:avLst/>
            </a:prstGeom>
          </p:spPr>
        </p:pic>
        <p:pic>
          <p:nvPicPr>
            <p:cNvPr id="15" name="Graphic 14" descr="Checkmark">
              <a:extLst>
                <a:ext uri="{FF2B5EF4-FFF2-40B4-BE49-F238E27FC236}">
                  <a16:creationId xmlns:a16="http://schemas.microsoft.com/office/drawing/2014/main" id="{5F625C4A-4387-7DCA-7401-0BE09F07D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Graphic 15" descr="Checkmark">
              <a:extLst>
                <a:ext uri="{FF2B5EF4-FFF2-40B4-BE49-F238E27FC236}">
                  <a16:creationId xmlns:a16="http://schemas.microsoft.com/office/drawing/2014/main" id="{706C59E7-4F31-9FE3-5B7D-E9AE0CCD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2667000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Checkmark">
              <a:extLst>
                <a:ext uri="{FF2B5EF4-FFF2-40B4-BE49-F238E27FC236}">
                  <a16:creationId xmlns:a16="http://schemas.microsoft.com/office/drawing/2014/main" id="{B6420E4F-700A-CDFB-1FFC-FEA0C15B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3242873"/>
              <a:ext cx="457200" cy="457200"/>
            </a:xfrm>
            <a:prstGeom prst="rect">
              <a:avLst/>
            </a:prstGeom>
          </p:spPr>
        </p:pic>
        <p:pic>
          <p:nvPicPr>
            <p:cNvPr id="23" name="Graphic 22" descr="Checkmark">
              <a:extLst>
                <a:ext uri="{FF2B5EF4-FFF2-40B4-BE49-F238E27FC236}">
                  <a16:creationId xmlns:a16="http://schemas.microsoft.com/office/drawing/2014/main" id="{7C823BFB-4144-32E9-6939-1206FFF1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10400" y="3810000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Checkmark">
              <a:extLst>
                <a:ext uri="{FF2B5EF4-FFF2-40B4-BE49-F238E27FC236}">
                  <a16:creationId xmlns:a16="http://schemas.microsoft.com/office/drawing/2014/main" id="{06FC1EBE-06D3-B8ED-A85C-CF9370625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4410455"/>
              <a:ext cx="457200" cy="457200"/>
            </a:xfrm>
            <a:prstGeom prst="rect">
              <a:avLst/>
            </a:prstGeom>
          </p:spPr>
        </p:pic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09F2F1C1-CB72-36EE-8ED9-303530AED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4941740"/>
              <a:ext cx="457200" cy="457200"/>
            </a:xfrm>
            <a:prstGeom prst="rect">
              <a:avLst/>
            </a:prstGeom>
          </p:spPr>
        </p:pic>
        <p:pic>
          <p:nvPicPr>
            <p:cNvPr id="26" name="Graphic 25" descr="Checkmark">
              <a:extLst>
                <a:ext uri="{FF2B5EF4-FFF2-40B4-BE49-F238E27FC236}">
                  <a16:creationId xmlns:a16="http://schemas.microsoft.com/office/drawing/2014/main" id="{FF0BFBF4-4395-1D35-2224-2F497BE0D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10400" y="5496560"/>
              <a:ext cx="457200" cy="457200"/>
            </a:xfrm>
            <a:prstGeom prst="rect">
              <a:avLst/>
            </a:prstGeom>
          </p:spPr>
        </p:pic>
        <p:pic>
          <p:nvPicPr>
            <p:cNvPr id="27" name="Graphic 26" descr="Checkmark">
              <a:extLst>
                <a:ext uri="{FF2B5EF4-FFF2-40B4-BE49-F238E27FC236}">
                  <a16:creationId xmlns:a16="http://schemas.microsoft.com/office/drawing/2014/main" id="{C623D8DB-1215-F83C-7777-BE2BB5DAA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6153910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37CEDBA2-82D6-68E1-D88F-B1E78B05380E}"/>
              </a:ext>
            </a:extLst>
          </p:cNvPr>
          <p:cNvSpPr txBox="1"/>
          <p:nvPr/>
        </p:nvSpPr>
        <p:spPr>
          <a:xfrm>
            <a:off x="842873" y="6343871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© City of Houston, Mayor’s Office, 2024. Used with permission.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D354F5-1E0F-5E58-679B-F35BD541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01643"/>
              </p:ext>
            </p:extLst>
          </p:nvPr>
        </p:nvGraphicFramePr>
        <p:xfrm>
          <a:off x="2269848" y="1225086"/>
          <a:ext cx="7667740" cy="42282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7667740">
                  <a:extLst>
                    <a:ext uri="{9D8B030D-6E8A-4147-A177-3AD203B41FA5}">
                      <a16:colId xmlns:a16="http://schemas.microsoft.com/office/drawing/2014/main" val="742331766"/>
                    </a:ext>
                  </a:extLst>
                </a:gridCol>
              </a:tblGrid>
              <a:tr h="713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353107"/>
                  </a:ext>
                </a:extLst>
              </a:tr>
              <a:tr h="351453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Re-envisioning led by Mayor’s Office and Executive Board.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Goals of Plan alignment, achieve better task force outcomes, and increase engagement and accountability.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group assignments based on members’ existing involvement with City initiatives (ordinances, shelter collaborative, etc.).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Ensures Members are invested in advancing working group goals.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hoc working groups meet as often as needed, at least 1x monthly.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group led by Mayor’s Office.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meetings of all members are for reporting out group updates.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meetings open to other groups and community members.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members will be invited to round out necessary stakeholders.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 will hear their working group(s) by next meeting.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same organization at multiple groups, can assign different staff to different groups.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invitations for working groups will be sent by Mayor’s Office.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76634"/>
                  </a:ext>
                </a:extLst>
              </a:tr>
            </a:tbl>
          </a:graphicData>
        </a:graphic>
      </p:graphicFrame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6A959BE8-265C-A8A9-9FA8-8A921338E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7FD92-F09D-C344-8719-B7304083D6F0}" type="slidenum">
              <a:rPr kumimoji="0" lang="en-US" sz="1000" b="0" i="0" u="sng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>
                  <a:solidFill>
                    <a:srgbClr val="D0D0D0"/>
                  </a:solidFill>
                </a:uFill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>
                <a:solidFill>
                  <a:srgbClr val="D0D0D0"/>
                </a:solidFill>
              </a:u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1524534-5506-6727-9CF2-9DA704CE11E1}"/>
              </a:ext>
            </a:extLst>
          </p:cNvPr>
          <p:cNvSpPr txBox="1">
            <a:spLocks/>
          </p:cNvSpPr>
          <p:nvPr/>
        </p:nvSpPr>
        <p:spPr>
          <a:xfrm>
            <a:off x="528418" y="577267"/>
            <a:ext cx="11150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-5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Details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446B187-7F51-B5A1-5333-A5A1BF854AE6}"/>
              </a:ext>
            </a:extLst>
          </p:cNvPr>
          <p:cNvSpPr txBox="1"/>
          <p:nvPr/>
        </p:nvSpPr>
        <p:spPr>
          <a:xfrm>
            <a:off x="842873" y="6343871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© City of Houston, Mayor’s Office, 2024. Used with permission.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1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D354F5-1E0F-5E58-679B-F35BD541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26367"/>
              </p:ext>
            </p:extLst>
          </p:nvPr>
        </p:nvGraphicFramePr>
        <p:xfrm>
          <a:off x="2269848" y="1225086"/>
          <a:ext cx="7667740" cy="42282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7667740">
                  <a:extLst>
                    <a:ext uri="{9D8B030D-6E8A-4147-A177-3AD203B41FA5}">
                      <a16:colId xmlns:a16="http://schemas.microsoft.com/office/drawing/2014/main" val="742331766"/>
                    </a:ext>
                  </a:extLst>
                </a:gridCol>
              </a:tblGrid>
              <a:tr h="713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353107"/>
                  </a:ext>
                </a:extLst>
              </a:tr>
              <a:tr h="351453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Mayor’s Office advancing hotel ordinance to mandate staff training, certification of training to City, and posting of HT signage and hotline info, also noncompliance penalties.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1 - It is in hotels’ business interest to mitigate the risk of trafficking at their properties, i.e., HSI v. Patel in NOLA.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2 - Hotels that knowingly tolerate this criminal activity are public safety risks that act as crime attractants in our Houston neighborhoods, i.e., Plainfield Inn. </a:t>
                      </a:r>
                      <a:endPara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3 - Chronicle Op-Ed reports several local chain hotels are subjects of litigation because trafficking occurred on-site and they did not report to law enforcement, promote staff awareness, or take substantive proactive steps to prevent it.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4 – WSJ Article outlining 40 current lawsuits against hotel chains across U.S..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sign up for public comment with City Secretary at [INSERT PHONE NUMBER OR EMAIL ADDRESS]</a:t>
                      </a:r>
                      <a:endPara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76634"/>
                  </a:ext>
                </a:extLst>
              </a:tr>
            </a:tbl>
          </a:graphicData>
        </a:graphic>
      </p:graphicFrame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6A959BE8-265C-A8A9-9FA8-8A921338E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7FD92-F09D-C344-8719-B7304083D6F0}" type="slidenum">
              <a:rPr kumimoji="0" lang="en-US" sz="1000" b="0" i="0" u="sng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>
                  <a:solidFill>
                    <a:srgbClr val="D0D0D0"/>
                  </a:solidFill>
                </a:uFill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>
                <a:solidFill>
                  <a:srgbClr val="D0D0D0"/>
                </a:solidFill>
              </a:u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1524534-5506-6727-9CF2-9DA704CE11E1}"/>
              </a:ext>
            </a:extLst>
          </p:cNvPr>
          <p:cNvSpPr txBox="1">
            <a:spLocks/>
          </p:cNvSpPr>
          <p:nvPr/>
        </p:nvSpPr>
        <p:spPr>
          <a:xfrm>
            <a:off x="528418" y="577267"/>
            <a:ext cx="11150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-5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Ordinance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5844A93-9CDD-09A9-C704-15D9DDB35BF9}"/>
              </a:ext>
            </a:extLst>
          </p:cNvPr>
          <p:cNvSpPr txBox="1"/>
          <p:nvPr/>
        </p:nvSpPr>
        <p:spPr>
          <a:xfrm>
            <a:off x="842873" y="6343871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© City of Houston, Mayor’s Office, 2024. Used with permission.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5AFF032-6AB5-C43F-EC11-E3342B1C11CE}"/>
              </a:ext>
            </a:extLst>
          </p:cNvPr>
          <p:cNvSpPr txBox="1"/>
          <p:nvPr/>
        </p:nvSpPr>
        <p:spPr>
          <a:xfrm>
            <a:off x="4742429" y="1215935"/>
            <a:ext cx="2136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INSERT NAME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Phone:  XXX-XXXX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Mobile: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www.xxxxxx.com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34070D5-124F-EA74-35C1-A6394CB67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FD92-F09D-C344-8719-B7304083D6F0}" type="slidenum">
              <a:rPr lang="en-US" noProof="0" dirty="0" smtClean="0"/>
              <a:pPr/>
              <a:t>7</a:t>
            </a:fld>
            <a:endParaRPr lang="en-US" noProof="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B87F835-35D0-2999-738C-AD98A4BE36BD}"/>
              </a:ext>
            </a:extLst>
          </p:cNvPr>
          <p:cNvSpPr txBox="1">
            <a:spLocks/>
          </p:cNvSpPr>
          <p:nvPr/>
        </p:nvSpPr>
        <p:spPr>
          <a:xfrm>
            <a:off x="528418" y="577267"/>
            <a:ext cx="11150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-5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B93BA-4B66-7742-64B9-9D0FC9737F26}"/>
              </a:ext>
            </a:extLst>
          </p:cNvPr>
          <p:cNvSpPr txBox="1"/>
          <p:nvPr/>
        </p:nvSpPr>
        <p:spPr>
          <a:xfrm>
            <a:off x="706437" y="4134259"/>
            <a:ext cx="213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SOCIAL HANDLE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69826-5E2F-134D-CC9B-E9250AEF37AE}"/>
              </a:ext>
            </a:extLst>
          </p:cNvPr>
          <p:cNvSpPr txBox="1"/>
          <p:nvPr/>
        </p:nvSpPr>
        <p:spPr>
          <a:xfrm>
            <a:off x="4902031" y="4132421"/>
            <a:ext cx="213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SOCIAL HANDLE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9E505-8F09-CBF3-39CF-05399E84C5F3}"/>
              </a:ext>
            </a:extLst>
          </p:cNvPr>
          <p:cNvSpPr txBox="1"/>
          <p:nvPr/>
        </p:nvSpPr>
        <p:spPr>
          <a:xfrm>
            <a:off x="8844251" y="4152623"/>
            <a:ext cx="213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SOCIAL HANDLE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56158-D635-F188-B289-BC43B142A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78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12985" r="14554" b="9015"/>
          <a:stretch/>
        </p:blipFill>
        <p:spPr>
          <a:xfrm>
            <a:off x="1380604" y="4598342"/>
            <a:ext cx="520721" cy="564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3A23A3-219C-6860-B6DD-B725280804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64" y="4598342"/>
            <a:ext cx="561133" cy="4563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5D5F4-1344-8782-EED4-C9862C17ED26}"/>
              </a:ext>
            </a:extLst>
          </p:cNvPr>
          <p:cNvGrpSpPr/>
          <p:nvPr/>
        </p:nvGrpSpPr>
        <p:grpSpPr>
          <a:xfrm>
            <a:off x="8541147" y="4598342"/>
            <a:ext cx="1620971" cy="828096"/>
            <a:chOff x="5368060" y="4657995"/>
            <a:chExt cx="1620971" cy="82809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628A75-5B61-EE1D-726E-5480525A8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700" y="4657995"/>
              <a:ext cx="499331" cy="49933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7A7A1B-6AB2-100B-B494-F57CC9237A31}"/>
                </a:ext>
              </a:extLst>
            </p:cNvPr>
            <p:cNvSpPr/>
            <p:nvPr/>
          </p:nvSpPr>
          <p:spPr>
            <a:xfrm>
              <a:off x="5368060" y="5116759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125C7E94-A213-B84D-A0BA-90C9EC5F3BA6}"/>
              </a:ext>
            </a:extLst>
          </p:cNvPr>
          <p:cNvSpPr txBox="1"/>
          <p:nvPr/>
        </p:nvSpPr>
        <p:spPr>
          <a:xfrm>
            <a:off x="842873" y="6343871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© City of Houston, Mayor’s Office, 2024. Used with permission.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34028"/>
      </p:ext>
    </p:extLst>
  </p:cSld>
  <p:clrMapOvr>
    <a:masterClrMapping/>
  </p:clrMapOvr>
</p:sld>
</file>

<file path=ppt/theme/theme1.xml><?xml version="1.0" encoding="utf-8"?>
<a:theme xmlns:a="http://schemas.openxmlformats.org/drawingml/2006/main" name="TR Theme 2024 Parent">
  <a:themeElements>
    <a:clrScheme name="TR Theme 2.0">
      <a:dk1>
        <a:srgbClr val="000000"/>
      </a:dk1>
      <a:lt1>
        <a:srgbClr val="FFFFFF"/>
      </a:lt1>
      <a:dk2>
        <a:srgbClr val="D64000"/>
      </a:dk2>
      <a:lt2>
        <a:srgbClr val="F8EADD"/>
      </a:lt2>
      <a:accent1>
        <a:srgbClr val="D64000"/>
      </a:accent1>
      <a:accent2>
        <a:srgbClr val="123121"/>
      </a:accent2>
      <a:accent3>
        <a:srgbClr val="D4792A"/>
      </a:accent3>
      <a:accent4>
        <a:srgbClr val="4DB299"/>
      </a:accent4>
      <a:accent5>
        <a:srgbClr val="8FCB64"/>
      </a:accent5>
      <a:accent6>
        <a:srgbClr val="212322"/>
      </a:accent6>
      <a:hlink>
        <a:srgbClr val="1A7EE5"/>
      </a:hlink>
      <a:folHlink>
        <a:srgbClr val="4DB299"/>
      </a:folHlink>
    </a:clrScheme>
    <a:fontScheme name="Thomson Reuters Clario">
      <a:majorFont>
        <a:latin typeface="Clario Medium"/>
        <a:ea typeface=""/>
        <a:cs typeface=""/>
      </a:majorFont>
      <a:minorFont>
        <a:latin typeface="Clari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 Dark Gold">
      <a:srgbClr val="E9B045"/>
    </a:custClr>
    <a:custClr name="TR Dark Amber">
      <a:srgbClr val="D4792A"/>
    </a:custClr>
    <a:custClr name="TR Dark Sky">
      <a:srgbClr val="1A7EE5"/>
    </a:custClr>
    <a:custClr name="TR Dark Teal">
      <a:srgbClr val="4DB299"/>
    </a:custClr>
    <a:custClr name="TR Dark Lime">
      <a:srgbClr val="8FCB64"/>
    </a:custClr>
    <a:custClr name="TR Light Gold">
      <a:srgbClr val="FCF2DA"/>
    </a:custClr>
    <a:custClr name="TR Light Amber">
      <a:srgbClr val="F8EADD"/>
    </a:custClr>
    <a:custClr name="TR Light Sky">
      <a:srgbClr val="E3F1FD"/>
    </a:custClr>
    <a:custClr name="TR Light Teal">
      <a:srgbClr val="E3F3EE"/>
    </a:custClr>
    <a:custClr name="TR Light Lime">
      <a:srgbClr val="E1F4CD"/>
    </a:custClr>
    <a:custClr name="TR Orange">
      <a:srgbClr val="D64000"/>
    </a:custClr>
    <a:custClr name="TR Green">
      <a:srgbClr val="123021"/>
    </a:custClr>
    <a:custClr name="TR White">
      <a:srgbClr val="FFFFFF"/>
    </a:custClr>
    <a:custClr name="TR Graphite">
      <a:srgbClr val="212223"/>
    </a:custClr>
    <a:custClr name="TR Black">
      <a:srgbClr val="000000"/>
    </a:custClr>
    <a:custClr name="TR Grey 1">
      <a:srgbClr val="F9F7F5"/>
    </a:custClr>
    <a:custClr name="TR Grey 2">
      <a:srgbClr val="E5E5E5"/>
    </a:custClr>
    <a:custClr name="TR Grey 3">
      <a:srgbClr val="9F9F9F"/>
    </a:custClr>
    <a:custClr name="TR Grey 4">
      <a:srgbClr val="7A7A7A"/>
    </a:custClr>
  </a:custClrLst>
  <a:extLst>
    <a:ext uri="{05A4C25C-085E-4340-85A3-A5531E510DB2}">
      <thm15:themeFamily xmlns:thm15="http://schemas.microsoft.com/office/thememl/2012/main" name="TR_Light_Template" id="{06A30D43-E7CD-0A4C-A04B-D5D118CA50E3}" vid="{B95C2F74-C600-4446-A30F-EFB948D3D6E3}"/>
    </a:ext>
  </a:extLst>
</a:theme>
</file>

<file path=ppt/theme/theme2.xml><?xml version="1.0" encoding="utf-8"?>
<a:theme xmlns:a="http://schemas.openxmlformats.org/drawingml/2006/main" name="1_TR Theme 2024 Parent">
  <a:themeElements>
    <a:clrScheme name="TR Theme 2.0">
      <a:dk1>
        <a:srgbClr val="000000"/>
      </a:dk1>
      <a:lt1>
        <a:srgbClr val="FFFFFF"/>
      </a:lt1>
      <a:dk2>
        <a:srgbClr val="D64000"/>
      </a:dk2>
      <a:lt2>
        <a:srgbClr val="F8EADD"/>
      </a:lt2>
      <a:accent1>
        <a:srgbClr val="D64000"/>
      </a:accent1>
      <a:accent2>
        <a:srgbClr val="123121"/>
      </a:accent2>
      <a:accent3>
        <a:srgbClr val="D4792A"/>
      </a:accent3>
      <a:accent4>
        <a:srgbClr val="4DB299"/>
      </a:accent4>
      <a:accent5>
        <a:srgbClr val="8FCB64"/>
      </a:accent5>
      <a:accent6>
        <a:srgbClr val="212322"/>
      </a:accent6>
      <a:hlink>
        <a:srgbClr val="1A7EE5"/>
      </a:hlink>
      <a:folHlink>
        <a:srgbClr val="4DB299"/>
      </a:folHlink>
    </a:clrScheme>
    <a:fontScheme name="Thomson Reuters Clario">
      <a:majorFont>
        <a:latin typeface="Clario Medium"/>
        <a:ea typeface=""/>
        <a:cs typeface=""/>
      </a:majorFont>
      <a:minorFont>
        <a:latin typeface="Clari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 Dark Gold">
      <a:srgbClr val="E9B045"/>
    </a:custClr>
    <a:custClr name="TR Dark Amber">
      <a:srgbClr val="D4792A"/>
    </a:custClr>
    <a:custClr name="TR Dark Sky">
      <a:srgbClr val="1A7EE5"/>
    </a:custClr>
    <a:custClr name="TR Dark Teal">
      <a:srgbClr val="4DB299"/>
    </a:custClr>
    <a:custClr name="TR Dark Lime">
      <a:srgbClr val="8FCB64"/>
    </a:custClr>
    <a:custClr name="TR Light Gold">
      <a:srgbClr val="FCF2DA"/>
    </a:custClr>
    <a:custClr name="TR Light Amber">
      <a:srgbClr val="F8EADD"/>
    </a:custClr>
    <a:custClr name="TR Light Sky">
      <a:srgbClr val="E3F1FD"/>
    </a:custClr>
    <a:custClr name="TR Light Teal">
      <a:srgbClr val="E3F3EE"/>
    </a:custClr>
    <a:custClr name="TR Light Lime">
      <a:srgbClr val="E1F4CD"/>
    </a:custClr>
    <a:custClr name="TR Orange">
      <a:srgbClr val="D64000"/>
    </a:custClr>
    <a:custClr name="TR Green">
      <a:srgbClr val="123021"/>
    </a:custClr>
    <a:custClr name="TR White">
      <a:srgbClr val="FFFFFF"/>
    </a:custClr>
    <a:custClr name="TR Graphite">
      <a:srgbClr val="212223"/>
    </a:custClr>
    <a:custClr name="TR Black">
      <a:srgbClr val="000000"/>
    </a:custClr>
    <a:custClr name="TR Grey 1">
      <a:srgbClr val="F9F7F5"/>
    </a:custClr>
    <a:custClr name="TR Grey 2">
      <a:srgbClr val="E5E5E5"/>
    </a:custClr>
    <a:custClr name="TR Grey 3">
      <a:srgbClr val="9F9F9F"/>
    </a:custClr>
    <a:custClr name="TR Grey 4">
      <a:srgbClr val="7A7A7A"/>
    </a:custClr>
  </a:custClrLst>
  <a:extLst>
    <a:ext uri="{05A4C25C-085E-4340-85A3-A5531E510DB2}">
      <thm15:themeFamily xmlns:thm15="http://schemas.microsoft.com/office/thememl/2012/main" name="TR_Light_Template" id="{06A30D43-E7CD-0A4C-A04B-D5D118CA50E3}" vid="{BAEE68F1-4FDA-F941-B613-7A31E497F0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lari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lari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C50F1E5C6EC4B8C93B1F5DE99BC4C" ma:contentTypeVersion="14" ma:contentTypeDescription="Create a new document." ma:contentTypeScope="" ma:versionID="fe721d431384c1838d36f51b7f7b9786">
  <xsd:schema xmlns:xsd="http://www.w3.org/2001/XMLSchema" xmlns:xs="http://www.w3.org/2001/XMLSchema" xmlns:p="http://schemas.microsoft.com/office/2006/metadata/properties" xmlns:ns2="45b7d5eb-3fef-45ef-b8ae-06dcf41621e2" xmlns:ns3="a78cae46-45e4-44c2-a2f6-e425ed195998" targetNamespace="http://schemas.microsoft.com/office/2006/metadata/properties" ma:root="true" ma:fieldsID="357df51645a0f4bd9d4a711163c0a7d5" ns2:_="" ns3:_="">
    <xsd:import namespace="45b7d5eb-3fef-45ef-b8ae-06dcf41621e2"/>
    <xsd:import namespace="a78cae46-45e4-44c2-a2f6-e425ed195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7d5eb-3fef-45ef-b8ae-06dcf4162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3a93e6a-eb94-4f22-847d-80c377548a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cae46-45e4-44c2-a2f6-e425ed195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c6a59a3-efcb-4fbb-8b32-27e740f90808}" ma:internalName="TaxCatchAll" ma:showField="CatchAllData" ma:web="a78cae46-45e4-44c2-a2f6-e425ed195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cae46-45e4-44c2-a2f6-e425ed195998" xsi:nil="true"/>
    <lcf76f155ced4ddcb4097134ff3c332f xmlns="45b7d5eb-3fef-45ef-b8ae-06dcf41621e2">
      <Terms xmlns="http://schemas.microsoft.com/office/infopath/2007/PartnerControls"/>
    </lcf76f155ced4ddcb4097134ff3c332f>
    <Notes xmlns="45b7d5eb-3fef-45ef-b8ae-06dcf41621e2" xsi:nil="true"/>
  </documentManagement>
</p:properties>
</file>

<file path=customXml/itemProps1.xml><?xml version="1.0" encoding="utf-8"?>
<ds:datastoreItem xmlns:ds="http://schemas.openxmlformats.org/officeDocument/2006/customXml" ds:itemID="{CBACA8E8-E007-4AD4-940A-74AB96262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22B2F-2F83-427C-BF66-38E3D612B16B}"/>
</file>

<file path=customXml/itemProps3.xml><?xml version="1.0" encoding="utf-8"?>
<ds:datastoreItem xmlns:ds="http://schemas.openxmlformats.org/officeDocument/2006/customXml" ds:itemID="{8E39C472-CCEC-41AD-AA87-04DF7431844E}"/>
</file>

<file path=docProps/app.xml><?xml version="1.0" encoding="utf-8"?>
<Properties xmlns="http://schemas.openxmlformats.org/officeDocument/2006/extended-properties" xmlns:vt="http://schemas.openxmlformats.org/officeDocument/2006/docPropsVTypes">
  <Template>TR_Light_Template</Template>
  <TotalTime>11</TotalTime>
  <Words>658</Words>
  <Application>Microsoft Office PowerPoint</Application>
  <PresentationFormat>Widescreen</PresentationFormat>
  <Paragraphs>114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Clario Light</vt:lpstr>
      <vt:lpstr>Clario</vt:lpstr>
      <vt:lpstr>Arial</vt:lpstr>
      <vt:lpstr>Clario Thin</vt:lpstr>
      <vt:lpstr>Clario Air</vt:lpstr>
      <vt:lpstr>Clario Medium</vt:lpstr>
      <vt:lpstr>Calibri</vt:lpstr>
      <vt:lpstr>Clario Black</vt:lpstr>
      <vt:lpstr>TR Theme 2024 Parent</vt:lpstr>
      <vt:lpstr>1_TR Theme 2024 Parent</vt:lpstr>
      <vt:lpstr>Municipal Strategic Plan</vt:lpstr>
      <vt:lpstr>Strategic Plan</vt:lpstr>
      <vt:lpstr>Defining Municipal Framework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New, Cameron (TR Institute)</dc:creator>
  <cp:lastModifiedBy>New, Cameron (TR Institute)</cp:lastModifiedBy>
  <cp:revision>1</cp:revision>
  <dcterms:created xsi:type="dcterms:W3CDTF">2024-11-11T12:51:44Z</dcterms:created>
  <dcterms:modified xsi:type="dcterms:W3CDTF">2024-11-11T13:03:20Z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0x0101003FFC50F1E5C6EC4B8C93B1F5DE99BC4C</vt:lpwstr>
  </property>
</Properties>
</file>