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7"/>
  </p:notesMasterIdLst>
  <p:sldIdLst>
    <p:sldId id="256" r:id="rId2"/>
    <p:sldId id="257" r:id="rId3"/>
    <p:sldId id="258" r:id="rId4"/>
    <p:sldId id="259" r:id="rId5"/>
    <p:sldId id="305" r:id="rId6"/>
    <p:sldId id="263" r:id="rId7"/>
    <p:sldId id="271" r:id="rId8"/>
    <p:sldId id="260" r:id="rId9"/>
    <p:sldId id="262" r:id="rId10"/>
    <p:sldId id="264" r:id="rId11"/>
    <p:sldId id="265" r:id="rId12"/>
    <p:sldId id="306" r:id="rId13"/>
    <p:sldId id="266" r:id="rId14"/>
    <p:sldId id="272" r:id="rId15"/>
    <p:sldId id="284" r:id="rId16"/>
    <p:sldId id="285" r:id="rId17"/>
    <p:sldId id="286" r:id="rId18"/>
    <p:sldId id="268" r:id="rId19"/>
    <p:sldId id="287" r:id="rId20"/>
    <p:sldId id="288" r:id="rId21"/>
    <p:sldId id="307" r:id="rId22"/>
    <p:sldId id="269" r:id="rId23"/>
    <p:sldId id="289" r:id="rId24"/>
    <p:sldId id="308" r:id="rId25"/>
    <p:sldId id="309" r:id="rId26"/>
    <p:sldId id="270" r:id="rId27"/>
    <p:sldId id="290" r:id="rId28"/>
    <p:sldId id="291" r:id="rId29"/>
    <p:sldId id="277" r:id="rId30"/>
    <p:sldId id="279" r:id="rId31"/>
    <p:sldId id="280" r:id="rId32"/>
    <p:sldId id="281" r:id="rId33"/>
    <p:sldId id="282" r:id="rId34"/>
    <p:sldId id="283" r:id="rId35"/>
    <p:sldId id="292" r:id="rId36"/>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0" autoAdjust="0"/>
    <p:restoredTop sz="49434" autoAdjust="0"/>
  </p:normalViewPr>
  <p:slideViewPr>
    <p:cSldViewPr>
      <p:cViewPr varScale="1">
        <p:scale>
          <a:sx n="56" d="100"/>
          <a:sy n="56" d="100"/>
        </p:scale>
        <p:origin x="2454" y="66"/>
      </p:cViewPr>
      <p:guideLst>
        <p:guide orient="horz" pos="2160"/>
        <p:guide pos="2880"/>
      </p:guideLst>
    </p:cSldViewPr>
  </p:slideViewPr>
  <p:outlineViewPr>
    <p:cViewPr>
      <p:scale>
        <a:sx n="33" d="100"/>
        <a:sy n="33" d="100"/>
      </p:scale>
      <p:origin x="0" y="14166"/>
    </p:cViewPr>
  </p:outlineViewPr>
  <p:notesTextViewPr>
    <p:cViewPr>
      <p:scale>
        <a:sx n="100" d="100"/>
        <a:sy n="100" d="100"/>
      </p:scale>
      <p:origin x="0" y="0"/>
    </p:cViewPr>
  </p:notesTextViewPr>
  <p:notesViewPr>
    <p:cSldViewPr>
      <p:cViewPr>
        <p:scale>
          <a:sx n="100" d="100"/>
          <a:sy n="100" d="100"/>
        </p:scale>
        <p:origin x="-864" y="21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F97FA07A-A81F-4C22-8671-8D9A4B89B7C9}"/>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p>
        </p:txBody>
      </p:sp>
      <p:sp>
        <p:nvSpPr>
          <p:cNvPr id="34819" name="Rectangle 3">
            <a:extLst>
              <a:ext uri="{FF2B5EF4-FFF2-40B4-BE49-F238E27FC236}">
                <a16:creationId xmlns:a16="http://schemas.microsoft.com/office/drawing/2014/main" id="{7E993242-DE65-4121-8676-AB719C6CE33C}"/>
              </a:ext>
            </a:extLst>
          </p:cNvPr>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p>
        </p:txBody>
      </p:sp>
      <p:sp>
        <p:nvSpPr>
          <p:cNvPr id="2052" name="Rectangle 4">
            <a:extLst>
              <a:ext uri="{FF2B5EF4-FFF2-40B4-BE49-F238E27FC236}">
                <a16:creationId xmlns:a16="http://schemas.microsoft.com/office/drawing/2014/main" id="{31E0A6CD-633B-4470-BA10-E9C5D1868DCE}"/>
              </a:ext>
            </a:extLst>
          </p:cNvPr>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1" name="Rectangle 5">
            <a:extLst>
              <a:ext uri="{FF2B5EF4-FFF2-40B4-BE49-F238E27FC236}">
                <a16:creationId xmlns:a16="http://schemas.microsoft.com/office/drawing/2014/main" id="{1C268449-B3EA-4A3D-8B4B-333D3EA3FF27}"/>
              </a:ext>
            </a:extLst>
          </p:cNvPr>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4822" name="Rectangle 6">
            <a:extLst>
              <a:ext uri="{FF2B5EF4-FFF2-40B4-BE49-F238E27FC236}">
                <a16:creationId xmlns:a16="http://schemas.microsoft.com/office/drawing/2014/main" id="{363093D7-02ED-4B74-BE0C-A7AFDAB1DC6F}"/>
              </a:ext>
            </a:extLst>
          </p:cNvPr>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p>
        </p:txBody>
      </p:sp>
      <p:sp>
        <p:nvSpPr>
          <p:cNvPr id="34823" name="Rectangle 7">
            <a:extLst>
              <a:ext uri="{FF2B5EF4-FFF2-40B4-BE49-F238E27FC236}">
                <a16:creationId xmlns:a16="http://schemas.microsoft.com/office/drawing/2014/main" id="{85714A04-B4A3-4478-8E3E-BF2FE04D5C80}"/>
              </a:ext>
            </a:extLst>
          </p:cNvPr>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defRPr sz="1300" smtClean="0">
                <a:latin typeface="Arial" panose="020B0604020202020204" pitchFamily="34" charset="0"/>
              </a:defRPr>
            </a:lvl1pPr>
          </a:lstStyle>
          <a:p>
            <a:pPr>
              <a:defRPr/>
            </a:pPr>
            <a:fld id="{E890EEB7-8B8C-4FFE-849C-D1ED13A013F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612019BE-EFE6-48F9-A893-70C6DB8354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3D9C78B-7F08-44C1-A981-E02AF21D1C96}"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4099" name="Rectangle 2">
            <a:extLst>
              <a:ext uri="{FF2B5EF4-FFF2-40B4-BE49-F238E27FC236}">
                <a16:creationId xmlns:a16="http://schemas.microsoft.com/office/drawing/2014/main" id="{CA5B8853-5C4F-4185-B12E-32F7EB446628}"/>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05058E99-045C-4F2C-92B9-38B8CAF8A5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I’m here today to talk to you about how you can identify and assess your company’s financial statement risks and evaluate whether your internal controls are adequate to prevent, detect, and correct material misstatements in your financial statements, including the individual statements and disclosures.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A6B7BF6-F56A-4C13-9F0C-8D00D4C307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E82FB23-B8C3-42BB-ADEA-FB7CE2C32D55}"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22531" name="Rectangle 2">
            <a:extLst>
              <a:ext uri="{FF2B5EF4-FFF2-40B4-BE49-F238E27FC236}">
                <a16:creationId xmlns:a16="http://schemas.microsoft.com/office/drawing/2014/main" id="{E1257BB2-32FA-4569-8068-90D17044B56B}"/>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1CFC4D0E-9471-4078-9E6D-3F9A449642FD}"/>
              </a:ext>
            </a:extLst>
          </p:cNvPr>
          <p:cNvSpPr>
            <a:spLocks noGrp="1" noChangeArrowheads="1"/>
          </p:cNvSpPr>
          <p:nvPr>
            <p:ph type="body" idx="1"/>
          </p:nvPr>
        </p:nvSpPr>
        <p:spPr>
          <a:xfrm>
            <a:off x="731838" y="4560888"/>
            <a:ext cx="5851525" cy="4479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Simply stated, effective internal control is a way that the company manages risks, specifically financial statement risks. Later in my presentation, we’ll talk more about a process you can use to identify your financial statement risks and assess the controls you have in place to manage those risks.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But first, over the next few minutes, I want to provide an overview of internal control. For some of you this may be familiar territory.</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Internal control is a process, effected by an entity’s board of directors/those charged with governance, management, and other employees, designed to provide reasonable assurance about the achievement of financial reporting objectives. Internal control also includes the safeguarding of assets against unauthorized use, destruction, or disposition. Internal control can also relate to other objectives such as the efficiency and effectiveness of operations or compliance with laws and regulations, but for purposes of this presentation, we are focusing on internal control as it relates to achieving the company’s financial reporting objectives. We spoke about financial reporting objectives earlier in the presentation.</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Internal control is commonly described within a framework. The most commonly used framework in the United States is the </a:t>
            </a:r>
            <a:r>
              <a:rPr lang="en-US" sz="1200" b="0" i="1" u="none" strike="noStrike" kern="1200" baseline="0" dirty="0">
                <a:solidFill>
                  <a:schemeClr val="tx1"/>
                </a:solidFill>
                <a:latin typeface="Times New Roman" pitchFamily="18" charset="0"/>
                <a:ea typeface="+mn-ea"/>
                <a:cs typeface="Times New Roman" pitchFamily="18" charset="0"/>
              </a:rPr>
              <a:t>Internal Control—Integrated Framework</a:t>
            </a:r>
            <a:r>
              <a:rPr lang="en-US" sz="1200" b="0" i="0" u="none" strike="noStrike" kern="1200" baseline="0" dirty="0">
                <a:solidFill>
                  <a:schemeClr val="tx1"/>
                </a:solidFill>
                <a:latin typeface="Times New Roman" pitchFamily="18" charset="0"/>
                <a:ea typeface="+mn-ea"/>
                <a:cs typeface="Times New Roman" pitchFamily="18" charset="0"/>
              </a:rPr>
              <a:t>, which was issued by Committee of Sponsoring Organizations of the Treadway Commission (referred to as the COSO framework). The Treadway Commission has also released several COSO framework related documents that provide tools, approaches, and examples to assist entities when designing, implementing, and assessing effectiveness of a system of internal control.</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According to the COSO framework, internal control can be viewed as consisting of five interrelated components. Those five components are inherent in the way management runs an organization and serve as the criteria for determining whether internal control is effective.</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five components described by COSO are: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Control environment.</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Risk assessment.</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Information and communication.</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Monitoring.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Control activities.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For internal control over financial reporting to be effective, all five components should be in place.</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five components apply to every organization, regardless of size; however, the manner in which the components are applied depends on the nature and size of the company. According to the COSO framework, an effective system of internal control reduces to an acceptable level the risk of failing to achieve an entity objective. With respect to the external financial reporting objective, effective internal control provides senior management and the board of directors/those charged with governance with reasonable assurance that the entity prepares financial statements in conformity with applicable standards, rules, and regulations consistent with the assertions of management in the financial statements. The COSO framework states that to achieve effective internal control:</a:t>
            </a:r>
          </a:p>
          <a:p>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Each of the five components and the 17 relevant principles are present and functioning. Present </a:t>
            </a:r>
            <a:r>
              <a:rPr lang="en-US" sz="1200" b="0" i="0" u="none" strike="noStrike" kern="1200" baseline="0" dirty="0">
                <a:solidFill>
                  <a:schemeClr val="tx1"/>
                </a:solidFill>
                <a:latin typeface="Times New Roman" pitchFamily="18" charset="0"/>
                <a:ea typeface="+mn-ea"/>
                <a:cs typeface="Times New Roman" pitchFamily="18" charset="0"/>
              </a:rPr>
              <a:t>means that the components and relevant principles have been designed and implemented to achieve specified objectives. </a:t>
            </a:r>
            <a:r>
              <a:rPr lang="en-US" sz="1200" b="0" i="1" u="none" strike="noStrike" kern="1200" baseline="0" dirty="0">
                <a:solidFill>
                  <a:schemeClr val="tx1"/>
                </a:solidFill>
                <a:latin typeface="Times New Roman" pitchFamily="18" charset="0"/>
                <a:ea typeface="+mn-ea"/>
                <a:cs typeface="Times New Roman" pitchFamily="18" charset="0"/>
              </a:rPr>
              <a:t>Functioning </a:t>
            </a:r>
            <a:r>
              <a:rPr lang="en-US" sz="1200" b="0" i="0" u="none" strike="noStrike" kern="1200" baseline="0" dirty="0">
                <a:solidFill>
                  <a:schemeClr val="tx1"/>
                </a:solidFill>
                <a:latin typeface="Times New Roman" pitchFamily="18" charset="0"/>
                <a:ea typeface="+mn-ea"/>
                <a:cs typeface="Times New Roman" pitchFamily="18" charset="0"/>
              </a:rPr>
              <a:t>means that the components and relevant principles are operating within the system of internal control to achieve specified objectives.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The five components operate in an integrated manner. Operating together </a:t>
            </a:r>
            <a:r>
              <a:rPr lang="en-US" sz="1200" b="0" i="0" u="none" strike="noStrike" kern="1200" baseline="0" dirty="0">
                <a:solidFill>
                  <a:schemeClr val="tx1"/>
                </a:solidFill>
                <a:latin typeface="Times New Roman" pitchFamily="18" charset="0"/>
                <a:ea typeface="+mn-ea"/>
                <a:cs typeface="Times New Roman" pitchFamily="18" charset="0"/>
              </a:rPr>
              <a:t>means that all five components, taken together, reduce to an acceptable level the risk of failing to achieve an objective. Rather than discreetly considering components, they are considered in terms of how they operate together as an integrated system. </a:t>
            </a:r>
          </a:p>
          <a:p>
            <a:pPr marL="0" indent="0">
              <a:buFont typeface="Arial" panose="020B0604020202020204" pitchFamily="34" charset="0"/>
              <a:buNone/>
            </a:pPr>
            <a:endParaRPr lang="en-US" sz="1200" b="0" i="0" u="none" strike="noStrike" kern="1200" baseline="0" dirty="0">
              <a:solidFill>
                <a:schemeClr val="tx1"/>
              </a:solidFill>
              <a:latin typeface="Times New Roman" pitchFamily="18" charset="0"/>
              <a:ea typeface="+mn-ea"/>
              <a:cs typeface="Times New Roman" pitchFamily="18" charset="0"/>
            </a:endParaRPr>
          </a:p>
          <a:p>
            <a:pPr marL="0" indent="0">
              <a:buFont typeface="Arial" panose="020B0604020202020204" pitchFamily="34" charset="0"/>
              <a:buNone/>
            </a:pPr>
            <a:r>
              <a:rPr lang="en-US" sz="1200" b="0" i="0" u="none" strike="noStrike" kern="1200" baseline="0" dirty="0">
                <a:solidFill>
                  <a:schemeClr val="tx1"/>
                </a:solidFill>
                <a:latin typeface="Times New Roman" pitchFamily="18" charset="0"/>
                <a:ea typeface="+mn-ea"/>
                <a:cs typeface="Times New Roman" pitchFamily="18" charset="0"/>
              </a:rPr>
              <a:t>In general terms, management is concerned with whether, and how, controls prevent, or detect and correct, misstatements in the financial statements, including individual statements and disclosures, resulting from risks.</a:t>
            </a:r>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32BDE675-E1E3-4CC4-9685-B5B4A2A133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023D846-62D6-47BA-8A82-93AFA8AB3A65}"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24579" name="Rectangle 2">
            <a:extLst>
              <a:ext uri="{FF2B5EF4-FFF2-40B4-BE49-F238E27FC236}">
                <a16:creationId xmlns:a16="http://schemas.microsoft.com/office/drawing/2014/main" id="{0084DAFD-CC84-4A19-B701-C93885F045A1}"/>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D9AE4086-579A-4F5D-9C32-D7EA26447193}"/>
              </a:ext>
            </a:extLst>
          </p:cNvPr>
          <p:cNvSpPr>
            <a:spLocks noGrp="1" noChangeArrowheads="1"/>
          </p:cNvSpPr>
          <p:nvPr>
            <p:ph type="body" idx="1"/>
          </p:nvPr>
        </p:nvSpPr>
        <p:spPr>
          <a:xfrm>
            <a:off x="731838" y="4560888"/>
            <a:ext cx="5851525" cy="46402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Let’s spend a few minutes recapping the nature and purpose of the five interrelated components of internal control as outlined in the COSO framework.</a:t>
            </a:r>
          </a:p>
          <a:p>
            <a:pPr marL="171450" indent="-171450">
              <a:buFont typeface="Arial" panose="020B0604020202020204" pitchFamily="34" charset="0"/>
              <a:buChar char="•"/>
            </a:pPr>
            <a:endParaRPr lang="en-US" sz="1200" b="1"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1" i="0" u="none" strike="noStrike" kern="1200" baseline="0" dirty="0">
                <a:solidFill>
                  <a:schemeClr val="tx1"/>
                </a:solidFill>
                <a:latin typeface="Times New Roman" pitchFamily="18" charset="0"/>
                <a:ea typeface="+mn-ea"/>
                <a:cs typeface="Times New Roman" pitchFamily="18" charset="0"/>
              </a:rPr>
              <a:t>Control Environment. </a:t>
            </a:r>
            <a:r>
              <a:rPr lang="en-US" sz="1200" b="0" i="0" u="none" strike="noStrike" kern="1200" baseline="0" dirty="0">
                <a:solidFill>
                  <a:schemeClr val="tx1"/>
                </a:solidFill>
                <a:latin typeface="Times New Roman" pitchFamily="18" charset="0"/>
                <a:ea typeface="+mn-ea"/>
                <a:cs typeface="Times New Roman" pitchFamily="18" charset="0"/>
              </a:rPr>
              <a:t>The control environment sets the tone of a company and influences the control consciousness of its people. The control environment is the foundation for all other components of internal control and provides structure and discipline. Among the important elements of the control environment are the attitude, awareness, and actions of management, as well as those charged with governance, concerning internal control.</a:t>
            </a:r>
          </a:p>
          <a:p>
            <a:pPr marL="171450" indent="-171450">
              <a:buFont typeface="Arial" panose="020B0604020202020204" pitchFamily="34" charset="0"/>
              <a:buChar char="•"/>
            </a:pPr>
            <a:endParaRPr lang="en-US" sz="1200" b="1"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1" i="0" u="none" strike="noStrike" kern="1200" baseline="0" dirty="0">
                <a:solidFill>
                  <a:schemeClr val="tx1"/>
                </a:solidFill>
                <a:latin typeface="Times New Roman" pitchFamily="18" charset="0"/>
                <a:ea typeface="+mn-ea"/>
                <a:cs typeface="Times New Roman" pitchFamily="18" charset="0"/>
              </a:rPr>
              <a:t>Risk Assessment. </a:t>
            </a:r>
            <a:r>
              <a:rPr lang="en-US" sz="1200" b="0" i="0" u="none" strike="noStrike" kern="1200" baseline="0" dirty="0">
                <a:solidFill>
                  <a:schemeClr val="tx1"/>
                </a:solidFill>
                <a:latin typeface="Times New Roman" pitchFamily="18" charset="0"/>
                <a:ea typeface="+mn-ea"/>
                <a:cs typeface="Times New Roman" pitchFamily="18" charset="0"/>
              </a:rPr>
              <a:t>As we discussed earlier, risk assessment is a key component of internal control. Risk assessment is the process of setting objectives; prioritizing and linking those objectives; and identifying, analyzing, and managing risks relevant to achieving those objectives. With respect to the objective of reliable financial reporting, the risk assessment process involves the identification, analysis, and management of the risks of material misstatement of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1" i="0" u="none" strike="noStrike" kern="1200" baseline="0" dirty="0">
                <a:solidFill>
                  <a:schemeClr val="tx1"/>
                </a:solidFill>
                <a:latin typeface="Times New Roman" pitchFamily="18" charset="0"/>
                <a:ea typeface="+mn-ea"/>
                <a:cs typeface="Times New Roman" pitchFamily="18" charset="0"/>
              </a:rPr>
              <a:t>Information and Communication. </a:t>
            </a:r>
            <a:r>
              <a:rPr lang="en-US" sz="1200" b="0" i="1" u="none" strike="noStrike" kern="1200" baseline="0" dirty="0">
                <a:solidFill>
                  <a:schemeClr val="tx1"/>
                </a:solidFill>
                <a:latin typeface="Times New Roman" pitchFamily="18" charset="0"/>
                <a:ea typeface="+mn-ea"/>
                <a:cs typeface="Times New Roman" pitchFamily="18" charset="0"/>
              </a:rPr>
              <a:t>Information </a:t>
            </a:r>
            <a:r>
              <a:rPr lang="en-US" sz="1200" b="0" i="0" u="none" strike="noStrike" kern="1200" baseline="0" dirty="0">
                <a:solidFill>
                  <a:schemeClr val="tx1"/>
                </a:solidFill>
                <a:latin typeface="Times New Roman" pitchFamily="18" charset="0"/>
                <a:ea typeface="+mn-ea"/>
                <a:cs typeface="Times New Roman" pitchFamily="18" charset="0"/>
              </a:rPr>
              <a:t>refers to the financial reporting system, which includes the accounting system and encompasses the procedures and records established to initiate, authorize, record, process, correct, transfer to the general ledger, and report the entity’s transactions. It also includes the accountability over assets, liabilities, and equity. </a:t>
            </a:r>
            <a:r>
              <a:rPr lang="en-US" sz="1200" b="0" i="1" u="none" strike="noStrike" kern="1200" baseline="0" dirty="0">
                <a:solidFill>
                  <a:schemeClr val="tx1"/>
                </a:solidFill>
                <a:latin typeface="Times New Roman" pitchFamily="18" charset="0"/>
                <a:ea typeface="+mn-ea"/>
                <a:cs typeface="Times New Roman" pitchFamily="18" charset="0"/>
              </a:rPr>
              <a:t>Communication </a:t>
            </a:r>
            <a:r>
              <a:rPr lang="en-US" sz="1200" b="0" i="0" u="none" strike="noStrike" kern="1200" baseline="0" dirty="0">
                <a:solidFill>
                  <a:schemeClr val="tx1"/>
                </a:solidFill>
                <a:latin typeface="Times New Roman" pitchFamily="18" charset="0"/>
                <a:ea typeface="+mn-ea"/>
                <a:cs typeface="Times New Roman" pitchFamily="18" charset="0"/>
              </a:rPr>
              <a:t>is the process of providing an understanding of roles and responsibilities to individuals within the organization regarding internal control over financial reporting.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1" i="0" u="none" strike="noStrike" kern="1200" baseline="0" dirty="0">
                <a:solidFill>
                  <a:schemeClr val="tx1"/>
                </a:solidFill>
                <a:latin typeface="Times New Roman" pitchFamily="18" charset="0"/>
                <a:ea typeface="+mn-ea"/>
                <a:cs typeface="Times New Roman" pitchFamily="18" charset="0"/>
              </a:rPr>
              <a:t>Monitoring. </a:t>
            </a:r>
            <a:r>
              <a:rPr lang="en-US" sz="1200" b="0" i="0" u="none" strike="noStrike" kern="1200" baseline="0" dirty="0">
                <a:solidFill>
                  <a:schemeClr val="tx1"/>
                </a:solidFill>
                <a:latin typeface="Times New Roman" pitchFamily="18" charset="0"/>
                <a:ea typeface="+mn-ea"/>
                <a:cs typeface="Times New Roman" pitchFamily="18" charset="0"/>
              </a:rPr>
              <a:t>Monitoring is a process by which an entity assesses the quality of its internal control over time. Monitoring involves assessing the design and operation of controls on a timely basis, capturing and reporting identified control deficiencies, and taking actions as necessary. Monitoring activities can also reveal evidence or symptoms of fraud. Effective monitoring ensures that internal controls are modified as changes in conditions occur in the business. The elements of an entity’s monitoring process include (a) ongoing and/or separate evaluations and (b) reporting of internal control deficiencies.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1" i="0" u="none" strike="noStrike" kern="1200" baseline="0" dirty="0">
                <a:solidFill>
                  <a:schemeClr val="tx1"/>
                </a:solidFill>
                <a:latin typeface="Times New Roman" pitchFamily="18" charset="0"/>
                <a:ea typeface="+mn-ea"/>
                <a:cs typeface="Times New Roman" pitchFamily="18" charset="0"/>
              </a:rPr>
              <a:t>Control Activities. </a:t>
            </a:r>
            <a:r>
              <a:rPr lang="en-US" sz="1200" b="0" i="0" u="none" strike="noStrike" kern="1200" baseline="0" dirty="0">
                <a:solidFill>
                  <a:schemeClr val="tx1"/>
                </a:solidFill>
                <a:latin typeface="Times New Roman" pitchFamily="18" charset="0"/>
                <a:ea typeface="+mn-ea"/>
                <a:cs typeface="Times New Roman" pitchFamily="18" charset="0"/>
              </a:rPr>
              <a:t>Control activities are the policies and procedures that help ensure that management directives are carried out. That is, control activities are actions that are taken to address risks that threaten the entity’s ability to achieve its objectives, one of which is reliable financial reporting. </a:t>
            </a:r>
          </a:p>
          <a:p>
            <a:pPr marL="0" indent="0">
              <a:buFont typeface="Arial" panose="020B0604020202020204" pitchFamily="34" charset="0"/>
              <a:buNone/>
            </a:pPr>
            <a:endParaRPr lang="en-US" sz="1200" b="0" i="0" u="none" strike="noStrike" kern="1200" baseline="0" dirty="0">
              <a:solidFill>
                <a:schemeClr val="tx1"/>
              </a:solidFill>
              <a:latin typeface="Times New Roman" pitchFamily="18" charset="0"/>
              <a:ea typeface="+mn-ea"/>
              <a:cs typeface="Times New Roman" pitchFamily="18" charset="0"/>
            </a:endParaRPr>
          </a:p>
          <a:p>
            <a:pPr marL="0" indent="0">
              <a:buFont typeface="Arial" panose="020B0604020202020204" pitchFamily="34" charset="0"/>
              <a:buNone/>
            </a:pPr>
            <a:r>
              <a:rPr lang="en-US" sz="1200" b="0" i="0" u="none" strike="noStrike" kern="1200" baseline="0" dirty="0">
                <a:solidFill>
                  <a:schemeClr val="tx1"/>
                </a:solidFill>
                <a:latin typeface="Times New Roman" pitchFamily="18" charset="0"/>
                <a:ea typeface="+mn-ea"/>
                <a:cs typeface="Times New Roman" pitchFamily="18" charset="0"/>
              </a:rPr>
              <a:t>The control environment, risk assessment, information and communication, and monitoring components are often referred to as “entity-level” controls since those controls can have a pervasive effect on the company’s system of internal controls. Consequently, they can potentially influence the design and operation of other controls. The information technology (IT) environment and general IT controls also have a pervasive effect.</a:t>
            </a:r>
          </a:p>
          <a:p>
            <a:pPr marL="0" indent="0">
              <a:buFont typeface="Arial" panose="020B0604020202020204" pitchFamily="34" charset="0"/>
              <a:buNone/>
            </a:pPr>
            <a:endParaRPr lang="en-US" sz="1200" b="0" i="0" u="none" strike="noStrike" kern="1200" baseline="0" dirty="0">
              <a:solidFill>
                <a:schemeClr val="tx1"/>
              </a:solidFill>
              <a:latin typeface="Times New Roman" pitchFamily="18" charset="0"/>
              <a:ea typeface="+mn-ea"/>
              <a:cs typeface="Times New Roman" pitchFamily="18" charset="0"/>
            </a:endParaRPr>
          </a:p>
          <a:p>
            <a:pPr marL="0" indent="0">
              <a:buFont typeface="Arial" panose="020B0604020202020204" pitchFamily="34" charset="0"/>
              <a:buNone/>
            </a:pPr>
            <a:r>
              <a:rPr lang="en-US" sz="1200" b="0" i="0" u="none" strike="noStrike" kern="1200" baseline="0" dirty="0">
                <a:solidFill>
                  <a:schemeClr val="tx1"/>
                </a:solidFill>
                <a:latin typeface="Times New Roman" pitchFamily="18" charset="0"/>
                <a:ea typeface="+mn-ea"/>
                <a:cs typeface="Times New Roman" pitchFamily="18" charset="0"/>
              </a:rPr>
              <a:t>When assessing internal control it’s generally a good idea to focus on the control environment or “entity-level” controls first since it may affect the assessment of other controls. For example, if management displays an attitude that good controls are important, then it’s more likely that controls in other components will be properly designed and operating effectively.</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Control activities are referred to as “activity-level” controls and include the financial reporting system.</a:t>
            </a:r>
            <a:endParaRPr lang="en-US" altLang="en-US" b="1" dirty="0"/>
          </a:p>
          <a:p>
            <a:pPr eaLnBrk="1" hangingPunct="1">
              <a:lnSpc>
                <a:spcPct val="80000"/>
              </a:lnSpc>
            </a:pPr>
            <a:endParaRPr lang="en-US" altLang="en-US" sz="800" dirty="0"/>
          </a:p>
          <a:p>
            <a:pPr eaLnBrk="1" hangingPunct="1">
              <a:lnSpc>
                <a:spcPct val="80000"/>
              </a:lnSpc>
              <a:buFontTx/>
              <a:buChar char="•"/>
            </a:pPr>
            <a:endParaRPr lang="en-US" altLang="en-US" sz="8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377B4B65-C91A-4AEE-B17A-C55150A77DAD}"/>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A9701D74-3DAB-402A-A2C6-E803142B0C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It is often helpful to consider control objectives during the process of identifying controls and assessing their adequacy. A </a:t>
            </a:r>
            <a:r>
              <a:rPr lang="en-US" sz="1200" b="0" i="1" u="none" strike="noStrike" kern="1200" baseline="0" dirty="0">
                <a:solidFill>
                  <a:schemeClr val="tx1"/>
                </a:solidFill>
                <a:latin typeface="Times New Roman" pitchFamily="18" charset="0"/>
                <a:ea typeface="+mn-ea"/>
                <a:cs typeface="Times New Roman" pitchFamily="18" charset="0"/>
              </a:rPr>
              <a:t>control objective </a:t>
            </a:r>
            <a:r>
              <a:rPr lang="en-US" sz="1200" b="0" i="0" u="none" strike="noStrike" kern="1200" baseline="0" dirty="0">
                <a:solidFill>
                  <a:schemeClr val="tx1"/>
                </a:solidFill>
                <a:latin typeface="Times New Roman" pitchFamily="18" charset="0"/>
                <a:ea typeface="+mn-ea"/>
                <a:cs typeface="Times New Roman" pitchFamily="18" charset="0"/>
              </a:rPr>
              <a:t>states the purpose of a control (or controls) in relation to risks and “what could go wrong” in the financial statements. For example, “All property, plant, and equipment additions are recorded,” might be a control objective that addresses a risk of fixed asset transactions not being properly tracked and recorded (that is, completeness of fixed assets). Failure to achieve that control objective could potentially result in understatement of fixed assets and depreciation expense, as well as misstatements in other income statement accounts.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In this presentation, we’ll use the term </a:t>
            </a:r>
            <a:r>
              <a:rPr lang="en-US" sz="1200" b="0" i="1" u="none" strike="noStrike" kern="1200" baseline="0" dirty="0">
                <a:solidFill>
                  <a:schemeClr val="tx1"/>
                </a:solidFill>
                <a:latin typeface="Times New Roman" pitchFamily="18" charset="0"/>
                <a:ea typeface="+mn-ea"/>
                <a:cs typeface="Times New Roman" pitchFamily="18" charset="0"/>
              </a:rPr>
              <a:t>control objectives </a:t>
            </a:r>
            <a:r>
              <a:rPr lang="en-US" sz="1200" b="0" i="0" u="none" strike="noStrike" kern="1200" baseline="0" dirty="0">
                <a:solidFill>
                  <a:schemeClr val="tx1"/>
                </a:solidFill>
                <a:latin typeface="Times New Roman" pitchFamily="18" charset="0"/>
                <a:ea typeface="+mn-ea"/>
                <a:cs typeface="Times New Roman" pitchFamily="18" charset="0"/>
              </a:rPr>
              <a:t>in connection with controls relating to the account balance, transaction class, or disclosures, as well as to general IT controls. For entity-level controls, such as control environment and monitoring controls, we’ll refer to </a:t>
            </a:r>
            <a:r>
              <a:rPr lang="en-US" sz="1200" b="0" i="1" u="none" strike="noStrike" kern="1200" baseline="0" dirty="0">
                <a:solidFill>
                  <a:schemeClr val="tx1"/>
                </a:solidFill>
                <a:latin typeface="Times New Roman" pitchFamily="18" charset="0"/>
                <a:ea typeface="+mn-ea"/>
                <a:cs typeface="Times New Roman" pitchFamily="18" charset="0"/>
              </a:rPr>
              <a:t>principles </a:t>
            </a:r>
            <a:r>
              <a:rPr lang="en-US" sz="1200" b="0" i="0" u="none" strike="noStrike" kern="1200" baseline="0" dirty="0">
                <a:solidFill>
                  <a:schemeClr val="tx1"/>
                </a:solidFill>
                <a:latin typeface="Times New Roman" pitchFamily="18" charset="0"/>
                <a:ea typeface="+mn-ea"/>
                <a:cs typeface="Times New Roman" pitchFamily="18" charset="0"/>
              </a:rPr>
              <a:t>instead of </a:t>
            </a:r>
            <a:r>
              <a:rPr lang="en-US" sz="1200" b="0" i="1" u="none" strike="noStrike" kern="1200" baseline="0" dirty="0">
                <a:solidFill>
                  <a:schemeClr val="tx1"/>
                </a:solidFill>
                <a:latin typeface="Times New Roman" pitchFamily="18" charset="0"/>
                <a:ea typeface="+mn-ea"/>
                <a:cs typeface="Times New Roman" pitchFamily="18" charset="0"/>
              </a:rPr>
              <a:t>control objectives</a:t>
            </a:r>
            <a:r>
              <a:rPr lang="en-US" sz="1200" b="0" i="0" u="none" strike="noStrike" kern="1200" baseline="0" dirty="0">
                <a:solidFill>
                  <a:schemeClr val="tx1"/>
                </a:solidFill>
                <a:latin typeface="Times New Roman" pitchFamily="18" charset="0"/>
                <a:ea typeface="+mn-ea"/>
                <a:cs typeface="Times New Roman" pitchFamily="18" charset="0"/>
              </a:rPr>
              <a:t>. These principles are adapted from the COSO framework that we discussed earlier. </a:t>
            </a:r>
            <a:r>
              <a:rPr lang="en-US" sz="1200" b="0" i="1" u="none" strike="noStrike" kern="1200" baseline="0" dirty="0">
                <a:solidFill>
                  <a:schemeClr val="tx1"/>
                </a:solidFill>
                <a:latin typeface="Times New Roman" pitchFamily="18" charset="0"/>
                <a:ea typeface="+mn-ea"/>
                <a:cs typeface="Times New Roman" pitchFamily="18" charset="0"/>
              </a:rPr>
              <a:t>Principles </a:t>
            </a:r>
            <a:r>
              <a:rPr lang="en-US" sz="1200" b="0" i="0" u="none" strike="noStrike" kern="1200" baseline="0" dirty="0">
                <a:solidFill>
                  <a:schemeClr val="tx1"/>
                </a:solidFill>
                <a:latin typeface="Times New Roman" pitchFamily="18" charset="0"/>
                <a:ea typeface="+mn-ea"/>
                <a:cs typeface="Times New Roman" pitchFamily="18" charset="0"/>
              </a:rPr>
              <a:t>represent the fundamental concepts associated with each component of internal control. The COSO principles are concise statements that compress important internal control ideas and concepts into a few words and that give direction to implementation.</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Similar to control objectives, if a principle is not present and functioning at the entity, a risk could exist where something could go wrong in the financial statements. For example, if the principle of “The entity demonstrates a commitment to integrity and ethical values,” is not present and functioning at an entity, there is a risk at the financial statement level that misstatements could occur throughout the financial statements primarily due to fraud.</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By considering control objectives (and principles) and how they relate to risks and what could go wrong in financial statement assertions, you might find it easier to identify your existing controls and evaluate their design effectiveness. When existing controls are identified, you can evaluate whether those controls, if operating effectively, would fully achieve the objectives or whether deficiencies exist because of improper design or missing controls.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You don’t have to evaluate all controls and control activities that might exist in your system of internal control. Typically, you should focus your attention on those controls that are most important in achieving particular control objectives/principles. Often, a company has multiple controls that contribute to achieving its control objectives. However, certain of those controls, referred to as </a:t>
            </a:r>
            <a:r>
              <a:rPr lang="en-US" sz="1200" b="0" i="1" u="none" strike="noStrike" kern="1200" baseline="0" dirty="0">
                <a:solidFill>
                  <a:schemeClr val="tx1"/>
                </a:solidFill>
                <a:latin typeface="Times New Roman" pitchFamily="18" charset="0"/>
                <a:ea typeface="+mn-ea"/>
                <a:cs typeface="Times New Roman" pitchFamily="18" charset="0"/>
              </a:rPr>
              <a:t>key controls</a:t>
            </a:r>
            <a:r>
              <a:rPr lang="en-US" sz="1200" b="0" i="0" u="none" strike="noStrike" kern="1200" baseline="0" dirty="0">
                <a:solidFill>
                  <a:schemeClr val="tx1"/>
                </a:solidFill>
                <a:latin typeface="Times New Roman" pitchFamily="18" charset="0"/>
                <a:ea typeface="+mn-ea"/>
                <a:cs typeface="Times New Roman" pitchFamily="18" charset="0"/>
              </a:rPr>
              <a:t>, are considered primary to achieving the objectives. (When reviewing key controls, consider if any key controls have changed during the year due to remote workforce or other factors as a result of the COVID-19 pandemic.) When identifying controls and assessing their adequacy, it is generally most effective to focus on key controls. Many times, these are the controls that you believe are the most effective and reliable in operation to fully address a control objective. When identifying key controls, ask yourself the question, “What controls do I believe are the most critical in preventing or detecting a material financial reporting failure related to this risk?”</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Key controls would be related to the previously mentioned </a:t>
            </a:r>
            <a:r>
              <a:rPr lang="en-US" sz="1200" b="0" i="1" u="none" strike="noStrike" kern="1200" baseline="0" dirty="0">
                <a:solidFill>
                  <a:schemeClr val="tx1"/>
                </a:solidFill>
                <a:latin typeface="Times New Roman" pitchFamily="18" charset="0"/>
                <a:ea typeface="+mn-ea"/>
                <a:cs typeface="Times New Roman" pitchFamily="18" charset="0"/>
              </a:rPr>
              <a:t>assertions </a:t>
            </a:r>
            <a:r>
              <a:rPr lang="en-US" sz="1200" b="0" i="0" u="none" strike="noStrike" kern="1200" baseline="0" dirty="0">
                <a:solidFill>
                  <a:schemeClr val="tx1"/>
                </a:solidFill>
                <a:latin typeface="Times New Roman" pitchFamily="18" charset="0"/>
                <a:ea typeface="+mn-ea"/>
                <a:cs typeface="Times New Roman" pitchFamily="18" charset="0"/>
              </a:rPr>
              <a:t>of existence or occurrence, completeness, rights or obligations, valuation or allocation, accuracy or classification, and/or cutoff that relate to the recognition, measurement, presentation and disclosure of information in the financial statements.</a:t>
            </a:r>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1EF8DDEA-B011-4E61-A050-4C89250FD21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CD6F766-6882-4808-ADB0-BFE8C88D60CD}"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28675" name="Rectangle 2">
            <a:extLst>
              <a:ext uri="{FF2B5EF4-FFF2-40B4-BE49-F238E27FC236}">
                <a16:creationId xmlns:a16="http://schemas.microsoft.com/office/drawing/2014/main" id="{B3A5DCA6-FD5E-4B42-B109-202C401706E4}"/>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2E28AF08-F208-43E9-8979-CD4E5E36755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dirty="0"/>
              <a:t>In the next few slides, I’m going to discuss the objectives of each internal control component and provide examples of key controls for those objectives.</a:t>
            </a:r>
          </a:p>
          <a:p>
            <a:pPr eaLnBrk="1" hangingPunct="1">
              <a:lnSpc>
                <a:spcPct val="80000"/>
              </a:lnSpc>
            </a:pPr>
            <a:endParaRPr lang="en-US" altLang="en-US" dirty="0"/>
          </a:p>
          <a:p>
            <a:pPr eaLnBrk="1" hangingPunct="1">
              <a:lnSpc>
                <a:spcPct val="80000"/>
              </a:lnSpc>
            </a:pPr>
            <a:r>
              <a:rPr lang="en-US" altLang="en-US" dirty="0"/>
              <a:t>The following control objectives exist for the control environment:</a:t>
            </a:r>
          </a:p>
          <a:p>
            <a:pPr eaLnBrk="1" hangingPunct="1">
              <a:lnSpc>
                <a:spcPct val="80000"/>
              </a:lnSpc>
            </a:pPr>
            <a:endParaRPr lang="en-US" altLang="en-US" dirty="0"/>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demonstrates a commitment to integrity and ethical values.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board of directors/those charged with governance demonstrates independence from management in exercising oversight of the development and performance of internal control over financial reporting.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With oversight from the board of directors/those charged with governance, management establishes structures, reporting lines, and appropriate authorities and responsibilities to achieve financial reporting objectives.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demonstrates a commitment to attract, develop, and retain competent individuals in alignment with financial reporting objectives.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holds individuals accountable for their internal control responsibilities.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EE5E14FC-7C56-466E-A165-ADD5A22CC5E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B780417F-E9C3-4071-AAB1-FB5F8F29A5D7}" type="slidenum">
              <a:rPr lang="en-US" altLang="en-US">
                <a:latin typeface="Arial" panose="020B0604020202020204" pitchFamily="34" charset="0"/>
              </a:rPr>
              <a:pPr/>
              <a:t>14</a:t>
            </a:fld>
            <a:endParaRPr lang="en-US" altLang="en-US">
              <a:latin typeface="Arial" panose="020B0604020202020204" pitchFamily="34" charset="0"/>
            </a:endParaRPr>
          </a:p>
        </p:txBody>
      </p:sp>
      <p:sp>
        <p:nvSpPr>
          <p:cNvPr id="30723" name="Rectangle 2">
            <a:extLst>
              <a:ext uri="{FF2B5EF4-FFF2-40B4-BE49-F238E27FC236}">
                <a16:creationId xmlns:a16="http://schemas.microsoft.com/office/drawing/2014/main" id="{F14785F7-C2CF-4D73-A685-45E8ABDDD1B8}"/>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0820924B-8429-4D88-ADBD-7CD9581BC2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This and the following slide provide examples of controls that relate to the control environment and its </a:t>
            </a:r>
            <a:r>
              <a:rPr lang="en-US" sz="1200" b="0" i="0" u="none" strike="noStrike" kern="1200" baseline="0" dirty="0">
                <a:solidFill>
                  <a:schemeClr val="tx1"/>
                </a:solidFill>
                <a:latin typeface="Times New Roman" pitchFamily="18" charset="0"/>
                <a:ea typeface="+mn-ea"/>
                <a:cs typeface="Times New Roman" pitchFamily="18" charset="0"/>
              </a:rPr>
              <a:t>related principles</a:t>
            </a:r>
            <a:r>
              <a:rPr lang="en-US" altLang="en-US" dirty="0"/>
              <a:t>.  Consider, as we review these, whether they are present in your organization.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8FF5BBF-6AC1-4D12-B39A-B337E60A07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114F61B-5913-43FC-880A-11722A8E1F59}" type="slidenum">
              <a:rPr lang="en-US" altLang="en-US">
                <a:latin typeface="Arial" panose="020B0604020202020204" pitchFamily="34" charset="0"/>
              </a:rPr>
              <a:pPr/>
              <a:t>15</a:t>
            </a:fld>
            <a:endParaRPr lang="en-US" altLang="en-US">
              <a:latin typeface="Arial" panose="020B0604020202020204" pitchFamily="34" charset="0"/>
            </a:endParaRPr>
          </a:p>
        </p:txBody>
      </p:sp>
      <p:sp>
        <p:nvSpPr>
          <p:cNvPr id="32771" name="Rectangle 2">
            <a:extLst>
              <a:ext uri="{FF2B5EF4-FFF2-40B4-BE49-F238E27FC236}">
                <a16:creationId xmlns:a16="http://schemas.microsoft.com/office/drawing/2014/main" id="{D0571E83-DACB-424F-88E8-06A4AC8755CC}"/>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75ED618C-1DD2-4A12-8A90-2248C9FA309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10E37E24-F39D-4B26-A010-6E3B78DE66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F8B5609-AAE5-412E-AD5E-D4517E70BFDE}" type="slidenum">
              <a:rPr lang="en-US" altLang="en-US">
                <a:latin typeface="Arial" panose="020B0604020202020204" pitchFamily="34" charset="0"/>
              </a:rPr>
              <a:pPr/>
              <a:t>16</a:t>
            </a:fld>
            <a:endParaRPr lang="en-US" altLang="en-US">
              <a:latin typeface="Arial" panose="020B0604020202020204" pitchFamily="34" charset="0"/>
            </a:endParaRPr>
          </a:p>
        </p:txBody>
      </p:sp>
      <p:sp>
        <p:nvSpPr>
          <p:cNvPr id="34819" name="Rectangle 2">
            <a:extLst>
              <a:ext uri="{FF2B5EF4-FFF2-40B4-BE49-F238E27FC236}">
                <a16:creationId xmlns:a16="http://schemas.microsoft.com/office/drawing/2014/main" id="{87BA6538-F7E8-4F05-86D4-9AE02A3BCE0A}"/>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E1BDCD12-6160-4D0A-8837-8EBBF09390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The following principles exist for an entity’s risk assessment process: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specifies objectives with sufficient clarity to enable the identification and assessment of risks relating to financial reporting objectives.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identifies risks to achieving its objectives and analyzes risks to determine how the risks should be managed.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considers the potential for fraud in assessing risks to the achievement of financial reporting objectives.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identifies and assesses changes that could significantly impact the system of internal control.</a:t>
            </a:r>
            <a:endParaRPr lang="en-US" altLang="en-US" sz="1000" dirty="0"/>
          </a:p>
          <a:p>
            <a:pPr eaLnBrk="1" hangingPunct="1">
              <a:lnSpc>
                <a:spcPct val="90000"/>
              </a:lnSpc>
            </a:pPr>
            <a:endParaRPr lang="en-US" altLang="en-US" sz="10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83E9D2A1-F31B-405C-9CF5-495738A46D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331660A4-9E13-4F9F-9AA3-FB8B9895068E}" type="slidenum">
              <a:rPr lang="en-US" altLang="en-US">
                <a:latin typeface="Arial" panose="020B0604020202020204" pitchFamily="34" charset="0"/>
              </a:rPr>
              <a:pPr/>
              <a:t>17</a:t>
            </a:fld>
            <a:endParaRPr lang="en-US" altLang="en-US">
              <a:latin typeface="Arial" panose="020B0604020202020204" pitchFamily="34" charset="0"/>
            </a:endParaRPr>
          </a:p>
        </p:txBody>
      </p:sp>
      <p:sp>
        <p:nvSpPr>
          <p:cNvPr id="36867" name="Rectangle 2">
            <a:extLst>
              <a:ext uri="{FF2B5EF4-FFF2-40B4-BE49-F238E27FC236}">
                <a16:creationId xmlns:a16="http://schemas.microsoft.com/office/drawing/2014/main" id="{A9D5C9ED-9BC1-4EBE-8420-27E9389C5168}"/>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D7B3AE2E-1279-4D83-965E-9992FACF18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This slide provides examples of controls that relate to risk assessment and its control objectives.  Again, please consider if you have these types of controls in place at your company.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C33C00B8-59C6-45CA-8914-19FFE3AB607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E0D708E-581C-45A0-9506-979291AFB029}" type="slidenum">
              <a:rPr lang="en-US" altLang="en-US">
                <a:latin typeface="Arial" panose="020B0604020202020204" pitchFamily="34" charset="0"/>
              </a:rPr>
              <a:pPr/>
              <a:t>18</a:t>
            </a:fld>
            <a:endParaRPr lang="en-US" altLang="en-US">
              <a:latin typeface="Arial" panose="020B0604020202020204" pitchFamily="34" charset="0"/>
            </a:endParaRPr>
          </a:p>
        </p:txBody>
      </p:sp>
      <p:sp>
        <p:nvSpPr>
          <p:cNvPr id="38915" name="Rectangle 2">
            <a:extLst>
              <a:ext uri="{FF2B5EF4-FFF2-40B4-BE49-F238E27FC236}">
                <a16:creationId xmlns:a16="http://schemas.microsoft.com/office/drawing/2014/main" id="{FF87BFAB-19E8-406D-9494-7FEBE8B8297E}"/>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CEEF820F-7642-45F8-A2DA-3E285E9C63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As noted previously, </a:t>
            </a:r>
            <a:r>
              <a:rPr lang="en-US" sz="1200" b="0" i="1" u="none" strike="noStrike" kern="1200" baseline="0" dirty="0">
                <a:solidFill>
                  <a:schemeClr val="tx1"/>
                </a:solidFill>
                <a:latin typeface="Times New Roman" pitchFamily="18" charset="0"/>
                <a:ea typeface="+mn-ea"/>
                <a:cs typeface="Times New Roman" pitchFamily="18" charset="0"/>
              </a:rPr>
              <a:t>information </a:t>
            </a:r>
            <a:r>
              <a:rPr lang="en-US" sz="1200" b="0" i="0" u="none" strike="noStrike" kern="1200" baseline="0" dirty="0">
                <a:solidFill>
                  <a:schemeClr val="tx1"/>
                </a:solidFill>
                <a:latin typeface="Times New Roman" pitchFamily="18" charset="0"/>
                <a:ea typeface="+mn-ea"/>
                <a:cs typeface="Times New Roman" pitchFamily="18" charset="0"/>
              </a:rPr>
              <a:t>refers to the financial reporting system, which includes the accounting system and encompasses the procedures and records established to initiate, authorize, record, process, correct, transfer to the general ledger, and report the entity’s transactions. </a:t>
            </a:r>
            <a:r>
              <a:rPr lang="en-US" sz="1200" b="0" i="1" u="none" strike="noStrike" kern="1200" baseline="0" dirty="0">
                <a:solidFill>
                  <a:schemeClr val="tx1"/>
                </a:solidFill>
                <a:latin typeface="Times New Roman" pitchFamily="18" charset="0"/>
                <a:ea typeface="+mn-ea"/>
                <a:cs typeface="Times New Roman" pitchFamily="18" charset="0"/>
              </a:rPr>
              <a:t>Communication </a:t>
            </a:r>
            <a:r>
              <a:rPr lang="en-US" sz="1200" b="0" i="0" u="none" strike="noStrike" kern="1200" baseline="0" dirty="0">
                <a:solidFill>
                  <a:schemeClr val="tx1"/>
                </a:solidFill>
                <a:latin typeface="Times New Roman" pitchFamily="18" charset="0"/>
                <a:ea typeface="+mn-ea"/>
                <a:cs typeface="Times New Roman" pitchFamily="18" charset="0"/>
              </a:rPr>
              <a:t>is the process of providing an understanding of roles and responsibilities to individuals within the organization regarding internal control over financial reporting.</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following principle relates to the information component:</a:t>
            </a: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obtains or generates and uses relevant, quality information to support the functioning of internal control over financial reporting.</a:t>
            </a:r>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94F7D380-A77C-4DD2-964F-2D256CDCB51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673720F-A85D-48F7-96AC-809A69C010FC}" type="slidenum">
              <a:rPr lang="en-US" altLang="en-US">
                <a:latin typeface="Arial" panose="020B0604020202020204" pitchFamily="34" charset="0"/>
              </a:rPr>
              <a:pPr/>
              <a:t>19</a:t>
            </a:fld>
            <a:endParaRPr lang="en-US" altLang="en-US">
              <a:latin typeface="Arial" panose="020B0604020202020204" pitchFamily="34" charset="0"/>
            </a:endParaRPr>
          </a:p>
        </p:txBody>
      </p:sp>
      <p:sp>
        <p:nvSpPr>
          <p:cNvPr id="40963" name="Rectangle 2">
            <a:extLst>
              <a:ext uri="{FF2B5EF4-FFF2-40B4-BE49-F238E27FC236}">
                <a16:creationId xmlns:a16="http://schemas.microsoft.com/office/drawing/2014/main" id="{15F1836C-08BF-49E8-9165-A4F5652EA00B}"/>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C58BE755-1284-4A8E-A402-68781EA439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The following principles relate to the communication component:</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internally communicates information, including objectives and responsibilities for internal control, necessary to support the functioning of internal control over financial reporting.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communicates with external parties regarding matters affecting the functioning of internal control.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3AB6F3CF-60FD-49DD-9824-B3EC9D9445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F5569A2-D4AD-4A85-B065-DF6EA7C8FEDE}" type="slidenum">
              <a:rPr lang="en-US" altLang="en-US">
                <a:latin typeface="Arial" panose="020B0604020202020204" pitchFamily="34" charset="0"/>
              </a:rPr>
              <a:pPr/>
              <a:t>2</a:t>
            </a:fld>
            <a:endParaRPr lang="en-US" altLang="en-US">
              <a:latin typeface="Arial" panose="020B0604020202020204" pitchFamily="34" charset="0"/>
            </a:endParaRPr>
          </a:p>
        </p:txBody>
      </p:sp>
      <p:sp>
        <p:nvSpPr>
          <p:cNvPr id="6147" name="Rectangle 2">
            <a:extLst>
              <a:ext uri="{FF2B5EF4-FFF2-40B4-BE49-F238E27FC236}">
                <a16:creationId xmlns:a16="http://schemas.microsoft.com/office/drawing/2014/main" id="{95F60B45-198D-47B8-BAC2-E2BD8793603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8AF7743A-BE78-41CA-8787-36328A7997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The main points of my presentation will include:</a:t>
            </a:r>
          </a:p>
          <a:p>
            <a:pPr eaLnBrk="1" hangingPunct="1"/>
            <a:endParaRPr lang="en-US" altLang="en-US" dirty="0"/>
          </a:p>
          <a:p>
            <a:pPr marL="171450" indent="-171450" eaLnBrk="1" hangingPunct="1">
              <a:buFont typeface="Arial" panose="020B0604020202020204" pitchFamily="34" charset="0"/>
              <a:buChar char="•"/>
            </a:pPr>
            <a:r>
              <a:rPr lang="en-US" altLang="en-US" dirty="0"/>
              <a:t>What is meant by the term “financial statement risks.”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Reasons for identifying financial statement risks.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Examples of financial statement risks.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Sources of risks.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Internal control components, control objectives, and key controls.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How to identify and assess your controls in the context of financial statement risks.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An open question and answer period.</a:t>
            </a:r>
          </a:p>
          <a:p>
            <a:pPr eaLnBrk="1" hangingPunct="1">
              <a:buFontTx/>
              <a:buChar char="•"/>
            </a:pPr>
            <a:endParaRPr lang="en-US" altLang="en-US" dirty="0"/>
          </a:p>
          <a:p>
            <a:pPr eaLnBrk="1" hangingPunct="1">
              <a:buFontTx/>
              <a:buChar char="•"/>
            </a:pPr>
            <a:endParaRPr lang="en-US" altLang="en-US" dirty="0"/>
          </a:p>
          <a:p>
            <a:pPr eaLnBrk="1" hangingPunct="1"/>
            <a:endParaRPr lang="en-US"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42A17F8E-FA78-4DF0-BF6A-D56595CEB5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0964D8E-DDEB-460D-924D-DFF7ACC6B621}" type="slidenum">
              <a:rPr lang="en-US" altLang="en-US">
                <a:latin typeface="Arial" panose="020B0604020202020204" pitchFamily="34" charset="0"/>
              </a:rPr>
              <a:pPr/>
              <a:t>20</a:t>
            </a:fld>
            <a:endParaRPr lang="en-US" altLang="en-US">
              <a:latin typeface="Arial" panose="020B0604020202020204" pitchFamily="34" charset="0"/>
            </a:endParaRPr>
          </a:p>
        </p:txBody>
      </p:sp>
      <p:sp>
        <p:nvSpPr>
          <p:cNvPr id="43011" name="Rectangle 2">
            <a:extLst>
              <a:ext uri="{FF2B5EF4-FFF2-40B4-BE49-F238E27FC236}">
                <a16:creationId xmlns:a16="http://schemas.microsoft.com/office/drawing/2014/main" id="{13E890AA-DD4E-4D69-B839-CD0A9111BF1E}"/>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8DFED576-FDB1-4DFF-B8AF-DBB32E9386E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This slide provides an example of a control that you might consider when evaluating the principle related to information.</a:t>
            </a:r>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DB26B5EF-C435-417F-8CE6-4C5BB22C7A75}"/>
              </a:ext>
            </a:extLst>
          </p:cNvPr>
          <p:cNvSpPr txBox="1">
            <a:spLocks noGrp="1"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0218BBFB-FD82-43E3-90B5-E2BA3A1B3718}" type="slidenum">
              <a:rPr lang="en-US" altLang="en-US" sz="1300">
                <a:latin typeface="Arial" panose="020B0604020202020204" pitchFamily="34" charset="0"/>
              </a:rPr>
              <a:pPr algn="r" eaLnBrk="1" hangingPunct="1"/>
              <a:t>21</a:t>
            </a:fld>
            <a:endParaRPr lang="en-US" altLang="en-US" sz="1300">
              <a:latin typeface="Arial" panose="020B0604020202020204" pitchFamily="34" charset="0"/>
            </a:endParaRPr>
          </a:p>
        </p:txBody>
      </p:sp>
      <p:sp>
        <p:nvSpPr>
          <p:cNvPr id="45059" name="Rectangle 2">
            <a:extLst>
              <a:ext uri="{FF2B5EF4-FFF2-40B4-BE49-F238E27FC236}">
                <a16:creationId xmlns:a16="http://schemas.microsoft.com/office/drawing/2014/main" id="{600E79B0-A8AB-406E-8487-48509CA8B5F3}"/>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DCEF97CC-2B8D-4A30-A1E7-2FBB09FB190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This slide provides examples of controls that you might consider when evaluating the principles related to communication. </a:t>
            </a:r>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2BA93382-EB65-4228-8548-E90A9A7A5B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780367B-3E20-4345-805D-A291FA1D03C4}" type="slidenum">
              <a:rPr lang="en-US" altLang="en-US">
                <a:latin typeface="Arial" panose="020B0604020202020204" pitchFamily="34" charset="0"/>
              </a:rPr>
              <a:pPr/>
              <a:t>22</a:t>
            </a:fld>
            <a:endParaRPr lang="en-US" altLang="en-US">
              <a:latin typeface="Arial" panose="020B0604020202020204" pitchFamily="34" charset="0"/>
            </a:endParaRPr>
          </a:p>
        </p:txBody>
      </p:sp>
      <p:sp>
        <p:nvSpPr>
          <p:cNvPr id="47107" name="Rectangle 2">
            <a:extLst>
              <a:ext uri="{FF2B5EF4-FFF2-40B4-BE49-F238E27FC236}">
                <a16:creationId xmlns:a16="http://schemas.microsoft.com/office/drawing/2014/main" id="{E5A7E320-7A7B-4154-9E3B-43C8DC6D9A38}"/>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AC0A95B0-8365-4FCF-9B30-72411E3F1B3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As noted earlier, the monitoring component of internal control is a process by which an entity assesses the quality of its internal control over time. The principles related to the monitoring component are: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selects, develops, and performs ongoing and/or separate evaluations to determine whether the components of internal control are present and functioning.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evaluates and communicates internal control deficiencies in a timely manner to those parties responsible for taking corrective action, including senior management and the board of directors/those charged with governance, as appropriate.</a:t>
            </a:r>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4D1B7530-A60A-484C-BF5C-68AF79A68F8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9F77810-2509-48D2-A6AC-957E205CD085}" type="slidenum">
              <a:rPr lang="en-US" altLang="en-US">
                <a:latin typeface="Arial" panose="020B0604020202020204" pitchFamily="34" charset="0"/>
              </a:rPr>
              <a:pPr/>
              <a:t>23</a:t>
            </a:fld>
            <a:endParaRPr lang="en-US" altLang="en-US">
              <a:latin typeface="Arial" panose="020B0604020202020204" pitchFamily="34" charset="0"/>
            </a:endParaRPr>
          </a:p>
        </p:txBody>
      </p:sp>
      <p:sp>
        <p:nvSpPr>
          <p:cNvPr id="49155" name="Rectangle 2">
            <a:extLst>
              <a:ext uri="{FF2B5EF4-FFF2-40B4-BE49-F238E27FC236}">
                <a16:creationId xmlns:a16="http://schemas.microsoft.com/office/drawing/2014/main" id="{5BE2523A-81CF-4D66-9009-E18AF038E4C1}"/>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8525517A-E0CF-451B-8718-A151074C14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0" i="0" u="none" strike="noStrike" kern="1200" baseline="0" dirty="0">
                <a:solidFill>
                  <a:schemeClr val="tx1"/>
                </a:solidFill>
                <a:latin typeface="Times New Roman" pitchFamily="18" charset="0"/>
                <a:ea typeface="+mn-ea"/>
                <a:cs typeface="Times New Roman" pitchFamily="18" charset="0"/>
              </a:rPr>
              <a:t>This slide provides examples of controls you might consider when evaluating principles that relate to monitoring.</a:t>
            </a:r>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E5242774-77FE-4EDF-913B-7B4EA7D0453D}"/>
              </a:ext>
            </a:extLst>
          </p:cNvPr>
          <p:cNvSpPr>
            <a:spLocks noGrp="1" noRot="1" noChangeAspect="1" noChangeArrowheads="1" noTextEdit="1"/>
          </p:cNvSpPr>
          <p:nvPr>
            <p:ph type="sldImg"/>
          </p:nvPr>
        </p:nvSpPr>
        <p:spPr>
          <a:ln/>
        </p:spPr>
      </p:sp>
      <p:sp>
        <p:nvSpPr>
          <p:cNvPr id="51203" name="Notes Placeholder 2">
            <a:extLst>
              <a:ext uri="{FF2B5EF4-FFF2-40B4-BE49-F238E27FC236}">
                <a16:creationId xmlns:a16="http://schemas.microsoft.com/office/drawing/2014/main" id="{45308DB8-4C76-4C1A-9264-06538DDB96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As noted earlier, control activities are the policies and procedures that help ensure that management directives are carried out. Unlike the “entity-level” controls previously discussed, control activities are referred to as “activity-level” controls and include the financial reporting system.</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following principles exist for control activities: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selects and develops activities that contribute to the mitigation of risks to the achievement of financial reporting objectives to acceptable levels.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selects and develops general control activities over technology to support the achievement of financial reporting objectives.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entity deploys control activities through policies and procedures that put policies into action.</a:t>
            </a:r>
            <a:endParaRPr lang="en-US" altLang="en-US" dirty="0"/>
          </a:p>
        </p:txBody>
      </p:sp>
      <p:sp>
        <p:nvSpPr>
          <p:cNvPr id="51204" name="Slide Number Placeholder 3">
            <a:extLst>
              <a:ext uri="{FF2B5EF4-FFF2-40B4-BE49-F238E27FC236}">
                <a16:creationId xmlns:a16="http://schemas.microsoft.com/office/drawing/2014/main" id="{EC47A2EE-BAF5-4CE1-B16D-C9EB0DDD300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B7D230A-5A78-472D-9A2B-A462E9613F3D}" type="slidenum">
              <a:rPr lang="en-US" altLang="en-US">
                <a:latin typeface="Arial" panose="020B0604020202020204" pitchFamily="34" charset="0"/>
              </a:rPr>
              <a:pPr/>
              <a:t>24</a:t>
            </a:fld>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4CBBAC0D-0002-4434-9013-51E7308DE04F}"/>
              </a:ext>
            </a:extLst>
          </p:cNvPr>
          <p:cNvSpPr>
            <a:spLocks noGrp="1" noRot="1" noChangeAspect="1" noChangeArrowheads="1" noTextEdit="1"/>
          </p:cNvSpPr>
          <p:nvPr>
            <p:ph type="sldImg"/>
          </p:nvPr>
        </p:nvSpPr>
        <p:spPr>
          <a:ln/>
        </p:spPr>
      </p:sp>
      <p:sp>
        <p:nvSpPr>
          <p:cNvPr id="53251" name="Notes Placeholder 2">
            <a:extLst>
              <a:ext uri="{FF2B5EF4-FFF2-40B4-BE49-F238E27FC236}">
                <a16:creationId xmlns:a16="http://schemas.microsoft.com/office/drawing/2014/main" id="{D7B59F8F-75B3-46F8-847A-05777C57CA7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This slide provides examples of controls you might consider when evaluating principles relating to control activities.</a:t>
            </a:r>
            <a:endParaRPr lang="en-US" altLang="en-US" dirty="0"/>
          </a:p>
        </p:txBody>
      </p:sp>
      <p:sp>
        <p:nvSpPr>
          <p:cNvPr id="53252" name="Slide Number Placeholder 3">
            <a:extLst>
              <a:ext uri="{FF2B5EF4-FFF2-40B4-BE49-F238E27FC236}">
                <a16:creationId xmlns:a16="http://schemas.microsoft.com/office/drawing/2014/main" id="{F2A7ABBA-5072-47BB-B059-679AB389E74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75263F8-8432-4611-B99E-8D5AEC51F202}" type="slidenum">
              <a:rPr lang="en-US" altLang="en-US">
                <a:latin typeface="Arial" panose="020B0604020202020204" pitchFamily="34" charset="0"/>
              </a:rPr>
              <a:pPr/>
              <a:t>25</a:t>
            </a:fld>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B7BB0506-6F02-416C-A8F5-E027B7A9D25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0992EC7-F001-4771-819B-31EB37B0380B}" type="slidenum">
              <a:rPr lang="en-US" altLang="en-US">
                <a:latin typeface="Arial" panose="020B0604020202020204" pitchFamily="34" charset="0"/>
              </a:rPr>
              <a:pPr/>
              <a:t>26</a:t>
            </a:fld>
            <a:endParaRPr lang="en-US" altLang="en-US">
              <a:latin typeface="Arial" panose="020B0604020202020204" pitchFamily="34" charset="0"/>
            </a:endParaRPr>
          </a:p>
        </p:txBody>
      </p:sp>
      <p:sp>
        <p:nvSpPr>
          <p:cNvPr id="55299" name="Rectangle 2">
            <a:extLst>
              <a:ext uri="{FF2B5EF4-FFF2-40B4-BE49-F238E27FC236}">
                <a16:creationId xmlns:a16="http://schemas.microsoft.com/office/drawing/2014/main" id="{7B932E35-ED57-49DD-90EE-EF4549C671E1}"/>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04FD2CED-FC1B-43F2-B652-57E57CDC0F2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In other words, control activities are those actions that are taken to address risks that threaten the entity’s ability to achieve its objectives, one of which is reliable financial reporting. Control activities, which can be either automated or manual, are performed at various levels within the entity.</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Control activities are generally directed to one or more types of transactions and can be associated with one or more assertions. Control activities are policies and procedures that generally pertain to the following: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Performance reviews</a:t>
            </a:r>
            <a:r>
              <a:rPr lang="en-US" sz="1200" b="0" i="0" u="none" strike="noStrike" kern="1200" baseline="0" dirty="0">
                <a:solidFill>
                  <a:schemeClr val="tx1"/>
                </a:solidFill>
                <a:latin typeface="Times New Roman" pitchFamily="18" charset="0"/>
                <a:ea typeface="+mn-ea"/>
                <a:cs typeface="Times New Roman" pitchFamily="18" charset="0"/>
              </a:rPr>
              <a:t>, which are comparisons of current financial reports to other information.</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Information processing controls</a:t>
            </a:r>
            <a:r>
              <a:rPr lang="en-US" sz="1200" b="0" i="0" u="none" strike="noStrike" kern="1200" baseline="0" dirty="0">
                <a:solidFill>
                  <a:schemeClr val="tx1"/>
                </a:solidFill>
                <a:latin typeface="Times New Roman" pitchFamily="18" charset="0"/>
                <a:ea typeface="+mn-ea"/>
                <a:cs typeface="Times New Roman" pitchFamily="18" charset="0"/>
              </a:rPr>
              <a:t>, which are controls performed to check the accuracy, completeness, and authorization of transactions. For information systems, there are two broad categories of processing controls—application controls and general controls.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Physical controls</a:t>
            </a:r>
            <a:r>
              <a:rPr lang="en-US" sz="1200" b="0" i="0" u="none" strike="noStrike" kern="1200" baseline="0" dirty="0">
                <a:solidFill>
                  <a:schemeClr val="tx1"/>
                </a:solidFill>
                <a:latin typeface="Times New Roman" pitchFamily="18" charset="0"/>
                <a:ea typeface="+mn-ea"/>
                <a:cs typeface="Times New Roman" pitchFamily="18" charset="0"/>
              </a:rPr>
              <a:t>, which pertain to the physical security of assets including adequate safeguards that limit access to assets, authorization safeguards for access to IT programs and files; and periodic counting and comparison of assets to control records.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Segregation of duties</a:t>
            </a:r>
            <a:r>
              <a:rPr lang="en-US" sz="1200" b="0" i="0" u="none" strike="noStrike" kern="1200" baseline="0" dirty="0">
                <a:solidFill>
                  <a:schemeClr val="tx1"/>
                </a:solidFill>
                <a:latin typeface="Times New Roman" pitchFamily="18" charset="0"/>
                <a:ea typeface="+mn-ea"/>
                <a:cs typeface="Times New Roman" pitchFamily="18" charset="0"/>
              </a:rPr>
              <a:t>, which involves the assignment of different people to authorize transactions, record transactions, and maintain custody of assets.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1" u="none" strike="noStrike" kern="1200" baseline="0" dirty="0">
                <a:solidFill>
                  <a:schemeClr val="tx1"/>
                </a:solidFill>
                <a:latin typeface="Times New Roman" pitchFamily="18" charset="0"/>
                <a:ea typeface="+mn-ea"/>
                <a:cs typeface="Times New Roman" pitchFamily="18" charset="0"/>
              </a:rPr>
              <a:t>Accountability</a:t>
            </a:r>
            <a:r>
              <a:rPr lang="en-US" sz="1200" b="0" i="0" u="none" strike="noStrike" kern="1200" baseline="0" dirty="0">
                <a:solidFill>
                  <a:schemeClr val="tx1"/>
                </a:solidFill>
                <a:latin typeface="Times New Roman" pitchFamily="18" charset="0"/>
                <a:ea typeface="+mn-ea"/>
                <a:cs typeface="Times New Roman" pitchFamily="18" charset="0"/>
              </a:rPr>
              <a:t>, which encompasses controls relating to reconciliations of the detailed records to the general ledger.</a:t>
            </a:r>
            <a:endParaRPr lang="en-US" altLang="en-US" sz="11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F626C96C-293C-4284-91B9-18B17A370C7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A6EAE2F-28B3-42DE-A6E6-CCCA6769A599}" type="slidenum">
              <a:rPr lang="en-US" altLang="en-US">
                <a:latin typeface="Arial" panose="020B0604020202020204" pitchFamily="34" charset="0"/>
              </a:rPr>
              <a:pPr/>
              <a:t>27</a:t>
            </a:fld>
            <a:endParaRPr lang="en-US" altLang="en-US">
              <a:latin typeface="Arial" panose="020B0604020202020204" pitchFamily="34" charset="0"/>
            </a:endParaRPr>
          </a:p>
        </p:txBody>
      </p:sp>
      <p:sp>
        <p:nvSpPr>
          <p:cNvPr id="57347" name="Rectangle 2">
            <a:extLst>
              <a:ext uri="{FF2B5EF4-FFF2-40B4-BE49-F238E27FC236}">
                <a16:creationId xmlns:a16="http://schemas.microsoft.com/office/drawing/2014/main" id="{059EA89D-9F7B-45FA-8BC0-924E2882D56D}"/>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DBF7F5C8-21F7-458C-8425-9CE9740774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As I noted, control activities generally relate to transaction processing and can be associated with one or more assertions.  As a result, control objectives will vary depending on the type of transaction.  This slide illustrates possible control objectives related to processing cash receipts.  It also indicates parenthetically the assertions that each control objective addresses.</a:t>
            </a:r>
          </a:p>
          <a:p>
            <a:pPr eaLnBrk="1" hangingPunct="1"/>
            <a:endParaRPr lang="en-US" altLang="en-US" dirty="0"/>
          </a:p>
          <a:p>
            <a:pPr eaLnBrk="1" hangingPunct="1"/>
            <a:r>
              <a:rPr lang="en-US" altLang="en-US" dirty="0"/>
              <a:t>As we previously discussed, control objectives address one or more underlying financial statement risks or assertions.  For example, “Cash receipts are appropriately safeguarded” might address the risk “Employees with access to cash may misappropriate funds.”  The assertions related to the objectives are abbreviated as follows:</a:t>
            </a:r>
          </a:p>
          <a:p>
            <a:pPr eaLnBrk="1" hangingPunct="1"/>
            <a:endParaRPr lang="en-US" altLang="en-US" dirty="0"/>
          </a:p>
          <a:p>
            <a:pPr marL="171450" indent="-171450" eaLnBrk="1" hangingPunct="1">
              <a:buFont typeface="Arial" panose="020B0604020202020204" pitchFamily="34" charset="0"/>
              <a:buChar char="•"/>
            </a:pPr>
            <a:r>
              <a:rPr lang="en-US" altLang="en-US" dirty="0"/>
              <a:t>“E/O” signifies existence or occurrence.</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“C” signifies completeness.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“R/O” relates to rights or obligations.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“V” signifies valuation or allocation.</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“A/CL” relates to accuracy or classification.</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“CO” denotes cutoff.</a:t>
            </a:r>
          </a:p>
          <a:p>
            <a:pPr marL="171450" indent="-171450" eaLnBrk="1" hangingPunct="1">
              <a:buFont typeface="Arial" panose="020B0604020202020204" pitchFamily="34" charset="0"/>
              <a:buChar char="•"/>
            </a:pPr>
            <a:endParaRPr lang="en-US" altLang="en-US" dirty="0"/>
          </a:p>
          <a:p>
            <a:pPr eaLnBrk="1" hangingPunct="1">
              <a:buFontTx/>
              <a:buChar char="•"/>
            </a:pPr>
            <a:endParaRPr lang="en-US" alt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F2D49AF1-7BB7-4703-B58D-6773C36885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0F154F5-C296-4A41-912E-CF235569FAFA}" type="slidenum">
              <a:rPr lang="en-US" altLang="en-US">
                <a:latin typeface="Arial" panose="020B0604020202020204" pitchFamily="34" charset="0"/>
              </a:rPr>
              <a:pPr/>
              <a:t>28</a:t>
            </a:fld>
            <a:endParaRPr lang="en-US" altLang="en-US">
              <a:latin typeface="Arial" panose="020B0604020202020204" pitchFamily="34" charset="0"/>
            </a:endParaRPr>
          </a:p>
        </p:txBody>
      </p:sp>
      <p:sp>
        <p:nvSpPr>
          <p:cNvPr id="59395" name="Rectangle 2">
            <a:extLst>
              <a:ext uri="{FF2B5EF4-FFF2-40B4-BE49-F238E27FC236}">
                <a16:creationId xmlns:a16="http://schemas.microsoft.com/office/drawing/2014/main" id="{A3CB18DA-6A11-4EBE-AC23-EB5AF5E37EB8}"/>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3F407E14-B30C-4C46-989D-6367EACCE0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This slide provides examples of key controls that relate to the control objectives for processing cash receipts. Assertions are indicated in parentheses.  A control may relate to more than one assertion because it addresses multiple types of risk.</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8A7796A2-972C-4637-95E4-38DE0C686F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767D4722-4BEA-46C3-B6E1-D25797E06CFC}" type="slidenum">
              <a:rPr lang="en-US" altLang="en-US">
                <a:latin typeface="Arial" panose="020B0604020202020204" pitchFamily="34" charset="0"/>
              </a:rPr>
              <a:pPr/>
              <a:t>29</a:t>
            </a:fld>
            <a:endParaRPr lang="en-US" altLang="en-US">
              <a:latin typeface="Arial" panose="020B0604020202020204" pitchFamily="34" charset="0"/>
            </a:endParaRPr>
          </a:p>
        </p:txBody>
      </p:sp>
      <p:sp>
        <p:nvSpPr>
          <p:cNvPr id="61443" name="Rectangle 2">
            <a:extLst>
              <a:ext uri="{FF2B5EF4-FFF2-40B4-BE49-F238E27FC236}">
                <a16:creationId xmlns:a16="http://schemas.microsoft.com/office/drawing/2014/main" id="{C4DDEEDC-3797-4790-9411-739BA1D5F987}"/>
              </a:ext>
            </a:extLst>
          </p:cNvPr>
          <p:cNvSpPr>
            <a:spLocks noGrp="1" noRot="1" noChangeAspect="1" noChangeArrowheads="1" noTextEdit="1"/>
          </p:cNvSpPr>
          <p:nvPr>
            <p:ph type="sldImg"/>
          </p:nvPr>
        </p:nvSpPr>
        <p:spPr>
          <a:ln/>
        </p:spPr>
      </p:sp>
      <p:sp>
        <p:nvSpPr>
          <p:cNvPr id="61444" name="Rectangle 3">
            <a:extLst>
              <a:ext uri="{FF2B5EF4-FFF2-40B4-BE49-F238E27FC236}">
                <a16:creationId xmlns:a16="http://schemas.microsoft.com/office/drawing/2014/main" id="{8505800A-134A-40A6-B701-4400834B09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So far, we’ve discussed:</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Risks to achieving financial reporting objectives.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Describing risks in terms of what could go wrong in the financial statements.</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Possible sources of risk.</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The components of an effective internal control system.</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Focusing on key controls by assertions that achieve control objectives to address risks.</a:t>
            </a:r>
          </a:p>
          <a:p>
            <a:pPr marL="171450" indent="-171450" eaLnBrk="1" hangingPunct="1">
              <a:buFont typeface="Arial" panose="020B0604020202020204" pitchFamily="34" charset="0"/>
              <a:buChar char="•"/>
            </a:pPr>
            <a:endParaRPr lang="en-US" altLang="en-US" dirty="0"/>
          </a:p>
          <a:p>
            <a:r>
              <a:rPr lang="en-US" sz="1200" b="0" i="0" u="none" strike="noStrike" kern="1200" baseline="0" dirty="0">
                <a:solidFill>
                  <a:schemeClr val="tx1"/>
                </a:solidFill>
                <a:latin typeface="Times New Roman" pitchFamily="18" charset="0"/>
                <a:ea typeface="+mn-ea"/>
                <a:cs typeface="Times New Roman" pitchFamily="18" charset="0"/>
              </a:rPr>
              <a:t>Now, I’m going to discuss a process that you can employ that leads to self-assessment of the adequacy of your internal controls. You can tailor this process as you see fit. In other words, you might decide to focus on examining controls for a particular type of transaction that you consider to present the greatest amount of risk of material misstatement to your financial statements. Or you might decide to look at all of the components of internal control that we discussed, including control activities for significant transaction classes. Also, some companies might even wish to go a step further and test their controls to see if they are operating effectively. It’s up to you, considering your time and other resources, to determine the degree to which financial reporting risks and the controls you use to manage them will be assessed.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As I discussed earlier, the process begins with a consideration of your financial statement risks—again, those conditions that might result in potential misstatement in your accounting records and financial statements. It’s important to make a careful consideration of all aspects of the company and its environment that can be sources of risk. Ensure that you consider sources of risk that are internal as well as external to the company. Also, as I mentioned before, consider risk factors for both error and fraud.</a:t>
            </a:r>
          </a:p>
          <a:p>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Be sure to gather enough information to understand each area in order to identify potential risks or conditions that indicate risk. In other words, avoid preconceived notions or assumptions about an area when identifying potential risks.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Once you’ve collected information that might indicate risk, consider the factors we discussed earlier:</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What type of risk is it? Does it relate to fraud? Or does the risk represent a potential error?</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Is the risk pervasive or does it relate to specific classes of transactions, account balances, or disclosures?</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What could go wrong in the financial statements and what assertions are impacted?</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What is the potential magnitude of the risk?</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What is the likelihood of the risk occurring?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After considering these factors, clearly articulate the risks you’ve identified in terms of what could go wrong in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As you go through this process of identifying risks, it might be helpful to assign a risk rating to each item such as high, medium, or low (or a similar designation), with “high” meaning risks having the potential for material misstatements to your financial statements and a high likelihood of occurrence. For example, let’s assume a company’s contracts with customers are complex with multiple performance obligations. Management might assign this a high risk rating if revenue </a:t>
            </a:r>
            <a:r>
              <a:rPr lang="en-US" sz="1200" b="0" i="0" u="none" strike="noStrike" kern="1200" baseline="0">
                <a:solidFill>
                  <a:schemeClr val="tx1"/>
                </a:solidFill>
                <a:latin typeface="Times New Roman" pitchFamily="18" charset="0"/>
                <a:ea typeface="+mn-ea"/>
                <a:cs typeface="Times New Roman" pitchFamily="18" charset="0"/>
              </a:rPr>
              <a:t>recognition is </a:t>
            </a:r>
            <a:r>
              <a:rPr lang="en-US" sz="1200" b="0" i="0" u="none" strike="noStrike" kern="1200" baseline="0" dirty="0">
                <a:solidFill>
                  <a:schemeClr val="tx1"/>
                </a:solidFill>
                <a:latin typeface="Times New Roman" pitchFamily="18" charset="0"/>
                <a:ea typeface="+mn-ea"/>
                <a:cs typeface="Times New Roman" pitchFamily="18" charset="0"/>
              </a:rPr>
              <a:t>complex.</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next step in the process involves understanding each internal control component that we previously discussed and identifying the key controls that satisfy the control objectives for the risks you’ve identified. If you’re doing a robust assessment of your internal controls, you’ll look at the control activities for your significant transaction classes, as well as the entity-level control components of internal control. However, always keep in mind the risks you’ve identified as the focal point for your assessment. We’ll discuss this step in greater depth in a few moments.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As part of this process, you should assess whether the controls you identify are properly designed to either prevent, or detect and correct, misstatements to the financial statements arising from your risks. That is, do the controls achieve the control objectives? A control might exist but be ineffectively designed to meet the control objective. Also, consider whether the control has actually been implemented in the manner it was designed. Some companies have documented policies and procedures that describe elaborate controls but have never placed them in operation as they were designed.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Last, you should identify any missing or deficient controls and prioritize those situations for correction. This process if often referred to as a “gap analysis.” Normally, you’ll assign a higher priority to those “gaps” in key controls that have a high risk of material misstatement or theft. We’ll discuss missing or deficient controls in greater depth later in the presentation.</a:t>
            </a:r>
            <a:endParaRPr lang="en-US" altLang="en-US" dirty="0"/>
          </a:p>
          <a:p>
            <a:pPr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5E675734-B9E0-464B-A97A-60228EA162D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06FFE6E-7D57-4AAB-B0DE-4804330968FC}"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8195" name="Rectangle 2">
            <a:extLst>
              <a:ext uri="{FF2B5EF4-FFF2-40B4-BE49-F238E27FC236}">
                <a16:creationId xmlns:a16="http://schemas.microsoft.com/office/drawing/2014/main" id="{3D10F548-297D-4DEB-81B4-3508925953A9}"/>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3A52C046-8C6C-451E-B102-38CD22EA1AC4}"/>
              </a:ext>
            </a:extLst>
          </p:cNvPr>
          <p:cNvSpPr>
            <a:spLocks noGrp="1" noChangeArrowheads="1"/>
          </p:cNvSpPr>
          <p:nvPr>
            <p:ph type="body" idx="1"/>
          </p:nvPr>
        </p:nvSpPr>
        <p:spPr>
          <a:xfrm>
            <a:off x="731838" y="4560888"/>
            <a:ext cx="5851525" cy="40005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This presentation is designed to assist you in fulfilling your responsibilities related to financial reporting. Those responsibilities include:</a:t>
            </a:r>
          </a:p>
          <a:p>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Establishing and maintaining effective internal controls including:</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Identifying and ensuring compliance with applicable laws and regulations.</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Designing and implementing programs and controls to prevent and detect fraud.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Selecting and applying appropriate accounting principles.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Presenting your company’s financial position, results of operations, cash flows, and disclosures fairly in the financial statements.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Although our firm can assist you in various ways in fulfilling these responsibilities, such as by making suggestions for improvement as part of our audit or advising you about the application of accounting principles, you are ultimately responsible for the analysis, decision-making, and implementation of policies and procedures that lead to accurate financial reporting.</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topics discussed in this presentation will provide you with a process, along with supporting tools, to assist you in fulfilling your responsibilities, primarily the responsibility to establish and maintain effective internal control over financial reporting. The process I present will help you assess the adequacy of your controls in terms of achieving the objectives of a sound control system.</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Your assessment of internal control also assists our firm in meeting its professional requirements. As part of your audit, our firm is required by professional standards to perform certain procedures to understand your company, the company’s environment—such as your industry—and your internal controls. The purpose of obtaining this understanding is to identify areas where material misstatement of your financial statements is most likely to occur. This helps us tailor an audit approach that is the most effective—and efficient—for your circumstances. As part of that process, we consider how you have identified and assessed risks that might affect your financial statements and the controls you have designed and implemented to address those risks.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To the extent that you have made a self-assessment of your financial statement risks and the adequacy of your internal controls, that information can assist us in fulfilling our responsibilities under the auditing standards. </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Finally, the performance of a robust self-assessment can help minimize your audit fees. If the assessment is well-documented, it helps provide a roadmap for our efforts in planning the audit and assessing whether adequate controls exist and have been implemented. As a result, we can perform a more efficient audit. Be advised, however, that we are still required to perform procedures to verify your assessment, including making inquiries and observations, reperforming your procedures, and inspecting documentation as we consider necessary to fully understand your company, your environment, and your internal controls.</a:t>
            </a:r>
            <a:endParaRPr lang="en-US" altLang="en-US" dirty="0"/>
          </a:p>
          <a:p>
            <a:pPr eaLnBrk="1" hangingPunct="1">
              <a:lnSpc>
                <a:spcPct val="80000"/>
              </a:lnSpc>
            </a:pPr>
            <a:endParaRPr lang="en-US"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478B3917-3064-4F58-98CF-0E43D4CDBCA7}"/>
              </a:ext>
            </a:extLst>
          </p:cNvPr>
          <p:cNvSpPr>
            <a:spLocks noGrp="1" noRot="1" noChangeAspect="1" noChangeArrowheads="1" noTextEdit="1"/>
          </p:cNvSpPr>
          <p:nvPr>
            <p:ph type="sldImg"/>
          </p:nvPr>
        </p:nvSpPr>
        <p:spPr>
          <a:ln/>
        </p:spPr>
      </p:sp>
      <p:sp>
        <p:nvSpPr>
          <p:cNvPr id="63491" name="Notes Placeholder 2">
            <a:extLst>
              <a:ext uri="{FF2B5EF4-FFF2-40B4-BE49-F238E27FC236}">
                <a16:creationId xmlns:a16="http://schemas.microsoft.com/office/drawing/2014/main" id="{4CFC8DBB-0D55-4A42-8880-F67A6AD8143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t>
            </a:r>
            <a:r>
              <a:rPr lang="en-US" altLang="en-US" b="1" dirty="0"/>
              <a:t>Note:</a:t>
            </a:r>
            <a:r>
              <a:rPr lang="en-US" altLang="en-US" dirty="0"/>
              <a:t>  If the auditor plans to have the client complete the PPC forms as outlined in this presentation, the authors suggest providing illustrative copies of the forms to the audience as a reference source as you discuss this section.  You might want to mark certain parts of the forms “for auditor use only.”]</a:t>
            </a:r>
          </a:p>
          <a:p>
            <a:pPr eaLnBrk="1" hangingPunct="1"/>
            <a:endParaRPr lang="en-US" altLang="en-US" dirty="0"/>
          </a:p>
          <a:p>
            <a:pPr eaLnBrk="1" hangingPunct="1"/>
            <a:r>
              <a:rPr lang="en-US" altLang="en-US" dirty="0"/>
              <a:t>I’m going to discuss some supporting tools you can use to identify and evaluate your internal controls and control deficiencies.  </a:t>
            </a:r>
          </a:p>
          <a:p>
            <a:pPr eaLnBrk="1" hangingPunct="1"/>
            <a:endParaRPr lang="en-US" altLang="en-US" dirty="0"/>
          </a:p>
          <a:p>
            <a:pPr eaLnBrk="1" hangingPunct="1"/>
            <a:r>
              <a:rPr lang="en-US" altLang="en-US" dirty="0"/>
              <a:t>As I mentioned earlier, we are required by professional standards to assess your risks and understand your internal controls.  Some of the tools we use to understand your internal controls may be useful for your self-assessment.  While these tools were designed for the auditor, they serve as a roadmap to understanding and documenting your controls and incorporate the concepts that we’ve discussed during my presentation.  Alternatively,  you can develop your own documentation, and use the tools to guide you as to the components, key controls, and topics you should consider. And, by completing these tools or preparing similar documentation, you assist us with our required understanding, which helps to minimize audit fees.  But, remember, we’re still required by professional standards to perform procedures to verify and confirm any documentation you prepare.</a:t>
            </a:r>
          </a:p>
          <a:p>
            <a:pPr eaLnBrk="1" hangingPunct="1"/>
            <a:endParaRPr lang="en-US" altLang="en-US" dirty="0"/>
          </a:p>
          <a:p>
            <a:r>
              <a:rPr lang="en-US" altLang="en-US" dirty="0"/>
              <a:t>Although I’m only going to provide a brief overview of the forms here today, our staff would be pleased to further describe how the forms can be used when assessing your internal controls.</a:t>
            </a:r>
          </a:p>
          <a:p>
            <a:endParaRPr lang="en-US" altLang="en-US" dirty="0"/>
          </a:p>
          <a:p>
            <a:r>
              <a:rPr lang="en-US" altLang="en-US" dirty="0"/>
              <a:t>A central tool is the CX-4.1 “Understanding the Design and Implementation of Internal Control” form. This form allows for a narrative description of entity-level control components and an assessment of whether the controls are properly designed and implemented. Remember, entity-level controls relate to the control environment, risk assessment, information and communication, and monitoring components of internal control and are pervasive in nature.</a:t>
            </a:r>
          </a:p>
          <a:p>
            <a:endParaRPr lang="en-US" altLang="en-US" dirty="0"/>
          </a:p>
          <a:p>
            <a:r>
              <a:rPr lang="en-US" sz="1200" b="0" i="0" u="none" strike="noStrike" kern="1200" baseline="0" dirty="0">
                <a:solidFill>
                  <a:schemeClr val="tx1"/>
                </a:solidFill>
                <a:latin typeface="Times New Roman" pitchFamily="18" charset="0"/>
                <a:ea typeface="+mn-ea"/>
                <a:cs typeface="Times New Roman" pitchFamily="18" charset="0"/>
              </a:rPr>
              <a:t>You also use the CX-4.1 “Understanding the Design and Implementation of Internal Control” form to identify your company’s significant types, or classes of transactions. Transaction classes include areas such as processing customer contract orders, recording purchases, costing inventory, processing accounts payable, and performing the month end close. We can provide you with a list of typical transaction classes and help you identify which ones are significant for your company.</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Other important tools that will assist you in your understanding and assessment of entity-level controls are the “Entity-level Control Forms” (CX-5.1–5.5).These forms provide common key controls that achieve the related principles for each entity-level internal control component (as well as general IT controls). You can use these forms in combination with your narrative description to help identify relevant key controls and determine where gaps might exist for your company.</a:t>
            </a:r>
            <a:endParaRPr lang="en-US" altLang="en-US" dirty="0"/>
          </a:p>
          <a:p>
            <a:endParaRPr lang="en-US" altLang="en-US" dirty="0"/>
          </a:p>
        </p:txBody>
      </p:sp>
      <p:sp>
        <p:nvSpPr>
          <p:cNvPr id="63492" name="Slide Number Placeholder 3">
            <a:extLst>
              <a:ext uri="{FF2B5EF4-FFF2-40B4-BE49-F238E27FC236}">
                <a16:creationId xmlns:a16="http://schemas.microsoft.com/office/drawing/2014/main" id="{39ECEFBB-F225-4CAD-ABA8-5E421C7D00D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4497A5C-C292-4C6B-BB14-3738317F2BC8}" type="slidenum">
              <a:rPr lang="en-US" altLang="en-US">
                <a:latin typeface="Arial" panose="020B0604020202020204" pitchFamily="34" charset="0"/>
              </a:rPr>
              <a:pPr/>
              <a:t>30</a:t>
            </a:fld>
            <a:endParaRPr lang="en-US" altLang="en-US">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0ED11927-5E14-4BFB-81E7-372352863E16}"/>
              </a:ext>
            </a:extLst>
          </p:cNvPr>
          <p:cNvSpPr>
            <a:spLocks noGrp="1" noRot="1" noChangeAspect="1" noChangeArrowheads="1" noTextEdit="1"/>
          </p:cNvSpPr>
          <p:nvPr>
            <p:ph type="sldImg"/>
          </p:nvPr>
        </p:nvSpPr>
        <p:spPr>
          <a:ln/>
        </p:spPr>
      </p:sp>
      <p:sp>
        <p:nvSpPr>
          <p:cNvPr id="65539" name="Notes Placeholder 2">
            <a:extLst>
              <a:ext uri="{FF2B5EF4-FFF2-40B4-BE49-F238E27FC236}">
                <a16:creationId xmlns:a16="http://schemas.microsoft.com/office/drawing/2014/main" id="{8AEF391E-2E9F-40B3-844A-88C8AEC3488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Times New Roman" pitchFamily="18" charset="0"/>
                <a:ea typeface="+mn-ea"/>
                <a:cs typeface="Times New Roman" pitchFamily="18" charset="0"/>
              </a:rPr>
              <a:t>You are now prepared for the next step in the self-assessment process, which is to assess activity-level controls. When assessing controls that operate at the activity level, that is, controls at the assertion level for your significant transaction classes, another tool, the CX-4.2.1 “Financial Reporting System Documentation Form—Financial Close and Reporting, Significant Transaction Classes,” can be used. This form allows you to document the flow of information and underlying controls for each of your significant transaction classes. Remember to focus on key controls by assertions that achieve the control objectives for the transactions.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Typically, on this form, you describe in narrative form how transactions are initiated and authorized; how they are entered into the accounting system; and other processing steps that lead to the inclusion of the transactions in the general ledger and financial statements, along with associated key controls.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“Control Activities Forms” (CX-5.6–5.17) will often be useful as a supplement to your narrative documentation. The forms provide a list of key control activities for each class of transactions. A control activities form is available for each major financial statement area and contains common key controls that achieve control objectives for underlying classes of transactions. You can use these forms in combination with your narrative description to help identify relevant key controls by assertion and determine where gaps might exist for your company.</a:t>
            </a:r>
            <a:endParaRPr lang="en-US" altLang="en-US" dirty="0"/>
          </a:p>
        </p:txBody>
      </p:sp>
      <p:sp>
        <p:nvSpPr>
          <p:cNvPr id="65540" name="Slide Number Placeholder 3">
            <a:extLst>
              <a:ext uri="{FF2B5EF4-FFF2-40B4-BE49-F238E27FC236}">
                <a16:creationId xmlns:a16="http://schemas.microsoft.com/office/drawing/2014/main" id="{D9F7A395-7061-4F35-ABA4-E657ACCDC4D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9C4B8C0-E1F1-4216-AB30-AAF8420C0F0D}" type="slidenum">
              <a:rPr lang="en-US" altLang="en-US">
                <a:latin typeface="Arial" panose="020B0604020202020204" pitchFamily="34" charset="0"/>
              </a:rPr>
              <a:pPr/>
              <a:t>31</a:t>
            </a:fld>
            <a:endParaRPr lang="en-US" altLang="en-US">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87C2A055-751A-4E3A-B45B-9A397C83FD8B}"/>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9410C5AF-9203-4E46-9BC6-0E1F6474F24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When documenting and assessing controls, you should determine if:</a:t>
            </a:r>
          </a:p>
          <a:p>
            <a:pPr eaLnBrk="1" hangingPunct="1"/>
            <a:endParaRPr lang="en-US" altLang="en-US"/>
          </a:p>
          <a:p>
            <a:pPr eaLnBrk="1" hangingPunct="1">
              <a:buFontTx/>
              <a:buChar char="•"/>
            </a:pPr>
            <a:r>
              <a:rPr lang="en-US" altLang="en-US"/>
              <a:t> Key controls are present that achieve the control objectives and address relevant financial statement risks.  </a:t>
            </a:r>
          </a:p>
          <a:p>
            <a:pPr eaLnBrk="1" hangingPunct="1">
              <a:buFontTx/>
              <a:buChar char="•"/>
            </a:pPr>
            <a:endParaRPr lang="en-US" altLang="en-US"/>
          </a:p>
          <a:p>
            <a:pPr eaLnBrk="1" hangingPunct="1">
              <a:buFontTx/>
              <a:buChar char="•"/>
            </a:pPr>
            <a:r>
              <a:rPr lang="en-US" altLang="en-US"/>
              <a:t>  The controls are properly designed to prevent, or detect and correct, misstatements.</a:t>
            </a:r>
          </a:p>
          <a:p>
            <a:pPr eaLnBrk="1" hangingPunct="1">
              <a:buFontTx/>
              <a:buChar char="•"/>
            </a:pPr>
            <a:endParaRPr lang="en-US" altLang="en-US"/>
          </a:p>
          <a:p>
            <a:pPr eaLnBrk="1" hangingPunct="1">
              <a:buFontTx/>
              <a:buChar char="•"/>
            </a:pPr>
            <a:r>
              <a:rPr lang="en-US" altLang="en-US"/>
              <a:t>  The controls, as designed, have been put into operation.</a:t>
            </a:r>
          </a:p>
          <a:p>
            <a:pPr eaLnBrk="1" hangingPunct="1">
              <a:buFontTx/>
              <a:buChar char="•"/>
            </a:pPr>
            <a:endParaRPr lang="en-US" altLang="en-US"/>
          </a:p>
          <a:p>
            <a:pPr eaLnBrk="1" hangingPunct="1">
              <a:buFontTx/>
              <a:buChar char="•"/>
            </a:pPr>
            <a:r>
              <a:rPr lang="en-US" altLang="en-US"/>
              <a:t>  Controls exist that effectively mitigate and manage all identified risks.</a:t>
            </a:r>
          </a:p>
          <a:p>
            <a:pPr eaLnBrk="1" hangingPunct="1">
              <a:buFontTx/>
              <a:buChar char="•"/>
            </a:pPr>
            <a:endParaRPr lang="en-US" altLang="en-US"/>
          </a:p>
          <a:p>
            <a:pPr eaLnBrk="1" hangingPunct="1"/>
            <a:r>
              <a:rPr lang="en-US" altLang="en-US"/>
              <a:t>As noted earlier, some companies may even wish to take their assessment one step further by considering the operating effectiveness of the controls.  That is accomplished by performing tests of your controls during the relevant period to determine that the controls are operating as expected.  This might be appropriate for certain key controls  that address significant risks.</a:t>
            </a:r>
          </a:p>
          <a:p>
            <a:pPr eaLnBrk="1" hangingPunct="1">
              <a:buFontTx/>
              <a:buChar char="•"/>
            </a:pPr>
            <a:endParaRPr lang="en-US" altLang="en-US"/>
          </a:p>
          <a:p>
            <a:pPr eaLnBrk="1" hangingPunct="1"/>
            <a:r>
              <a:rPr lang="en-US" altLang="en-US"/>
              <a:t>  </a:t>
            </a:r>
          </a:p>
          <a:p>
            <a:pPr eaLnBrk="1" hangingPunct="1">
              <a:buFontTx/>
              <a:buChar char="•"/>
            </a:pPr>
            <a:endParaRPr lang="en-US" altLang="en-US"/>
          </a:p>
          <a:p>
            <a:pPr eaLnBrk="1" hangingPunct="1">
              <a:buFontTx/>
              <a:buChar char="•"/>
            </a:pPr>
            <a:endParaRPr lang="en-US" altLang="en-US"/>
          </a:p>
        </p:txBody>
      </p:sp>
      <p:sp>
        <p:nvSpPr>
          <p:cNvPr id="67588" name="Slide Number Placeholder 3">
            <a:extLst>
              <a:ext uri="{FF2B5EF4-FFF2-40B4-BE49-F238E27FC236}">
                <a16:creationId xmlns:a16="http://schemas.microsoft.com/office/drawing/2014/main" id="{D36E634F-974A-46DE-8778-2085B632E93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C7C0F944-C7A1-4894-974D-5B4017EEB38A}" type="slidenum">
              <a:rPr lang="en-US" altLang="en-US">
                <a:latin typeface="Arial" panose="020B0604020202020204" pitchFamily="34" charset="0"/>
              </a:rPr>
              <a:pPr/>
              <a:t>32</a:t>
            </a:fld>
            <a:endParaRPr lang="en-US" altLang="en-US">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69820DC2-CAA5-454F-B126-6A5F1DD2F52E}"/>
              </a:ext>
            </a:extLst>
          </p:cNvPr>
          <p:cNvSpPr>
            <a:spLocks noGrp="1" noRot="1" noChangeAspect="1" noChangeArrowheads="1" noTextEdit="1"/>
          </p:cNvSpPr>
          <p:nvPr>
            <p:ph type="sldImg"/>
          </p:nvPr>
        </p:nvSpPr>
        <p:spPr>
          <a:ln/>
        </p:spPr>
      </p:sp>
      <p:sp>
        <p:nvSpPr>
          <p:cNvPr id="69635" name="Notes Placeholder 2">
            <a:extLst>
              <a:ext uri="{FF2B5EF4-FFF2-40B4-BE49-F238E27FC236}">
                <a16:creationId xmlns:a16="http://schemas.microsoft.com/office/drawing/2014/main" id="{5E24784E-96DF-4319-8041-C656B921A184}"/>
              </a:ext>
            </a:extLst>
          </p:cNvPr>
          <p:cNvSpPr>
            <a:spLocks noGrp="1"/>
          </p:cNvSpPr>
          <p:nvPr>
            <p:ph type="body" idx="1"/>
          </p:nvPr>
        </p:nvSpPr>
        <p:spPr>
          <a:xfrm>
            <a:off x="731838" y="4560888"/>
            <a:ext cx="5851525" cy="46402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dirty="0"/>
              <a:t>For any internal control component, if you determine that controls are missing or improperly designed (meaning they fail to achieve the control objective) you should consider the effect on the financial statements and take corrective action to address the risks.</a:t>
            </a:r>
          </a:p>
          <a:p>
            <a:pPr eaLnBrk="1" hangingPunct="1"/>
            <a:endParaRPr lang="en-US" altLang="en-US" sz="1100" dirty="0"/>
          </a:p>
          <a:p>
            <a:pPr eaLnBrk="1" hangingPunct="1"/>
            <a:r>
              <a:rPr lang="en-US" altLang="en-US" sz="1100" dirty="0"/>
              <a:t>In making this assessment, consider:</a:t>
            </a:r>
          </a:p>
          <a:p>
            <a:pPr eaLnBrk="1" hangingPunct="1"/>
            <a:endParaRPr lang="en-US" altLang="en-US" sz="1100" dirty="0"/>
          </a:p>
          <a:p>
            <a:pPr marL="171450" indent="-171450" eaLnBrk="1" hangingPunct="1">
              <a:buFont typeface="Arial" panose="020B0604020202020204" pitchFamily="34" charset="0"/>
              <a:buChar char="•"/>
            </a:pPr>
            <a:r>
              <a:rPr lang="en-US" altLang="en-US" sz="1100" i="1" dirty="0"/>
              <a:t>Whether other compensating controls exist that address the control objective.  </a:t>
            </a:r>
            <a:r>
              <a:rPr lang="en-US" altLang="en-US" sz="1100" dirty="0"/>
              <a:t>For example, if a control is missing that prevents the occurrence of a misstatement, a compensating control might exist, such as a supervisory review, that would detect the misstatement.  In certain cases, the compensating control would be adequate to satisfy the control objective.  (This is not to say that the company wouldn’t address the missing preventive control.  However, it might affect how the company prioritizes the deficiency for follow-up and correction.)</a:t>
            </a:r>
          </a:p>
          <a:p>
            <a:pPr marL="171450" indent="-171450" eaLnBrk="1" hangingPunct="1">
              <a:buFont typeface="Arial" panose="020B0604020202020204" pitchFamily="34" charset="0"/>
              <a:buChar char="•"/>
            </a:pPr>
            <a:endParaRPr lang="en-US" altLang="en-US" sz="1100" dirty="0"/>
          </a:p>
          <a:p>
            <a:pPr marL="171450" indent="-171450" eaLnBrk="1" hangingPunct="1">
              <a:buFont typeface="Arial" panose="020B0604020202020204" pitchFamily="34" charset="0"/>
              <a:buChar char="•"/>
            </a:pPr>
            <a:r>
              <a:rPr lang="en-US" altLang="en-US" sz="1100" i="1" dirty="0"/>
              <a:t>The likelihood and magnitude of potential errors.</a:t>
            </a:r>
            <a:r>
              <a:rPr lang="en-US" altLang="en-US" sz="1100" dirty="0"/>
              <a:t>  If a deficiency in a control could result in material misstatements and the likelihood of their occurrence is high, the company would likely assign the deficiency a high priority for follow-up and correction.</a:t>
            </a:r>
          </a:p>
          <a:p>
            <a:pPr marL="171450" indent="-171450" eaLnBrk="1" hangingPunct="1">
              <a:buFont typeface="Arial" panose="020B0604020202020204" pitchFamily="34" charset="0"/>
              <a:buChar char="•"/>
            </a:pPr>
            <a:endParaRPr lang="en-US" altLang="en-US" sz="1100" dirty="0"/>
          </a:p>
          <a:p>
            <a:pPr marL="171450" indent="-171450" eaLnBrk="1" hangingPunct="1">
              <a:buFont typeface="Arial" panose="020B0604020202020204" pitchFamily="34" charset="0"/>
              <a:buChar char="•"/>
            </a:pPr>
            <a:r>
              <a:rPr lang="en-US" altLang="en-US" sz="1100" i="1" dirty="0"/>
              <a:t>The pervasiveness of potential errors</a:t>
            </a:r>
            <a:r>
              <a:rPr lang="en-US" altLang="en-US" sz="1100" dirty="0"/>
              <a:t>.  If an entity-level control, such as the control environment, is deficient, the impact on the company’s financial objectives could be pervasive.  As an example, if a division manager has a poor attitude toward controls and ethical behavior,  the impact of his influence on controls that affect financial reporting for that division could be pervasive.  As a result, this type of deficiency would normally be assigned a high priority for follow-up and correction.</a:t>
            </a:r>
          </a:p>
          <a:p>
            <a:pPr eaLnBrk="1" hangingPunct="1"/>
            <a:endParaRPr lang="en-US" altLang="en-US" sz="1100" dirty="0"/>
          </a:p>
          <a:p>
            <a:pPr eaLnBrk="1" hangingPunct="1"/>
            <a:endParaRPr lang="en-US" altLang="en-US" sz="1100" dirty="0"/>
          </a:p>
        </p:txBody>
      </p:sp>
      <p:sp>
        <p:nvSpPr>
          <p:cNvPr id="69636" name="Slide Number Placeholder 3">
            <a:extLst>
              <a:ext uri="{FF2B5EF4-FFF2-40B4-BE49-F238E27FC236}">
                <a16:creationId xmlns:a16="http://schemas.microsoft.com/office/drawing/2014/main" id="{BD823658-C339-47FC-B1DE-9FA28060B13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034D133-A212-4E93-A5A9-6F80D7C1FF59}" type="slidenum">
              <a:rPr lang="en-US" altLang="en-US">
                <a:latin typeface="Arial" panose="020B0604020202020204" pitchFamily="34" charset="0"/>
              </a:rPr>
              <a:pPr/>
              <a:t>33</a:t>
            </a:fld>
            <a:endParaRPr lang="en-US" altLang="en-US">
              <a:latin typeface="Arial" panose="020B060402020202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CB11056B-EC4E-460E-87B0-85E3FB55EA54}"/>
              </a:ext>
            </a:extLst>
          </p:cNvPr>
          <p:cNvSpPr>
            <a:spLocks noGrp="1" noRot="1" noChangeAspect="1" noChangeArrowheads="1" noTextEdit="1"/>
          </p:cNvSpPr>
          <p:nvPr>
            <p:ph type="sldImg"/>
          </p:nvPr>
        </p:nvSpPr>
        <p:spPr>
          <a:ln/>
        </p:spPr>
      </p:sp>
      <p:sp>
        <p:nvSpPr>
          <p:cNvPr id="71683" name="Notes Placeholder 2">
            <a:extLst>
              <a:ext uri="{FF2B5EF4-FFF2-40B4-BE49-F238E27FC236}">
                <a16:creationId xmlns:a16="http://schemas.microsoft.com/office/drawing/2014/main" id="{14A7E9D7-EBF4-43E8-85E8-9F9CBCC86F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In conclusion:</a:t>
            </a:r>
          </a:p>
          <a:p>
            <a:pPr eaLnBrk="1" hangingPunct="1"/>
            <a:endParaRPr lang="en-US" altLang="en-US" dirty="0"/>
          </a:p>
          <a:p>
            <a:pPr marL="171450" indent="-171450" eaLnBrk="1" hangingPunct="1">
              <a:buFont typeface="Arial" panose="020B0604020202020204" pitchFamily="34" charset="0"/>
              <a:buChar char="•"/>
            </a:pPr>
            <a:r>
              <a:rPr lang="en-US" altLang="en-US" dirty="0"/>
              <a:t>Your risk assessment process along with how you manage those risks is a key component of an effective internal control system.</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Your risk identification process and related assessment of controls allows you to evaluate whether controls are adequate to mitigate financial statement risks and achieve financial reporting objectives.  As part of that process, you can identify gaps in controls and consider the potential magnitude of misstatements in your financial statements or theft of company assets that could result.</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The assessment process provides a framework for prioritizing identified control deficiencies for follow-up and corrective action.</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Lastly, your documented assessment assists us with our understanding of risks and internal control that is required by professional auditing standards.</a:t>
            </a:r>
          </a:p>
          <a:p>
            <a:pPr eaLnBrk="1" hangingPunct="1">
              <a:buFontTx/>
              <a:buChar char="•"/>
            </a:pPr>
            <a:endParaRPr lang="en-US" altLang="en-US" dirty="0"/>
          </a:p>
          <a:p>
            <a:pPr eaLnBrk="1" hangingPunct="1">
              <a:buFontTx/>
              <a:buChar char="•"/>
            </a:pPr>
            <a:endParaRPr lang="en-US" altLang="en-US" dirty="0"/>
          </a:p>
        </p:txBody>
      </p:sp>
      <p:sp>
        <p:nvSpPr>
          <p:cNvPr id="71684" name="Slide Number Placeholder 3">
            <a:extLst>
              <a:ext uri="{FF2B5EF4-FFF2-40B4-BE49-F238E27FC236}">
                <a16:creationId xmlns:a16="http://schemas.microsoft.com/office/drawing/2014/main" id="{29A87C11-AD21-4EA9-B6CE-671E22B9493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C351863-05E6-4E5F-8FEF-005FF388257D}" type="slidenum">
              <a:rPr lang="en-US" altLang="en-US">
                <a:latin typeface="Arial" panose="020B0604020202020204" pitchFamily="34" charset="0"/>
              </a:rPr>
              <a:pPr/>
              <a:t>34</a:t>
            </a:fld>
            <a:endParaRPr lang="en-US" altLang="en-US">
              <a:latin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FB131E2A-D1B4-47F2-9026-1888D6CCF1EF}"/>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7535CE80-21B0-4175-A7F8-169B92EC4A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I’ll be happy to address any questions that you have at this time.</a:t>
            </a:r>
          </a:p>
        </p:txBody>
      </p:sp>
      <p:sp>
        <p:nvSpPr>
          <p:cNvPr id="73732" name="Slide Number Placeholder 3">
            <a:extLst>
              <a:ext uri="{FF2B5EF4-FFF2-40B4-BE49-F238E27FC236}">
                <a16:creationId xmlns:a16="http://schemas.microsoft.com/office/drawing/2014/main" id="{C26C7616-3496-4D49-BE59-82A18BBD53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AD9742C-3772-455B-B3D9-53EBA06D66B2}" type="slidenum">
              <a:rPr lang="en-US" altLang="en-US">
                <a:latin typeface="Arial" panose="020B0604020202020204" pitchFamily="34" charset="0"/>
              </a:rPr>
              <a:pPr/>
              <a:t>35</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4A7D5EC6-DDB1-43D2-AE9F-E7AEE606E2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1614E01-A7B5-44FB-903F-779B27D8309C}"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10243" name="Rectangle 2">
            <a:extLst>
              <a:ext uri="{FF2B5EF4-FFF2-40B4-BE49-F238E27FC236}">
                <a16:creationId xmlns:a16="http://schemas.microsoft.com/office/drawing/2014/main" id="{91F9F7D1-1147-434A-832E-74682F529727}"/>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602FB33F-080C-437A-9DC0-84A218CBFAB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dirty="0"/>
              <a:t>Financial statement risks are risks that affect the achievement of financial reporting objectives.  In general terms, financial reporting objectives include the following:</a:t>
            </a:r>
          </a:p>
          <a:p>
            <a:pPr eaLnBrk="1" hangingPunct="1">
              <a:lnSpc>
                <a:spcPct val="90000"/>
              </a:lnSpc>
            </a:pPr>
            <a:endParaRPr lang="en-US" altLang="en-US" dirty="0"/>
          </a:p>
          <a:p>
            <a:pPr marL="171450" indent="-171450" eaLnBrk="1" hangingPunct="1">
              <a:lnSpc>
                <a:spcPct val="90000"/>
              </a:lnSpc>
              <a:buFont typeface="Arial" panose="020B0604020202020204" pitchFamily="34" charset="0"/>
              <a:buChar char="•"/>
            </a:pPr>
            <a:r>
              <a:rPr lang="en-US" altLang="en-US" dirty="0"/>
              <a:t>The financial statements comply with generally accepted accounting principles </a:t>
            </a:r>
            <a:r>
              <a:rPr lang="en-US" sz="1200" b="0" i="0" u="none" strike="noStrike" kern="1200" baseline="0" dirty="0">
                <a:solidFill>
                  <a:schemeClr val="tx1"/>
                </a:solidFill>
                <a:latin typeface="Times New Roman" pitchFamily="18" charset="0"/>
                <a:ea typeface="+mn-ea"/>
                <a:cs typeface="Times New Roman" pitchFamily="18" charset="0"/>
              </a:rPr>
              <a:t>(referred to as GAAP).</a:t>
            </a:r>
            <a:endParaRPr lang="en-US" altLang="en-US" dirty="0"/>
          </a:p>
          <a:p>
            <a:pPr marL="171450" indent="-171450" eaLnBrk="1" hangingPunct="1">
              <a:lnSpc>
                <a:spcPct val="90000"/>
              </a:lnSpc>
              <a:buFont typeface="Arial" panose="020B0604020202020204" pitchFamily="34" charset="0"/>
              <a:buChar char="•"/>
            </a:pPr>
            <a:endParaRPr lang="en-US" altLang="en-US" dirty="0"/>
          </a:p>
          <a:p>
            <a:pPr marL="171450" indent="-171450" eaLnBrk="1" hangingPunct="1">
              <a:lnSpc>
                <a:spcPct val="90000"/>
              </a:lnSpc>
              <a:buFont typeface="Arial" panose="020B0604020202020204" pitchFamily="34" charset="0"/>
              <a:buChar char="•"/>
            </a:pPr>
            <a:r>
              <a:rPr lang="en-US" altLang="en-US" dirty="0"/>
              <a:t>Disclosures in the financial statements are understandable, informative to users, and fairly presented.</a:t>
            </a:r>
          </a:p>
          <a:p>
            <a:pPr marL="171450" indent="-171450" eaLnBrk="1" hangingPunct="1">
              <a:lnSpc>
                <a:spcPct val="90000"/>
              </a:lnSpc>
              <a:buFont typeface="Arial" panose="020B0604020202020204" pitchFamily="34" charset="0"/>
              <a:buChar char="•"/>
            </a:pPr>
            <a:endParaRPr lang="en-US" altLang="en-US" dirty="0"/>
          </a:p>
          <a:p>
            <a:pPr marL="171450" indent="-171450" eaLnBrk="1" hangingPunct="1">
              <a:lnSpc>
                <a:spcPct val="90000"/>
              </a:lnSpc>
              <a:buFont typeface="Arial" panose="020B0604020202020204" pitchFamily="34" charset="0"/>
              <a:buChar char="•"/>
            </a:pPr>
            <a:r>
              <a:rPr lang="en-US" altLang="en-US" dirty="0"/>
              <a:t>Accounting policies are appropriate for the industry and the company’s underlying transactions.</a:t>
            </a:r>
          </a:p>
          <a:p>
            <a:pPr marL="171450" indent="-171450" eaLnBrk="1" hangingPunct="1">
              <a:lnSpc>
                <a:spcPct val="90000"/>
              </a:lnSpc>
              <a:buFont typeface="Arial" panose="020B0604020202020204" pitchFamily="34" charset="0"/>
              <a:buChar char="•"/>
            </a:pPr>
            <a:endParaRPr lang="en-US" altLang="en-US" dirty="0"/>
          </a:p>
          <a:p>
            <a:pPr marL="171450" indent="-171450" eaLnBrk="1" hangingPunct="1">
              <a:lnSpc>
                <a:spcPct val="90000"/>
              </a:lnSpc>
              <a:buFont typeface="Arial" panose="020B0604020202020204" pitchFamily="34" charset="0"/>
              <a:buChar char="•"/>
            </a:pPr>
            <a:r>
              <a:rPr lang="en-US" altLang="en-US" dirty="0"/>
              <a:t>Account balances, transactions, </a:t>
            </a:r>
            <a:r>
              <a:rPr lang="en-US" sz="1800" dirty="0">
                <a:solidFill>
                  <a:srgbClr val="000000"/>
                </a:solidFill>
                <a:latin typeface="Segoe UI" panose="020B0502040204020203" pitchFamily="34" charset="0"/>
              </a:rPr>
              <a:t>disclosures, </a:t>
            </a:r>
            <a:r>
              <a:rPr lang="en-US" altLang="en-US" dirty="0"/>
              <a:t>and other events reflected in the financial statements:</a:t>
            </a:r>
          </a:p>
          <a:p>
            <a:pPr marL="628650" lvl="1" indent="-171450" eaLnBrk="1" hangingPunct="1">
              <a:lnSpc>
                <a:spcPct val="90000"/>
              </a:lnSpc>
              <a:buFont typeface="Arial" panose="020B0604020202020204" pitchFamily="34" charset="0"/>
              <a:buChar char="•"/>
            </a:pPr>
            <a:r>
              <a:rPr lang="en-US" altLang="en-US" dirty="0"/>
              <a:t>Occurred or exist,</a:t>
            </a:r>
          </a:p>
          <a:p>
            <a:pPr marL="628650" lvl="1" indent="-171450" eaLnBrk="1" hangingPunct="1">
              <a:lnSpc>
                <a:spcPct val="90000"/>
              </a:lnSpc>
              <a:buFont typeface="Arial" panose="020B0604020202020204" pitchFamily="34" charset="0"/>
              <a:buChar char="•"/>
            </a:pPr>
            <a:r>
              <a:rPr lang="en-US" altLang="en-US" dirty="0"/>
              <a:t>Are complete,</a:t>
            </a:r>
          </a:p>
          <a:p>
            <a:pPr marL="628650" lvl="1" indent="-171450" eaLnBrk="1" hangingPunct="1">
              <a:lnSpc>
                <a:spcPct val="90000"/>
              </a:lnSpc>
              <a:buFont typeface="Arial" panose="020B0604020202020204" pitchFamily="34" charset="0"/>
              <a:buChar char="•"/>
            </a:pPr>
            <a:r>
              <a:rPr lang="en-US" altLang="en-US" dirty="0"/>
              <a:t>Represent the rights or obligations of the company,</a:t>
            </a:r>
          </a:p>
          <a:p>
            <a:pPr marL="628650" lvl="1" indent="-171450" eaLnBrk="1" hangingPunct="1">
              <a:lnSpc>
                <a:spcPct val="90000"/>
              </a:lnSpc>
              <a:buFont typeface="Arial" panose="020B0604020202020204" pitchFamily="34" charset="0"/>
              <a:buChar char="•"/>
            </a:pPr>
            <a:r>
              <a:rPr lang="en-US" altLang="en-US" dirty="0"/>
              <a:t>Are properly valued, and</a:t>
            </a:r>
          </a:p>
          <a:p>
            <a:pPr marL="628650" lvl="1" indent="-171450" eaLnBrk="1" hangingPunct="1">
              <a:lnSpc>
                <a:spcPct val="90000"/>
              </a:lnSpc>
              <a:buFont typeface="Arial" panose="020B0604020202020204" pitchFamily="34" charset="0"/>
              <a:buChar char="•"/>
            </a:pPr>
            <a:r>
              <a:rPr lang="en-US" altLang="en-US" dirty="0"/>
              <a:t>Are recorded in the right account, amount, and period.</a:t>
            </a:r>
          </a:p>
          <a:p>
            <a:pPr eaLnBrk="1" hangingPunct="1">
              <a:lnSpc>
                <a:spcPct val="90000"/>
              </a:lnSpc>
            </a:pPr>
            <a:endParaRPr lang="en-US" altLang="en-US" dirty="0"/>
          </a:p>
          <a:p>
            <a:pPr eaLnBrk="1" hangingPunct="1">
              <a:lnSpc>
                <a:spcPct val="90000"/>
              </a:lnSpc>
            </a:pPr>
            <a:r>
              <a:rPr lang="en-US" altLang="en-US" dirty="0"/>
              <a:t>All companies are subject to risks that can affect the achievement of these financial reporting objectives.  For example, if the company has a concentration of sales to customers in an industry that is facing severe economic issues, there is a risk that the allowance for uncollectible accounts may be understated. </a:t>
            </a:r>
          </a:p>
          <a:p>
            <a:pPr eaLnBrk="1" hangingPunct="1">
              <a:lnSpc>
                <a:spcPct val="90000"/>
              </a:lnSpc>
            </a:pPr>
            <a:endParaRPr lang="en-US" altLang="en-US" dirty="0"/>
          </a:p>
          <a:p>
            <a:r>
              <a:rPr lang="en-US" sz="1200" b="0" i="0" u="none" strike="noStrike" kern="1200" baseline="0" dirty="0">
                <a:solidFill>
                  <a:schemeClr val="tx1"/>
                </a:solidFill>
                <a:latin typeface="Times New Roman" pitchFamily="18" charset="0"/>
                <a:ea typeface="+mn-ea"/>
                <a:cs typeface="Times New Roman" pitchFamily="18" charset="0"/>
              </a:rPr>
              <a:t>Thus, at their broadest level in the context of financial reporting objectives, financial statement risks represent conditions or indications that something could go wrong in the financial statements. For each class of transaction or event, account balance, and disclosure in the financial statements, there is always an element of risk to achieving the related financial reporting objective. For example, one financial reporting objective might be that all accounts payable transactions have been recorded in the financial statements in the proper period. The associated risk for that objective is that all accounts payable transactions have not been recorded in the proper period.</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In some cases, you might think of risks in terms of fraud, that is, intentional misstatement of the financial statements or theft of assets. However, risks may relate to either error or fraud. For example, errors can result from:</a:t>
            </a:r>
          </a:p>
          <a:p>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Inaccuracy in gathering or processing data.</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Misapplication of accounting principles.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Omission of transactions or disclosures.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Incorrect accounting estimates due to oversight or misinterpretation of facts.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Misinterpretation of the company’s policies and procedures.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Also, risks may be pervasive to the financial statements as a whole or they may be related to specific classes of transactions, account balances, or disclosures. A pervasive risk might occur, for example, when a company does not perform a background check on prospective employees or otherwise ensure that key financial employees performing accounting functions are competent to perform their assigned duties. In other words, financial misstatements that might arise from this risk could occur in many places in the financial statements. Other risks tend to be specifically associated with certain classes of transactions, account balances, or disclosures, for example, a risk of inventory obsolescence or failure to disclose guarantees.</a:t>
            </a:r>
            <a:endParaRPr lang="en-US" altLang="en-US" dirty="0"/>
          </a:p>
          <a:p>
            <a:pPr eaLnBrk="1" hangingPunct="1">
              <a:lnSpc>
                <a:spcPct val="90000"/>
              </a:lnSpc>
            </a:pPr>
            <a:endParaRPr lang="en-US" altLang="en-US" dirty="0"/>
          </a:p>
          <a:p>
            <a:pPr eaLnBrk="1" hangingPunct="1">
              <a:lnSpc>
                <a:spcPct val="90000"/>
              </a:lnSpc>
            </a:pPr>
            <a:endParaRPr lang="en-US" altLang="en-US" sz="800" dirty="0"/>
          </a:p>
          <a:p>
            <a:pPr eaLnBrk="1" hangingPunct="1">
              <a:lnSpc>
                <a:spcPct val="90000"/>
              </a:lnSpc>
            </a:pPr>
            <a:endParaRPr lang="en-US" altLang="en-US" sz="800" dirty="0"/>
          </a:p>
          <a:p>
            <a:pPr eaLnBrk="1" hangingPunct="1">
              <a:lnSpc>
                <a:spcPct val="90000"/>
              </a:lnSpc>
            </a:pPr>
            <a:endParaRPr lang="en-US" altLang="en-US" sz="800" dirty="0"/>
          </a:p>
          <a:p>
            <a:pPr eaLnBrk="1" hangingPunct="1">
              <a:lnSpc>
                <a:spcPct val="90000"/>
              </a:lnSpc>
            </a:pPr>
            <a:endParaRPr lang="en-US" altLang="en-US" sz="8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DDD11F7-B0F6-45BB-A7BE-44C29AEFC711}"/>
              </a:ext>
            </a:extLst>
          </p:cNvPr>
          <p:cNvSpPr>
            <a:spLocks noGrp="1" noRot="1" noChangeAspect="1" noChangeArrowheads="1" noTextEdit="1"/>
          </p:cNvSpPr>
          <p:nvPr>
            <p:ph type="sldImg"/>
          </p:nvPr>
        </p:nvSpPr>
        <p:spPr>
          <a:ln/>
        </p:spPr>
      </p:sp>
      <p:sp>
        <p:nvSpPr>
          <p:cNvPr id="12291" name="Rectangle 3">
            <a:extLst>
              <a:ext uri="{FF2B5EF4-FFF2-40B4-BE49-F238E27FC236}">
                <a16:creationId xmlns:a16="http://schemas.microsoft.com/office/drawing/2014/main" id="{3E5B9C32-D095-4AE1-AB6D-502A1620DE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sz="1100" dirty="0"/>
              <a:t>Why should you identify an understand financial statement risks?  Identifying risks to achieving financial reporting objectives and determining how to manage those risks is a key component of an effective internal control system.  In a few minutes, we’ll discuss the internal control process and the underlying components that are critical to achieving effective internal control over financial reporting.</a:t>
            </a:r>
          </a:p>
          <a:p>
            <a:pPr eaLnBrk="1" hangingPunct="1">
              <a:lnSpc>
                <a:spcPct val="90000"/>
              </a:lnSpc>
            </a:pPr>
            <a:endParaRPr lang="en-US" altLang="en-US" sz="1100" dirty="0"/>
          </a:p>
          <a:p>
            <a:pPr eaLnBrk="1" hangingPunct="1">
              <a:lnSpc>
                <a:spcPct val="90000"/>
              </a:lnSpc>
            </a:pPr>
            <a:r>
              <a:rPr lang="en-US" altLang="en-US" sz="1100" dirty="0"/>
              <a:t>Also, identifying risks within the context of financial reporting objectives allows you to articulate what could go wrong in the financial statements</a:t>
            </a:r>
            <a:r>
              <a:rPr lang="en-US" altLang="en-US" dirty="0"/>
              <a:t>, including the individual statements and disclosures</a:t>
            </a:r>
            <a:r>
              <a:rPr lang="en-US" altLang="en-US" sz="1100" dirty="0"/>
              <a:t>.  In other words, what is the potential impact of the risk on the financial statements?  For example, if a company engages in bill-and-hold transactions, it might determine that there is a risk of overstating inventory if the customer’s inventory is inadvertently included in the year-end physical count.  This articulation of risks allows the company to take action to prevent financial errors from occurring.</a:t>
            </a:r>
          </a:p>
          <a:p>
            <a:pPr eaLnBrk="1" hangingPunct="1">
              <a:lnSpc>
                <a:spcPct val="90000"/>
              </a:lnSpc>
            </a:pPr>
            <a:endParaRPr lang="en-US" altLang="en-US" sz="1100" dirty="0"/>
          </a:p>
          <a:p>
            <a:pPr eaLnBrk="1" hangingPunct="1">
              <a:lnSpc>
                <a:spcPct val="90000"/>
              </a:lnSpc>
            </a:pPr>
            <a:r>
              <a:rPr lang="en-US" altLang="en-US" sz="1100" dirty="0"/>
              <a:t>Finally, identifying risks and what could go wrong in the financial statements allows you to assess the magnitude and likelihood of potential misstatements that could occur.  Evaluating the magnitude, or size, of the potential financial statement misstatement and the likelihood of it occurring helps focus you on addressing and managing those risks that could result in </a:t>
            </a:r>
            <a:r>
              <a:rPr lang="en-US" altLang="en-US" sz="1100" i="1" dirty="0"/>
              <a:t>material </a:t>
            </a:r>
            <a:r>
              <a:rPr lang="en-US" altLang="en-US" sz="1100" dirty="0"/>
              <a:t>misstatement to the financial statements. Remember, however, that magnitude is not limited only to quantitative considerations. Some consideration also should be given to the qualitative aspects of misstatements. In certain cases, implications of potential misstatements that might otherwise be small could be considered important to financial statement users. </a:t>
            </a:r>
          </a:p>
          <a:p>
            <a:pPr eaLnBrk="1" hangingPunct="1">
              <a:lnSpc>
                <a:spcPct val="90000"/>
              </a:lnSpc>
            </a:pPr>
            <a:endParaRPr lang="en-US" altLang="en-US" sz="1100" dirty="0"/>
          </a:p>
          <a:p>
            <a:pPr eaLnBrk="1" hangingPunct="1">
              <a:lnSpc>
                <a:spcPct val="90000"/>
              </a:lnSpc>
            </a:pPr>
            <a:r>
              <a:rPr lang="en-US" altLang="en-US" sz="1100" dirty="0"/>
              <a:t>The way you address and manage risks is by implementing controls to prevent financial statement misstatements or to detect and correct them if they do occur.  Thus, the identification of risks can help you assess whether controls are properly designed to mitigate the risks.  We’ll discuss this more later in the presentation.</a:t>
            </a:r>
          </a:p>
          <a:p>
            <a:pPr>
              <a:lnSpc>
                <a:spcPct val="90000"/>
              </a:lnSpc>
            </a:pPr>
            <a:endParaRPr lang="en-US" altLang="en-US" sz="11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F2C069F8-98CB-4CE2-A198-1DA670162F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45B040D-C587-4A93-86C7-DC9F50090F02}" type="slidenum">
              <a:rPr lang="en-US" altLang="en-US">
                <a:latin typeface="Arial" panose="020B0604020202020204" pitchFamily="34" charset="0"/>
              </a:rPr>
              <a:pPr/>
              <a:t>6</a:t>
            </a:fld>
            <a:endParaRPr lang="en-US" altLang="en-US">
              <a:latin typeface="Arial" panose="020B0604020202020204" pitchFamily="34" charset="0"/>
            </a:endParaRPr>
          </a:p>
        </p:txBody>
      </p:sp>
      <p:sp>
        <p:nvSpPr>
          <p:cNvPr id="14339" name="Rectangle 2">
            <a:extLst>
              <a:ext uri="{FF2B5EF4-FFF2-40B4-BE49-F238E27FC236}">
                <a16:creationId xmlns:a16="http://schemas.microsoft.com/office/drawing/2014/main" id="{3F99DE57-93A6-482C-9C7E-70B6D73B419D}"/>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077EF3CE-2E4C-4973-AF3E-6888A675DE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1000" dirty="0"/>
              <a:t>The concept of </a:t>
            </a:r>
            <a:r>
              <a:rPr lang="en-US" altLang="en-US" sz="1000" i="1" dirty="0"/>
              <a:t>assertions </a:t>
            </a:r>
            <a:r>
              <a:rPr lang="en-US" altLang="en-US" sz="1000" dirty="0"/>
              <a:t>is very useful when identifying and evaluating financial statement risks.  Assertions describe conditions that should be present related to the recognition, measurement, presentation, and disclosure of information in the financial statements.  In terms of assertions, you consider what could go wrong in the financial statements related to:</a:t>
            </a:r>
          </a:p>
          <a:p>
            <a:pPr eaLnBrk="1" hangingPunct="1">
              <a:lnSpc>
                <a:spcPct val="80000"/>
              </a:lnSpc>
            </a:pPr>
            <a:endParaRPr lang="en-US" altLang="en-US" sz="1000" dirty="0"/>
          </a:p>
          <a:p>
            <a:pPr marL="171450" lvl="0" indent="-171450" eaLnBrk="1" hangingPunct="1">
              <a:lnSpc>
                <a:spcPct val="80000"/>
              </a:lnSpc>
              <a:buFont typeface="Arial" panose="020B0604020202020204" pitchFamily="34" charset="0"/>
              <a:buChar char="•"/>
            </a:pPr>
            <a:r>
              <a:rPr lang="en-US" altLang="en-US" sz="1000" i="1" dirty="0"/>
              <a:t>Existence or occurrence</a:t>
            </a:r>
            <a:r>
              <a:rPr lang="en-US" altLang="en-US" sz="1000" dirty="0"/>
              <a:t>.  Transactions and events </a:t>
            </a:r>
            <a:r>
              <a:rPr lang="en-US" altLang="en-US" dirty="0"/>
              <a:t>that have been recorded or disclosed </a:t>
            </a:r>
            <a:r>
              <a:rPr lang="en-US" altLang="en-US" sz="1000" dirty="0"/>
              <a:t>actually occurred and pertain to the entity, and recorded assets, liabilities, and equity interests actually exist.</a:t>
            </a:r>
          </a:p>
          <a:p>
            <a:pPr marL="171450" lvl="0" indent="-171450" eaLnBrk="1" hangingPunct="1">
              <a:lnSpc>
                <a:spcPct val="80000"/>
              </a:lnSpc>
              <a:buFont typeface="Arial" panose="020B0604020202020204" pitchFamily="34" charset="0"/>
              <a:buChar char="•"/>
            </a:pPr>
            <a:endParaRPr lang="en-US" altLang="en-US" sz="1000" i="1" dirty="0"/>
          </a:p>
          <a:p>
            <a:pPr marL="171450" lvl="0" indent="-171450" eaLnBrk="1" hangingPunct="1">
              <a:lnSpc>
                <a:spcPct val="80000"/>
              </a:lnSpc>
              <a:buFont typeface="Arial" panose="020B0604020202020204" pitchFamily="34" charset="0"/>
              <a:buChar char="•"/>
            </a:pPr>
            <a:r>
              <a:rPr lang="en-US" altLang="en-US" sz="1000" i="1" dirty="0"/>
              <a:t>Completeness</a:t>
            </a:r>
            <a:r>
              <a:rPr lang="en-US" altLang="en-US" sz="1000" dirty="0"/>
              <a:t>. All transactions and events, assets, liabilities, and equity interests that should have been recorded have been recorded</a:t>
            </a:r>
            <a:r>
              <a:rPr lang="en-US" altLang="en-US" dirty="0"/>
              <a:t>, and all related disclosure that should have been included in the financial statements have been included</a:t>
            </a:r>
            <a:r>
              <a:rPr lang="en-US" altLang="en-US" sz="1000" dirty="0"/>
              <a:t>.</a:t>
            </a:r>
          </a:p>
          <a:p>
            <a:pPr marL="171450" lvl="0" indent="-171450" eaLnBrk="1" hangingPunct="1">
              <a:lnSpc>
                <a:spcPct val="80000"/>
              </a:lnSpc>
              <a:buFont typeface="Arial" panose="020B0604020202020204" pitchFamily="34" charset="0"/>
              <a:buChar char="•"/>
            </a:pPr>
            <a:endParaRPr lang="en-US" altLang="en-US" sz="1000" i="1" dirty="0"/>
          </a:p>
          <a:p>
            <a:pPr marL="171450" lvl="0" indent="-171450" eaLnBrk="1" hangingPunct="1">
              <a:lnSpc>
                <a:spcPct val="80000"/>
              </a:lnSpc>
              <a:buFont typeface="Arial" panose="020B0604020202020204" pitchFamily="34" charset="0"/>
              <a:buChar char="•"/>
            </a:pPr>
            <a:r>
              <a:rPr lang="en-US" altLang="en-US" sz="1000" i="1" dirty="0"/>
              <a:t>Rights or obligations</a:t>
            </a:r>
            <a:r>
              <a:rPr lang="en-US" altLang="en-US" sz="1000" dirty="0"/>
              <a:t>.  The company holds or controls the rights to recorded assets, and liabilities are the obligations of the entity.</a:t>
            </a:r>
          </a:p>
          <a:p>
            <a:pPr marL="171450" lvl="0" indent="-171450" eaLnBrk="1" hangingPunct="1">
              <a:lnSpc>
                <a:spcPct val="80000"/>
              </a:lnSpc>
              <a:buFont typeface="Arial" panose="020B0604020202020204" pitchFamily="34" charset="0"/>
              <a:buChar char="•"/>
            </a:pPr>
            <a:endParaRPr lang="en-US" altLang="en-US" sz="1000" i="1" dirty="0"/>
          </a:p>
          <a:p>
            <a:pPr marL="171450" lvl="0" indent="-171450" eaLnBrk="1" hangingPunct="1">
              <a:lnSpc>
                <a:spcPct val="80000"/>
              </a:lnSpc>
              <a:buFont typeface="Arial" panose="020B0604020202020204" pitchFamily="34" charset="0"/>
              <a:buChar char="•"/>
            </a:pPr>
            <a:r>
              <a:rPr lang="en-US" altLang="en-US" sz="1000" i="1" dirty="0"/>
              <a:t>Valuation or allocation</a:t>
            </a:r>
            <a:r>
              <a:rPr lang="en-US" altLang="en-US" sz="1000" dirty="0"/>
              <a:t>. Assets, liabilities, and equity interests </a:t>
            </a:r>
            <a:r>
              <a:rPr lang="en-IN" altLang="en-US" dirty="0"/>
              <a:t>have been</a:t>
            </a:r>
            <a:r>
              <a:rPr lang="en-US" altLang="en-US" sz="1000" dirty="0"/>
              <a:t> included in the financial statements at appropriate amounts, any resulting valuation or allocation adjustments </a:t>
            </a:r>
            <a:r>
              <a:rPr lang="en-IN" altLang="en-US" dirty="0"/>
              <a:t>have been</a:t>
            </a:r>
            <a:r>
              <a:rPr lang="en-US" altLang="en-US" sz="1000" dirty="0"/>
              <a:t> appropriately recorded </a:t>
            </a:r>
            <a:r>
              <a:rPr lang="en-US" altLang="en-US" dirty="0"/>
              <a:t>and related disclosures have been appropriately measured and described</a:t>
            </a:r>
            <a:r>
              <a:rPr lang="en-US" altLang="en-US" sz="1000" dirty="0"/>
              <a:t>.</a:t>
            </a:r>
          </a:p>
          <a:p>
            <a:pPr marL="171450" lvl="0" indent="-171450" eaLnBrk="1" hangingPunct="1">
              <a:lnSpc>
                <a:spcPct val="80000"/>
              </a:lnSpc>
              <a:buFont typeface="Arial" panose="020B0604020202020204" pitchFamily="34" charset="0"/>
              <a:buChar char="•"/>
            </a:pPr>
            <a:endParaRPr lang="en-US" altLang="en-US" sz="1000" i="1" dirty="0"/>
          </a:p>
          <a:p>
            <a:pPr marL="171450" lvl="0" indent="-171450" eaLnBrk="1" hangingPunct="1">
              <a:lnSpc>
                <a:spcPct val="80000"/>
              </a:lnSpc>
              <a:buFont typeface="Arial" panose="020B0604020202020204" pitchFamily="34" charset="0"/>
              <a:buChar char="•"/>
            </a:pPr>
            <a:r>
              <a:rPr lang="en-US" altLang="en-US" sz="1000" i="1" dirty="0"/>
              <a:t>Accuracy or classification</a:t>
            </a:r>
            <a:r>
              <a:rPr lang="en-US" altLang="en-US" sz="1000" dirty="0"/>
              <a:t>. Amounts and other data related to transactions and events have been recorded correctly and in the proper accounts Assets, liabilities, and equity interests are clearly described, and related disclosures are relevant and understandable.</a:t>
            </a:r>
          </a:p>
          <a:p>
            <a:pPr marL="171450" lvl="0" indent="-171450" eaLnBrk="1" hangingPunct="1">
              <a:lnSpc>
                <a:spcPct val="80000"/>
              </a:lnSpc>
              <a:buFont typeface="Arial" panose="020B0604020202020204" pitchFamily="34" charset="0"/>
              <a:buChar char="•"/>
            </a:pPr>
            <a:endParaRPr lang="en-US" altLang="en-US" sz="1000" i="1" dirty="0"/>
          </a:p>
          <a:p>
            <a:pPr marL="171450" lvl="0" indent="-171450" eaLnBrk="1" hangingPunct="1">
              <a:lnSpc>
                <a:spcPct val="80000"/>
              </a:lnSpc>
              <a:buFont typeface="Arial" panose="020B0604020202020204" pitchFamily="34" charset="0"/>
              <a:buChar char="•"/>
            </a:pPr>
            <a:r>
              <a:rPr lang="en-US" altLang="en-US" sz="1000" i="1" dirty="0"/>
              <a:t>Cutoff</a:t>
            </a:r>
            <a:r>
              <a:rPr lang="en-US" altLang="en-US" sz="1000" dirty="0"/>
              <a:t>. Transactions and events have been recorded in the correct accounting period.</a:t>
            </a:r>
          </a:p>
          <a:p>
            <a:pPr marL="171450" lvl="0" indent="-171450" eaLnBrk="1" hangingPunct="1">
              <a:lnSpc>
                <a:spcPct val="80000"/>
              </a:lnSpc>
              <a:buFont typeface="Arial" panose="020B0604020202020204" pitchFamily="34" charset="0"/>
              <a:buChar char="•"/>
            </a:pPr>
            <a:endParaRPr lang="en-US" altLang="en-US" sz="1000" dirty="0"/>
          </a:p>
          <a:p>
            <a:pPr eaLnBrk="1" hangingPunct="1">
              <a:lnSpc>
                <a:spcPct val="80000"/>
              </a:lnSpc>
            </a:pPr>
            <a:r>
              <a:rPr lang="en-US" altLang="en-US" sz="1000" dirty="0"/>
              <a:t>In my previous example of a company engaging in bill-and-hold transactions, the risk relates to the rights or obligations assertion because merchandise included in the physical count may not belong to the company.  By considering “what could go wrong” in terms of assertions, you can more easily consider the potential severity and implications of risks on the financial statements.</a:t>
            </a:r>
          </a:p>
          <a:p>
            <a:pPr lvl="1" eaLnBrk="1" hangingPunct="1">
              <a:lnSpc>
                <a:spcPct val="80000"/>
              </a:lnSpc>
            </a:pPr>
            <a:endParaRPr lang="en-US" altLang="en-US" sz="1000" dirty="0"/>
          </a:p>
          <a:p>
            <a:pPr lvl="1" eaLnBrk="1" hangingPunct="1">
              <a:lnSpc>
                <a:spcPct val="80000"/>
              </a:lnSpc>
              <a:buFontTx/>
              <a:buChar char="•"/>
            </a:pPr>
            <a:endParaRPr lang="en-US" altLang="en-US" sz="1000" dirty="0"/>
          </a:p>
          <a:p>
            <a:pPr lvl="1" eaLnBrk="1" hangingPunct="1">
              <a:lnSpc>
                <a:spcPct val="80000"/>
              </a:lnSpc>
            </a:pPr>
            <a:r>
              <a:rPr lang="en-US" altLang="en-US" sz="1000" dirty="0"/>
              <a:t> </a:t>
            </a:r>
          </a:p>
          <a:p>
            <a:pPr lvl="1" eaLnBrk="1" hangingPunct="1">
              <a:lnSpc>
                <a:spcPct val="80000"/>
              </a:lnSpc>
              <a:buFontTx/>
              <a:buChar char="•"/>
            </a:pPr>
            <a:endParaRPr lang="en-US" altLang="en-US" sz="1000" dirty="0"/>
          </a:p>
          <a:p>
            <a:pPr lvl="1" eaLnBrk="1" hangingPunct="1">
              <a:lnSpc>
                <a:spcPct val="80000"/>
              </a:lnSpc>
            </a:pPr>
            <a:endParaRPr lang="en-US" altLang="en-US" sz="10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A97A4DE5-1EF2-496A-810B-3E59565F59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BB53A692-C15F-49E2-BD66-9D0905584C67}"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16387" name="Rectangle 2">
            <a:extLst>
              <a:ext uri="{FF2B5EF4-FFF2-40B4-BE49-F238E27FC236}">
                <a16:creationId xmlns:a16="http://schemas.microsoft.com/office/drawing/2014/main" id="{BBC324C5-AB1B-4303-B603-6EAF6D7CFE2B}"/>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79769872-ED64-4917-A716-3EB444D3C8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As I mentioned previously, when identifying risks, it is important to describe what could go wrong in the financial statements, and risks generally should be stated in terms of financial statement assertions. To assist in assessing risks and determining whether internal controls are properly designed and implemented to address them, it is important to be as specific as possible when describing risks. For example, the description should include:</a:t>
            </a:r>
          </a:p>
          <a:p>
            <a:pPr eaLnBrk="1" hangingPunct="1"/>
            <a:endParaRPr lang="en-US" altLang="en-US" dirty="0"/>
          </a:p>
          <a:p>
            <a:pPr marL="171450" indent="-171450" eaLnBrk="1" hangingPunct="1">
              <a:buFont typeface="Arial" panose="020B0604020202020204" pitchFamily="34" charset="0"/>
              <a:buChar char="•"/>
            </a:pPr>
            <a:r>
              <a:rPr lang="en-US" altLang="en-US" dirty="0"/>
              <a:t>The cause of the risk.</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The account balance, class of transactions, or disclosure affected and how it is affected (that is, overstatement or understatement).</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For fraud risks, the type of fraud (that is, theft of assets or fraudulent financial reporting).</a:t>
            </a:r>
          </a:p>
          <a:p>
            <a:pPr marL="171450" indent="-171450" eaLnBrk="1" hangingPunct="1">
              <a:buFont typeface="Arial" panose="020B0604020202020204" pitchFamily="34" charset="0"/>
              <a:buChar char="•"/>
            </a:pPr>
            <a:endParaRPr lang="en-US" altLang="en-US" dirty="0"/>
          </a:p>
          <a:p>
            <a:pPr marL="171450" indent="-171450" eaLnBrk="1" hangingPunct="1">
              <a:buFont typeface="Arial" panose="020B0604020202020204" pitchFamily="34" charset="0"/>
              <a:buChar char="•"/>
            </a:pPr>
            <a:r>
              <a:rPr lang="en-US" altLang="en-US" dirty="0"/>
              <a:t>The assertion affected (or that the risk is pervasive to the financial statements).</a:t>
            </a:r>
          </a:p>
          <a:p>
            <a:pPr eaLnBrk="1" hangingPunct="1"/>
            <a:endParaRPr lang="en-US" altLang="en-US" dirty="0"/>
          </a:p>
          <a:p>
            <a:pPr eaLnBrk="1" hangingPunct="1"/>
            <a:r>
              <a:rPr lang="en-US" altLang="en-US" dirty="0"/>
              <a:t>This slide provides some examples of financial statement risks described in terms of what could go wrong in the financial statements, including the relevant assertion.</a:t>
            </a:r>
          </a:p>
          <a:p>
            <a:pPr eaLnBrk="1" hangingPunct="1"/>
            <a:endParaRPr lang="en-US" altLang="en-US" dirty="0"/>
          </a:p>
          <a:p>
            <a:pPr eaLnBrk="1" hangingPunct="1"/>
            <a:r>
              <a:rPr lang="en-US" sz="1800" b="1" u="none" dirty="0">
                <a:solidFill>
                  <a:srgbClr val="E42037"/>
                </a:solidFill>
                <a:latin typeface="Segoe UI" panose="020B0502040204020203" pitchFamily="34" charset="0"/>
              </a:rPr>
              <a:t>Note: </a:t>
            </a:r>
            <a:r>
              <a:rPr lang="en-US" sz="1800" b="0" u="none" dirty="0">
                <a:solidFill>
                  <a:srgbClr val="E42037"/>
                </a:solidFill>
                <a:latin typeface="Segoe UI" panose="020B0502040204020203" pitchFamily="34" charset="0"/>
              </a:rPr>
              <a:t>For additional examples of entity and fraud risk factors see Appendixes 2A-16 (CX-6.1) and 2A-17 (CX-6.2).</a:t>
            </a:r>
            <a:endParaRPr lang="en-US" altLang="en-US" u="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3009495F-84DD-4CE8-B145-59D6A52C372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BE49B0B-E490-4895-8D3B-B7AC4D2743EC}" type="slidenum">
              <a:rPr lang="en-US" altLang="en-US">
                <a:latin typeface="Arial" panose="020B0604020202020204" pitchFamily="34" charset="0"/>
              </a:rPr>
              <a:pPr/>
              <a:t>8</a:t>
            </a:fld>
            <a:endParaRPr lang="en-US" altLang="en-US">
              <a:latin typeface="Arial" panose="020B0604020202020204" pitchFamily="34" charset="0"/>
            </a:endParaRPr>
          </a:p>
        </p:txBody>
      </p:sp>
      <p:sp>
        <p:nvSpPr>
          <p:cNvPr id="18435" name="Rectangle 2">
            <a:extLst>
              <a:ext uri="{FF2B5EF4-FFF2-40B4-BE49-F238E27FC236}">
                <a16:creationId xmlns:a16="http://schemas.microsoft.com/office/drawing/2014/main" id="{257E7A8A-8919-4D38-83BE-6649C99CF2E3}"/>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4A2D79F0-5132-46E5-BBD4-DAFDDCCBC2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dirty="0"/>
              <a:t>Risks to achieving the company’s financial reporting objectives may arise from a number of sources both internal and external to the company.  I’ll discuss some of these possible sources and provide examples of risk indicators that might relate to each source.</a:t>
            </a:r>
          </a:p>
          <a:p>
            <a:pPr eaLnBrk="1" hangingPunct="1">
              <a:lnSpc>
                <a:spcPct val="80000"/>
              </a:lnSpc>
            </a:pPr>
            <a:endParaRPr lang="en-US" altLang="en-US" dirty="0"/>
          </a:p>
          <a:p>
            <a:pPr eaLnBrk="1" hangingPunct="1">
              <a:lnSpc>
                <a:spcPct val="80000"/>
              </a:lnSpc>
            </a:pPr>
            <a:r>
              <a:rPr lang="en-US" altLang="en-US" b="1" dirty="0"/>
              <a:t>Structure, ownership, governance, and related parties </a:t>
            </a:r>
            <a:r>
              <a:rPr lang="en-US" altLang="en-US" dirty="0"/>
              <a:t>includes factors such as:</a:t>
            </a:r>
          </a:p>
          <a:p>
            <a:pPr eaLnBrk="1" hangingPunct="1">
              <a:lnSpc>
                <a:spcPct val="80000"/>
              </a:lnSpc>
            </a:pPr>
            <a:endParaRPr lang="en-US" altLang="en-US" dirty="0"/>
          </a:p>
          <a:p>
            <a:pPr marL="171450" indent="-171450" eaLnBrk="1" hangingPunct="1">
              <a:lnSpc>
                <a:spcPct val="80000"/>
              </a:lnSpc>
              <a:buFont typeface="Arial" panose="020B0604020202020204" pitchFamily="34" charset="0"/>
              <a:buChar char="•"/>
            </a:pPr>
            <a:r>
              <a:rPr lang="en-US" altLang="en-US" dirty="0"/>
              <a:t>The type of legal entity.</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Whether the company is closely or more broadly held.</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The number and types of subsidiaries.</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The centralization, background, and experience of management.</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The significance of related-party relationships and transactions.</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The role and function of the board of directors or audit committee. </a:t>
            </a:r>
          </a:p>
          <a:p>
            <a:pPr eaLnBrk="1" hangingPunct="1">
              <a:lnSpc>
                <a:spcPct val="80000"/>
              </a:lnSpc>
            </a:pPr>
            <a:endParaRPr lang="en-US" altLang="en-US" dirty="0"/>
          </a:p>
          <a:p>
            <a:pPr eaLnBrk="1" hangingPunct="1">
              <a:lnSpc>
                <a:spcPct val="80000"/>
              </a:lnSpc>
            </a:pPr>
            <a:r>
              <a:rPr lang="en-US" altLang="en-US" dirty="0"/>
              <a:t>Examples of possible risk indicators from this source might include:</a:t>
            </a:r>
          </a:p>
          <a:p>
            <a:pPr eaLnBrk="1" hangingPunct="1">
              <a:lnSpc>
                <a:spcPct val="80000"/>
              </a:lnSpc>
            </a:pPr>
            <a:endParaRPr lang="en-US" altLang="en-US" dirty="0"/>
          </a:p>
          <a:p>
            <a:pPr marL="171450" indent="-171450" eaLnBrk="1" hangingPunct="1">
              <a:lnSpc>
                <a:spcPct val="80000"/>
              </a:lnSpc>
              <a:buFont typeface="Arial" panose="020B0604020202020204" pitchFamily="34" charset="0"/>
              <a:buChar char="•"/>
            </a:pPr>
            <a:r>
              <a:rPr lang="en-US" altLang="en-US" dirty="0"/>
              <a:t>The board of directors exercises little oversight over the company’s operations.</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The structure of the company is overly complex.</a:t>
            </a:r>
          </a:p>
          <a:p>
            <a:pPr marL="171450" indent="-171450" eaLnBrk="1" hangingPunct="1">
              <a:lnSpc>
                <a:spcPct val="80000"/>
              </a:lnSpc>
              <a:buFont typeface="Arial" panose="020B0604020202020204" pitchFamily="34" charset="0"/>
              <a:buChar char="•"/>
            </a:pPr>
            <a:endParaRPr lang="en-US" altLang="en-US" dirty="0"/>
          </a:p>
          <a:p>
            <a:pPr marL="171450" indent="-171450" eaLnBrk="1" hangingPunct="1">
              <a:lnSpc>
                <a:spcPct val="80000"/>
              </a:lnSpc>
              <a:buFont typeface="Arial" panose="020B0604020202020204" pitchFamily="34" charset="0"/>
              <a:buChar char="•"/>
            </a:pPr>
            <a:r>
              <a:rPr lang="en-US" altLang="en-US" dirty="0"/>
              <a:t>Related-party transactions are </a:t>
            </a:r>
            <a:r>
              <a:rPr lang="en-US" sz="1800" dirty="0">
                <a:solidFill>
                  <a:srgbClr val="000000"/>
                </a:solidFill>
                <a:latin typeface="Segoe UI" panose="020B0502040204020203" pitchFamily="34" charset="0"/>
              </a:rPr>
              <a:t>significant or </a:t>
            </a:r>
            <a:r>
              <a:rPr lang="en-US" altLang="en-US" dirty="0"/>
              <a:t>unusual.</a:t>
            </a:r>
          </a:p>
          <a:p>
            <a:pPr eaLnBrk="1" hangingPunct="1">
              <a:lnSpc>
                <a:spcPct val="80000"/>
              </a:lnSpc>
              <a:buFontTx/>
              <a:buChar char="•"/>
            </a:pPr>
            <a:endParaRPr lang="en-US" altLang="en-US" dirty="0"/>
          </a:p>
          <a:p>
            <a:r>
              <a:rPr lang="en-US" sz="1200" b="1" i="0" u="none" strike="noStrike" kern="1200" baseline="0" dirty="0">
                <a:solidFill>
                  <a:schemeClr val="tx1"/>
                </a:solidFill>
                <a:latin typeface="Times New Roman" pitchFamily="18" charset="0"/>
                <a:ea typeface="+mn-ea"/>
                <a:cs typeface="Times New Roman" pitchFamily="18" charset="0"/>
              </a:rPr>
              <a:t>Industry, regulatory, and other external factors </a:t>
            </a:r>
            <a:r>
              <a:rPr lang="en-US" sz="1200" b="0" i="0" u="none" strike="noStrike" kern="1200" baseline="0" dirty="0">
                <a:solidFill>
                  <a:schemeClr val="tx1"/>
                </a:solidFill>
                <a:latin typeface="Times New Roman" pitchFamily="18" charset="0"/>
                <a:ea typeface="+mn-ea"/>
                <a:cs typeface="Times New Roman" pitchFamily="18" charset="0"/>
              </a:rPr>
              <a:t>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nature of the industry.</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regulatory environment.</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Economic, political, or social conditions that affect the business.</a:t>
            </a:r>
          </a:p>
          <a:p>
            <a:endParaRPr lang="en-US" altLang="en-US" sz="800" dirty="0"/>
          </a:p>
          <a:p>
            <a:r>
              <a:rPr lang="en-US" sz="1200" b="0" i="0" u="none" strike="noStrike" kern="1200" baseline="0" dirty="0">
                <a:solidFill>
                  <a:schemeClr val="tx1"/>
                </a:solidFill>
                <a:latin typeface="Times New Roman" pitchFamily="18" charset="0"/>
                <a:ea typeface="+mn-ea"/>
                <a:cs typeface="Times New Roman" pitchFamily="18" charset="0"/>
              </a:rPr>
              <a:t>Examples of possible risk indicators from this source might 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industry is experiencing rapid technological change.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is subject to stringent environmental regulations.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industry experiences frequent consumer lawsuits.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The </a:t>
            </a:r>
            <a:r>
              <a:rPr lang="en-US" sz="1200" b="1" i="0" u="none" strike="noStrike" kern="1200" baseline="0" dirty="0">
                <a:solidFill>
                  <a:schemeClr val="tx1"/>
                </a:solidFill>
                <a:latin typeface="Times New Roman" pitchFamily="18" charset="0"/>
                <a:ea typeface="+mn-ea"/>
                <a:cs typeface="Times New Roman" pitchFamily="18" charset="0"/>
              </a:rPr>
              <a:t>nature of the entity </a:t>
            </a:r>
            <a:r>
              <a:rPr lang="en-US" sz="1200" b="0" i="0" u="none" strike="noStrike" kern="1200" baseline="0" dirty="0">
                <a:solidFill>
                  <a:schemeClr val="tx1"/>
                </a:solidFill>
                <a:latin typeface="Times New Roman" pitchFamily="18" charset="0"/>
                <a:ea typeface="+mn-ea"/>
                <a:cs typeface="Times New Roman" pitchFamily="18" charset="0"/>
              </a:rPr>
              <a:t>includes factors such as: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company’s key products and services.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Marketing, sales, and delivery methods.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Key customers, competitors, and suppliers.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production process and related costs.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Major assets and liabilities, including significant estimates and contingencies.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Major expenses.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Significant unusual transactions.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Compensation methods and benefit plans.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Investment activities.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Sources of financing.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Use of derivatives.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Basis of reporting and significant accounting policies.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How the financial statements are used.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Specialized industry accounting principles, practices, and guidance.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Special regulatory or reporting requirements.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nature and complexity of IT systems.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Examples of possible risk indicators from this source might 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company’s revenues are </a:t>
            </a:r>
            <a:r>
              <a:rPr lang="en-US" sz="1200" b="0" i="0" u="none" strike="noStrike" kern="1200" baseline="0" dirty="0" err="1">
                <a:solidFill>
                  <a:schemeClr val="tx1"/>
                </a:solidFill>
                <a:latin typeface="Times New Roman" pitchFamily="18" charset="0"/>
                <a:ea typeface="+mn-ea"/>
                <a:cs typeface="Times New Roman" pitchFamily="18" charset="0"/>
              </a:rPr>
              <a:t>dependant</a:t>
            </a:r>
            <a:r>
              <a:rPr lang="en-US" sz="1200" b="0" i="0" u="none" strike="noStrike" kern="1200" baseline="0" dirty="0">
                <a:solidFill>
                  <a:schemeClr val="tx1"/>
                </a:solidFill>
                <a:latin typeface="Times New Roman" pitchFamily="18" charset="0"/>
                <a:ea typeface="+mn-ea"/>
                <a:cs typeface="Times New Roman" pitchFamily="18" charset="0"/>
              </a:rPr>
              <a:t> on a few large customers.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is subject to significant product warranty liabilities.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A significant merger or acquisition has occurred.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Lending agreements contain significant restrictive covenants.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Revenue recognition policies and processes are complex.</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financial statements will be used to obtain significant new financing.</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There have been significant changes in IT systems.</a:t>
            </a:r>
            <a:endParaRPr lang="en-US" altLang="en-US" sz="800" dirty="0"/>
          </a:p>
          <a:p>
            <a:pPr eaLnBrk="1" hangingPunct="1">
              <a:lnSpc>
                <a:spcPct val="80000"/>
              </a:lnSpc>
            </a:pPr>
            <a:endParaRPr lang="en-US" altLang="en-US" sz="800" dirty="0"/>
          </a:p>
          <a:p>
            <a:pPr eaLnBrk="1" hangingPunct="1">
              <a:lnSpc>
                <a:spcPct val="80000"/>
              </a:lnSpc>
            </a:pPr>
            <a:endParaRPr lang="en-US" altLang="en-US" sz="800" dirty="0"/>
          </a:p>
          <a:p>
            <a:pPr eaLnBrk="1" hangingPunct="1">
              <a:lnSpc>
                <a:spcPct val="80000"/>
              </a:lnSpc>
            </a:pPr>
            <a:endParaRPr lang="en-US" altLang="en-US" sz="8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5CDD57FD-FDF4-44AF-A67C-0315B18734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25C7005-AC00-48CD-9F5E-459B95C7B4B5}" type="slidenum">
              <a:rPr lang="en-US" altLang="en-US">
                <a:latin typeface="Arial" panose="020B0604020202020204" pitchFamily="34" charset="0"/>
              </a:rPr>
              <a:pPr/>
              <a:t>9</a:t>
            </a:fld>
            <a:endParaRPr lang="en-US" altLang="en-US">
              <a:latin typeface="Arial" panose="020B0604020202020204" pitchFamily="34" charset="0"/>
            </a:endParaRPr>
          </a:p>
        </p:txBody>
      </p:sp>
      <p:sp>
        <p:nvSpPr>
          <p:cNvPr id="20483" name="Rectangle 2">
            <a:extLst>
              <a:ext uri="{FF2B5EF4-FFF2-40B4-BE49-F238E27FC236}">
                <a16:creationId xmlns:a16="http://schemas.microsoft.com/office/drawing/2014/main" id="{1DC08AB4-F211-4E70-B7D2-A330E1C50148}"/>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2E621BF6-A403-4D3E-BF7D-6524EAAE278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b="1" dirty="0"/>
              <a:t>Objectives and strategies </a:t>
            </a:r>
            <a:r>
              <a:rPr lang="en-US" altLang="en-US" dirty="0"/>
              <a:t>include factors such as:</a:t>
            </a:r>
          </a:p>
          <a:p>
            <a:pPr eaLnBrk="1" hangingPunct="1">
              <a:lnSpc>
                <a:spcPct val="80000"/>
              </a:lnSpc>
            </a:pPr>
            <a:endParaRPr lang="en-US" altLang="en-US" dirty="0"/>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Present and future trends, expectations, objectives, and strategies related to—</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Products and services.</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Marketing and sales.</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Revenue recognition.</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Research and development.</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Technology.</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Business expansion or restructuring.</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Workforce or compensation.</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Competitor activities.</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Prospective financing requirements.</a:t>
            </a:r>
          </a:p>
          <a:p>
            <a:pPr marL="628650" lvl="1"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New accounting requirements.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Examples of possible business risks that might affect the company’s ability to achieve its objectives or execute its strategies 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Inaccurately estimating future demand for the company’s products or services.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Inadequacy of personnel or expertise.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Increased legal exposure or regulatory requirements.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Rapid changes in technology or product obsolescence.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Explicitly stated strategic objectives that are only moderately achieved.</a:t>
            </a:r>
          </a:p>
          <a:p>
            <a:endParaRPr lang="en-US" sz="1200" b="1" i="0" u="none" strike="noStrike" kern="1200" baseline="0" dirty="0">
              <a:solidFill>
                <a:schemeClr val="tx1"/>
              </a:solidFill>
              <a:latin typeface="Times New Roman" pitchFamily="18" charset="0"/>
              <a:ea typeface="+mn-ea"/>
              <a:cs typeface="Times New Roman" pitchFamily="18" charset="0"/>
            </a:endParaRPr>
          </a:p>
          <a:p>
            <a:r>
              <a:rPr lang="en-US" sz="1200" b="1" i="0" u="none" strike="noStrike" kern="1200" baseline="0" dirty="0">
                <a:solidFill>
                  <a:schemeClr val="tx1"/>
                </a:solidFill>
                <a:latin typeface="Times New Roman" pitchFamily="18" charset="0"/>
                <a:ea typeface="+mn-ea"/>
                <a:cs typeface="Times New Roman" pitchFamily="18" charset="0"/>
              </a:rPr>
              <a:t>Key performance measures</a:t>
            </a:r>
            <a:r>
              <a:rPr lang="en-US" sz="1200" b="0" i="0" u="none" strike="noStrike" kern="1200" baseline="0" dirty="0">
                <a:solidFill>
                  <a:schemeClr val="tx1"/>
                </a:solidFill>
                <a:latin typeface="Times New Roman" pitchFamily="18" charset="0"/>
                <a:ea typeface="+mn-ea"/>
                <a:cs typeface="Times New Roman" pitchFamily="18" charset="0"/>
              </a:rPr>
              <a:t>, both financial and nonfinancial, are those that are important in managing and measuring the company’s results (for example, key ratios or operating statistics, variance or trend analysis, competitor analysis or benchmarking, and key performance indicators such as market share or customer satisfaction.)</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Examples of possible risk indicators from this source might 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company’s internal measures have highlighted unexpected results or trends.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Measures considered important by users of the financial statements creates pressure for members of management to take actions that increase the risk of material misstatement in the financial statements.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possibility that the company’s performance measurement may lead to incorrect conclusions or inappropriate actions because information used by management is incomplete or inaccurate.</a:t>
            </a:r>
          </a:p>
          <a:p>
            <a:endParaRPr lang="en-US" sz="1200" b="1" i="0" u="none" strike="noStrike" kern="1200" baseline="0" dirty="0">
              <a:solidFill>
                <a:schemeClr val="tx1"/>
              </a:solidFill>
              <a:latin typeface="Times New Roman" pitchFamily="18" charset="0"/>
              <a:ea typeface="+mn-ea"/>
              <a:cs typeface="Times New Roman" pitchFamily="18" charset="0"/>
            </a:endParaRPr>
          </a:p>
          <a:p>
            <a:r>
              <a:rPr lang="en-US" sz="1200" b="1" i="0" u="none" strike="noStrike" kern="1200" baseline="0" dirty="0">
                <a:solidFill>
                  <a:schemeClr val="tx1"/>
                </a:solidFill>
                <a:latin typeface="Times New Roman" pitchFamily="18" charset="0"/>
                <a:ea typeface="+mn-ea"/>
                <a:cs typeface="Times New Roman" pitchFamily="18" charset="0"/>
              </a:rPr>
              <a:t>Going-concern indicators </a:t>
            </a:r>
            <a:r>
              <a:rPr lang="en-US" sz="1200" b="0" i="0" u="none" strike="noStrike" kern="1200" baseline="0" dirty="0">
                <a:solidFill>
                  <a:schemeClr val="tx1"/>
                </a:solidFill>
                <a:latin typeface="Times New Roman" pitchFamily="18" charset="0"/>
                <a:ea typeface="+mn-ea"/>
                <a:cs typeface="Times New Roman" pitchFamily="18" charset="0"/>
              </a:rPr>
              <a:t>also present risks to financial reporting objectives. Examples of going concern risk indicators 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Lack of profitability or negative cash flow.</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is highly leveraged.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Loss of significant customers.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is in a volatile industry or has experienced volatile operations.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is in the development stage or has recently started operations.</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Indications of default or other violations of significant debt agreements or other critical contracts.</a:t>
            </a:r>
          </a:p>
          <a:p>
            <a:endParaRPr lang="en-US" sz="1200" b="1" i="0" u="none" strike="noStrike" kern="1200" baseline="0" dirty="0">
              <a:solidFill>
                <a:schemeClr val="tx1"/>
              </a:solidFill>
              <a:latin typeface="Times New Roman" pitchFamily="18" charset="0"/>
              <a:ea typeface="+mn-ea"/>
              <a:cs typeface="Times New Roman" pitchFamily="18" charset="0"/>
            </a:endParaRPr>
          </a:p>
          <a:p>
            <a:r>
              <a:rPr lang="en-US" sz="1200" b="1" i="0" u="none" strike="noStrike" kern="1200" baseline="0" dirty="0">
                <a:solidFill>
                  <a:schemeClr val="tx1"/>
                </a:solidFill>
                <a:latin typeface="Times New Roman" pitchFamily="18" charset="0"/>
                <a:ea typeface="+mn-ea"/>
                <a:cs typeface="Times New Roman" pitchFamily="18" charset="0"/>
              </a:rPr>
              <a:t>Potential fraud indicators </a:t>
            </a:r>
            <a:r>
              <a:rPr lang="en-US" sz="1200" b="0" i="0" u="none" strike="noStrike" kern="1200" baseline="0" dirty="0">
                <a:solidFill>
                  <a:schemeClr val="tx1"/>
                </a:solidFill>
                <a:latin typeface="Times New Roman" pitchFamily="18" charset="0"/>
                <a:ea typeface="+mn-ea"/>
                <a:cs typeface="Times New Roman" pitchFamily="18" charset="0"/>
              </a:rPr>
              <a:t>are conditions or events that indicate: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Incentives/pressures to perpetuate fraud.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Opportunities to carry out the fraud.</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Attitudes/rationalizations to justify a fraudulent action.</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Fraud risk indicators may be related to fraudulent financial reporting or theft of assets.</a:t>
            </a:r>
          </a:p>
          <a:p>
            <a:endParaRPr lang="en-US" sz="1200" b="0" i="0" u="none" strike="noStrike" kern="1200" baseline="0" dirty="0">
              <a:solidFill>
                <a:schemeClr val="tx1"/>
              </a:solidFill>
              <a:latin typeface="Times New Roman" pitchFamily="18" charset="0"/>
              <a:ea typeface="+mn-ea"/>
              <a:cs typeface="Times New Roman" pitchFamily="18" charset="0"/>
            </a:endParaRPr>
          </a:p>
          <a:p>
            <a:r>
              <a:rPr lang="en-US" sz="1200" b="0" i="0" u="none" strike="noStrike" kern="1200" baseline="0" dirty="0">
                <a:solidFill>
                  <a:schemeClr val="tx1"/>
                </a:solidFill>
                <a:latin typeface="Times New Roman" pitchFamily="18" charset="0"/>
                <a:ea typeface="+mn-ea"/>
                <a:cs typeface="Times New Roman" pitchFamily="18" charset="0"/>
              </a:rPr>
              <a:t>Examples of </a:t>
            </a:r>
            <a:r>
              <a:rPr lang="en-US" sz="1200" b="1" i="0" u="none" strike="noStrike" kern="1200" baseline="0" dirty="0">
                <a:solidFill>
                  <a:schemeClr val="tx1"/>
                </a:solidFill>
                <a:latin typeface="Times New Roman" pitchFamily="18" charset="0"/>
                <a:ea typeface="+mn-ea"/>
                <a:cs typeface="Times New Roman" pitchFamily="18" charset="0"/>
              </a:rPr>
              <a:t>fraud risk indicators </a:t>
            </a:r>
            <a:r>
              <a:rPr lang="en-US" sz="1200" b="0" i="0" u="none" strike="noStrike" kern="1200" baseline="0" dirty="0">
                <a:solidFill>
                  <a:schemeClr val="tx1"/>
                </a:solidFill>
                <a:latin typeface="Times New Roman" pitchFamily="18" charset="0"/>
                <a:ea typeface="+mn-ea"/>
                <a:cs typeface="Times New Roman" pitchFamily="18" charset="0"/>
              </a:rPr>
              <a:t>include: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is facing the threat of imminent bankruptcy, foreclosure, or takeover. (Incentive/Pressure)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company’s financing agreements have debt covenants that are difficult to maintain. (Incentive/Pressure)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Conditions indicate adverse relationships between the company and its employees with access to assets susceptible to theft. (Incentive/Pressure)</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engages in significant </a:t>
            </a:r>
            <a:r>
              <a:rPr lang="en-US" sz="1800" dirty="0">
                <a:solidFill>
                  <a:srgbClr val="000000"/>
                </a:solidFill>
                <a:latin typeface="Segoe UI" panose="020B0502040204020203" pitchFamily="34" charset="0"/>
              </a:rPr>
              <a:t>or unusual </a:t>
            </a:r>
            <a:r>
              <a:rPr lang="en-US" sz="1200" b="0" i="0" u="none" strike="noStrike" kern="1200" baseline="0" dirty="0">
                <a:solidFill>
                  <a:schemeClr val="tx1"/>
                </a:solidFill>
                <a:latin typeface="Times New Roman" pitchFamily="18" charset="0"/>
                <a:ea typeface="+mn-ea"/>
                <a:cs typeface="Times New Roman" pitchFamily="18" charset="0"/>
              </a:rPr>
              <a:t>related party transactions. (Opportunity)</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has assets, liabilities, revenues, or expenses based on significant estimates that involve subjective judgments or uncertainties. (Opportunity)</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company’s inventory is easily susceptible to theft (for example, due to small size, high value, etc.) or easily convertible to cash (such as bearer bonds, diamonds, or computer chips). (Opportunity)</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Management fails to define, communicate, implement, support, or enforce the company’s values or ethics. (Attitude/Rationalization)</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 company has a known history of violations of laws and regulations. (Attitude/Rationalization)</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There is an excessive interest by management in maintaining or increasing the company’s earnings trend. (Attitude/Rationalization)</a:t>
            </a:r>
          </a:p>
          <a:p>
            <a:pPr marL="171450" indent="-171450">
              <a:buFont typeface="Arial" panose="020B0604020202020204" pitchFamily="34" charset="0"/>
              <a:buChar char="•"/>
            </a:pPr>
            <a:endParaRPr lang="en-US" sz="1200" b="0" i="0" u="none" strike="noStrike" kern="1200" baseline="0" dirty="0">
              <a:solidFill>
                <a:schemeClr val="tx1"/>
              </a:solidFill>
              <a:latin typeface="Times New Roman" pitchFamily="18" charset="0"/>
              <a:ea typeface="+mn-ea"/>
              <a:cs typeface="Times New Roman" pitchFamily="18" charset="0"/>
            </a:endParaRPr>
          </a:p>
          <a:p>
            <a:pPr marL="171450" indent="-171450">
              <a:buFont typeface="Arial" panose="020B0604020202020204" pitchFamily="34" charset="0"/>
              <a:buChar char="•"/>
            </a:pPr>
            <a:r>
              <a:rPr lang="en-US" sz="1200" b="0" i="0" u="none" strike="noStrike" kern="1200" baseline="0" dirty="0">
                <a:solidFill>
                  <a:schemeClr val="tx1"/>
                </a:solidFill>
                <a:latin typeface="Times New Roman" pitchFamily="18" charset="0"/>
                <a:ea typeface="+mn-ea"/>
                <a:cs typeface="Times New Roman" pitchFamily="18" charset="0"/>
              </a:rPr>
              <a:t>Employees with access to assets susceptible to theft are dissatisfied. (Attitude/Rationalization)</a:t>
            </a:r>
            <a:endParaRPr lang="en-US" altLang="en-US" dirty="0"/>
          </a:p>
          <a:p>
            <a:pPr eaLnBrk="1" hangingPunct="1">
              <a:lnSpc>
                <a:spcPct val="80000"/>
              </a:lnSpc>
              <a:buFontTx/>
              <a:buChar char="•"/>
            </a:pPr>
            <a:endParaRPr lang="en-US" altLang="en-US" sz="800" dirty="0"/>
          </a:p>
          <a:p>
            <a:pPr eaLnBrk="1" hangingPunct="1">
              <a:lnSpc>
                <a:spcPct val="80000"/>
              </a:lnSpc>
            </a:pPr>
            <a:endParaRPr lang="en-US" altLang="en-US" sz="800" dirty="0"/>
          </a:p>
          <a:p>
            <a:pPr eaLnBrk="1" hangingPunct="1">
              <a:lnSpc>
                <a:spcPct val="80000"/>
              </a:lnSpc>
            </a:pPr>
            <a:endParaRPr lang="en-US" altLang="en-US" sz="8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00356CB-57F2-4514-BA64-67284329818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96A72A5-6F90-4FC5-B56C-C0B42ED4D33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89BE1ED-F5FC-456A-903D-8AF2AD67F0E3}"/>
              </a:ext>
            </a:extLst>
          </p:cNvPr>
          <p:cNvSpPr>
            <a:spLocks noGrp="1"/>
          </p:cNvSpPr>
          <p:nvPr>
            <p:ph type="sldNum" sz="quarter" idx="12"/>
          </p:nvPr>
        </p:nvSpPr>
        <p:spPr/>
        <p:txBody>
          <a:bodyPr/>
          <a:lstStyle>
            <a:lvl1pPr>
              <a:defRPr/>
            </a:lvl1pPr>
          </a:lstStyle>
          <a:p>
            <a:pPr>
              <a:defRPr/>
            </a:pPr>
            <a:fld id="{3F155BDE-73C8-4538-89AD-AEFD96D698C7}" type="slidenum">
              <a:rPr lang="en-US" altLang="en-US"/>
              <a:pPr>
                <a:defRPr/>
              </a:pPr>
              <a:t>‹#›</a:t>
            </a:fld>
            <a:endParaRPr lang="en-US" altLang="en-US"/>
          </a:p>
        </p:txBody>
      </p:sp>
    </p:spTree>
    <p:extLst>
      <p:ext uri="{BB962C8B-B14F-4D97-AF65-F5344CB8AC3E}">
        <p14:creationId xmlns:p14="http://schemas.microsoft.com/office/powerpoint/2010/main" val="3055963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69DBA5-2F31-4C59-8137-0F08A998499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5DCC1E8-6007-45E9-A49C-0171C1F2B25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4886FE9-30FB-417C-96D4-FEF57E28DCE8}"/>
              </a:ext>
            </a:extLst>
          </p:cNvPr>
          <p:cNvSpPr>
            <a:spLocks noGrp="1"/>
          </p:cNvSpPr>
          <p:nvPr>
            <p:ph type="sldNum" sz="quarter" idx="12"/>
          </p:nvPr>
        </p:nvSpPr>
        <p:spPr/>
        <p:txBody>
          <a:bodyPr/>
          <a:lstStyle>
            <a:lvl1pPr>
              <a:defRPr/>
            </a:lvl1pPr>
          </a:lstStyle>
          <a:p>
            <a:pPr>
              <a:defRPr/>
            </a:pPr>
            <a:fld id="{D008D7C5-D6AD-47D1-9230-A959AB45569B}" type="slidenum">
              <a:rPr lang="en-US" altLang="en-US"/>
              <a:pPr>
                <a:defRPr/>
              </a:pPr>
              <a:t>‹#›</a:t>
            </a:fld>
            <a:endParaRPr lang="en-US" altLang="en-US"/>
          </a:p>
        </p:txBody>
      </p:sp>
    </p:spTree>
    <p:extLst>
      <p:ext uri="{BB962C8B-B14F-4D97-AF65-F5344CB8AC3E}">
        <p14:creationId xmlns:p14="http://schemas.microsoft.com/office/powerpoint/2010/main" val="369559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8BB9DF-164A-4158-A3A3-020EEA7AA12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67256A0-2BDB-4E74-A073-B0A33176E62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64D35CA-8BC2-4C96-BD9B-8BDCF602485E}"/>
              </a:ext>
            </a:extLst>
          </p:cNvPr>
          <p:cNvSpPr>
            <a:spLocks noGrp="1"/>
          </p:cNvSpPr>
          <p:nvPr>
            <p:ph type="sldNum" sz="quarter" idx="12"/>
          </p:nvPr>
        </p:nvSpPr>
        <p:spPr/>
        <p:txBody>
          <a:bodyPr/>
          <a:lstStyle>
            <a:lvl1pPr>
              <a:defRPr/>
            </a:lvl1pPr>
          </a:lstStyle>
          <a:p>
            <a:pPr>
              <a:defRPr/>
            </a:pPr>
            <a:fld id="{7B2D94A3-9045-4C77-8A6F-8AF8FFCA62EC}" type="slidenum">
              <a:rPr lang="en-US" altLang="en-US"/>
              <a:pPr>
                <a:defRPr/>
              </a:pPr>
              <a:t>‹#›</a:t>
            </a:fld>
            <a:endParaRPr lang="en-US" altLang="en-US"/>
          </a:p>
        </p:txBody>
      </p:sp>
    </p:spTree>
    <p:extLst>
      <p:ext uri="{BB962C8B-B14F-4D97-AF65-F5344CB8AC3E}">
        <p14:creationId xmlns:p14="http://schemas.microsoft.com/office/powerpoint/2010/main" val="1551900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a:t>Click to edit Master title style</a:t>
            </a:r>
          </a:p>
        </p:txBody>
      </p:sp>
      <p:sp>
        <p:nvSpPr>
          <p:cNvPr id="3" name="Table Placeholder 2"/>
          <p:cNvSpPr>
            <a:spLocks noGrp="1"/>
          </p:cNvSpPr>
          <p:nvPr>
            <p:ph type="tbl" idx="1"/>
          </p:nvPr>
        </p:nvSpPr>
        <p:spPr>
          <a:xfrm>
            <a:off x="457200" y="1905000"/>
            <a:ext cx="8229600" cy="4114800"/>
          </a:xfrm>
        </p:spPr>
        <p:txBody>
          <a:bodyPr rtlCol="0">
            <a:normAutofit/>
          </a:bodyPr>
          <a:lstStyle/>
          <a:p>
            <a:pPr lvl="0"/>
            <a:endParaRPr lang="en-US" noProof="0"/>
          </a:p>
        </p:txBody>
      </p:sp>
      <p:sp>
        <p:nvSpPr>
          <p:cNvPr id="4" name="Date Placeholder 3">
            <a:extLst>
              <a:ext uri="{FF2B5EF4-FFF2-40B4-BE49-F238E27FC236}">
                <a16:creationId xmlns:a16="http://schemas.microsoft.com/office/drawing/2014/main" id="{0E6860E9-1F95-4BAF-9073-69AD4B5EE68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D13D222-D5CC-4B39-8D49-5EFF951C21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082F268-6366-4E6D-88A8-F2749365EF08}"/>
              </a:ext>
            </a:extLst>
          </p:cNvPr>
          <p:cNvSpPr>
            <a:spLocks noGrp="1"/>
          </p:cNvSpPr>
          <p:nvPr>
            <p:ph type="sldNum" sz="quarter" idx="12"/>
          </p:nvPr>
        </p:nvSpPr>
        <p:spPr/>
        <p:txBody>
          <a:bodyPr/>
          <a:lstStyle>
            <a:lvl1pPr>
              <a:defRPr/>
            </a:lvl1pPr>
          </a:lstStyle>
          <a:p>
            <a:pPr>
              <a:defRPr/>
            </a:pPr>
            <a:fld id="{D4F2F8C0-4FEF-489A-94E6-20A354DCC637}" type="slidenum">
              <a:rPr lang="en-US" altLang="en-US"/>
              <a:pPr>
                <a:defRPr/>
              </a:pPr>
              <a:t>‹#›</a:t>
            </a:fld>
            <a:endParaRPr lang="en-US" altLang="en-US"/>
          </a:p>
        </p:txBody>
      </p:sp>
    </p:spTree>
    <p:extLst>
      <p:ext uri="{BB962C8B-B14F-4D97-AF65-F5344CB8AC3E}">
        <p14:creationId xmlns:p14="http://schemas.microsoft.com/office/powerpoint/2010/main" val="646199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F8C152-3F7A-4B79-9728-06E98D7B2A9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3ADBA92-12E3-4247-B03D-91A2C813EB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90EAB5-BBAD-4B47-B626-96EF38D7D456}"/>
              </a:ext>
            </a:extLst>
          </p:cNvPr>
          <p:cNvSpPr>
            <a:spLocks noGrp="1"/>
          </p:cNvSpPr>
          <p:nvPr>
            <p:ph type="sldNum" sz="quarter" idx="12"/>
          </p:nvPr>
        </p:nvSpPr>
        <p:spPr/>
        <p:txBody>
          <a:bodyPr/>
          <a:lstStyle>
            <a:lvl1pPr>
              <a:defRPr/>
            </a:lvl1pPr>
          </a:lstStyle>
          <a:p>
            <a:pPr>
              <a:defRPr/>
            </a:pPr>
            <a:fld id="{5435D831-8BCA-4426-8CEF-A87FA392021E}" type="slidenum">
              <a:rPr lang="en-US" altLang="en-US"/>
              <a:pPr>
                <a:defRPr/>
              </a:pPr>
              <a:t>‹#›</a:t>
            </a:fld>
            <a:endParaRPr lang="en-US" altLang="en-US"/>
          </a:p>
        </p:txBody>
      </p:sp>
    </p:spTree>
    <p:extLst>
      <p:ext uri="{BB962C8B-B14F-4D97-AF65-F5344CB8AC3E}">
        <p14:creationId xmlns:p14="http://schemas.microsoft.com/office/powerpoint/2010/main" val="352013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478520-66C2-45DA-BBE1-D3B0980C17D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C4140FE-4D8A-4E7F-AE8F-CBAAA225C53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A7E8482-963A-4242-9661-48C0965F8991}"/>
              </a:ext>
            </a:extLst>
          </p:cNvPr>
          <p:cNvSpPr>
            <a:spLocks noGrp="1"/>
          </p:cNvSpPr>
          <p:nvPr>
            <p:ph type="sldNum" sz="quarter" idx="12"/>
          </p:nvPr>
        </p:nvSpPr>
        <p:spPr/>
        <p:txBody>
          <a:bodyPr/>
          <a:lstStyle>
            <a:lvl1pPr>
              <a:defRPr/>
            </a:lvl1pPr>
          </a:lstStyle>
          <a:p>
            <a:pPr>
              <a:defRPr/>
            </a:pPr>
            <a:fld id="{AFB5221D-335B-468B-973D-E53F19739770}" type="slidenum">
              <a:rPr lang="en-US" altLang="en-US"/>
              <a:pPr>
                <a:defRPr/>
              </a:pPr>
              <a:t>‹#›</a:t>
            </a:fld>
            <a:endParaRPr lang="en-US" altLang="en-US"/>
          </a:p>
        </p:txBody>
      </p:sp>
    </p:spTree>
    <p:extLst>
      <p:ext uri="{BB962C8B-B14F-4D97-AF65-F5344CB8AC3E}">
        <p14:creationId xmlns:p14="http://schemas.microsoft.com/office/powerpoint/2010/main" val="2222197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D492750-1B8D-4464-8AEA-D55E7B841F7D}"/>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E0ADEB5-4AE0-4EED-9547-1A611DB4E6A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E9F591-3E7A-43DC-9435-25D720062E11}"/>
              </a:ext>
            </a:extLst>
          </p:cNvPr>
          <p:cNvSpPr>
            <a:spLocks noGrp="1"/>
          </p:cNvSpPr>
          <p:nvPr>
            <p:ph type="sldNum" sz="quarter" idx="12"/>
          </p:nvPr>
        </p:nvSpPr>
        <p:spPr/>
        <p:txBody>
          <a:bodyPr/>
          <a:lstStyle>
            <a:lvl1pPr>
              <a:defRPr/>
            </a:lvl1pPr>
          </a:lstStyle>
          <a:p>
            <a:pPr>
              <a:defRPr/>
            </a:pPr>
            <a:fld id="{02DF4893-B13A-4A0D-A38C-B4F717B99358}" type="slidenum">
              <a:rPr lang="en-US" altLang="en-US"/>
              <a:pPr>
                <a:defRPr/>
              </a:pPr>
              <a:t>‹#›</a:t>
            </a:fld>
            <a:endParaRPr lang="en-US" altLang="en-US"/>
          </a:p>
        </p:txBody>
      </p:sp>
    </p:spTree>
    <p:extLst>
      <p:ext uri="{BB962C8B-B14F-4D97-AF65-F5344CB8AC3E}">
        <p14:creationId xmlns:p14="http://schemas.microsoft.com/office/powerpoint/2010/main" val="183105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27D5C00-DC9E-4812-9F11-403B14BCFA2C}"/>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E6EF28D8-35C6-4F08-9558-7EFCB45FE4F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479BCA1-1DB2-4919-90E5-A539F4071108}"/>
              </a:ext>
            </a:extLst>
          </p:cNvPr>
          <p:cNvSpPr>
            <a:spLocks noGrp="1"/>
          </p:cNvSpPr>
          <p:nvPr>
            <p:ph type="sldNum" sz="quarter" idx="12"/>
          </p:nvPr>
        </p:nvSpPr>
        <p:spPr/>
        <p:txBody>
          <a:bodyPr/>
          <a:lstStyle>
            <a:lvl1pPr>
              <a:defRPr/>
            </a:lvl1pPr>
          </a:lstStyle>
          <a:p>
            <a:pPr>
              <a:defRPr/>
            </a:pPr>
            <a:fld id="{11C12724-E1E1-4666-A14B-AAEC27ED50E3}" type="slidenum">
              <a:rPr lang="en-US" altLang="en-US"/>
              <a:pPr>
                <a:defRPr/>
              </a:pPr>
              <a:t>‹#›</a:t>
            </a:fld>
            <a:endParaRPr lang="en-US" altLang="en-US"/>
          </a:p>
        </p:txBody>
      </p:sp>
    </p:spTree>
    <p:extLst>
      <p:ext uri="{BB962C8B-B14F-4D97-AF65-F5344CB8AC3E}">
        <p14:creationId xmlns:p14="http://schemas.microsoft.com/office/powerpoint/2010/main" val="4053245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4E2A5484-7F56-499F-93D6-B60DB0F41D73}"/>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4D936901-9EB6-49DE-8541-1B21C4477D1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BA6B829-0E6D-4ACE-95D2-8585682E8667}"/>
              </a:ext>
            </a:extLst>
          </p:cNvPr>
          <p:cNvSpPr>
            <a:spLocks noGrp="1"/>
          </p:cNvSpPr>
          <p:nvPr>
            <p:ph type="sldNum" sz="quarter" idx="12"/>
          </p:nvPr>
        </p:nvSpPr>
        <p:spPr/>
        <p:txBody>
          <a:bodyPr/>
          <a:lstStyle>
            <a:lvl1pPr>
              <a:defRPr/>
            </a:lvl1pPr>
          </a:lstStyle>
          <a:p>
            <a:pPr>
              <a:defRPr/>
            </a:pPr>
            <a:fld id="{B76ACC01-0AFA-4887-9C86-AE3BD93D2116}" type="slidenum">
              <a:rPr lang="en-US" altLang="en-US"/>
              <a:pPr>
                <a:defRPr/>
              </a:pPr>
              <a:t>‹#›</a:t>
            </a:fld>
            <a:endParaRPr lang="en-US" altLang="en-US"/>
          </a:p>
        </p:txBody>
      </p:sp>
    </p:spTree>
    <p:extLst>
      <p:ext uri="{BB962C8B-B14F-4D97-AF65-F5344CB8AC3E}">
        <p14:creationId xmlns:p14="http://schemas.microsoft.com/office/powerpoint/2010/main" val="1229344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3C075FA-927E-420A-9CE1-DFA21F9BA170}"/>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F1BC0C53-7E23-43E2-B3E3-9988D3576C7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75B1FA0-1E81-4C45-BA35-D973001895D2}"/>
              </a:ext>
            </a:extLst>
          </p:cNvPr>
          <p:cNvSpPr>
            <a:spLocks noGrp="1"/>
          </p:cNvSpPr>
          <p:nvPr>
            <p:ph type="sldNum" sz="quarter" idx="12"/>
          </p:nvPr>
        </p:nvSpPr>
        <p:spPr/>
        <p:txBody>
          <a:bodyPr/>
          <a:lstStyle>
            <a:lvl1pPr>
              <a:defRPr/>
            </a:lvl1pPr>
          </a:lstStyle>
          <a:p>
            <a:pPr>
              <a:defRPr/>
            </a:pPr>
            <a:fld id="{A0F571BE-CDED-482E-8858-39FC77DB75A6}" type="slidenum">
              <a:rPr lang="en-US" altLang="en-US"/>
              <a:pPr>
                <a:defRPr/>
              </a:pPr>
              <a:t>‹#›</a:t>
            </a:fld>
            <a:endParaRPr lang="en-US" altLang="en-US"/>
          </a:p>
        </p:txBody>
      </p:sp>
    </p:spTree>
    <p:extLst>
      <p:ext uri="{BB962C8B-B14F-4D97-AF65-F5344CB8AC3E}">
        <p14:creationId xmlns:p14="http://schemas.microsoft.com/office/powerpoint/2010/main" val="3882532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98558BC-D29D-47E0-BC08-E5DB90786B7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6F6846B-EEC9-408C-9108-F64ADADA803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CFEF65C-5FC6-4479-A215-F38109A6AEDA}"/>
              </a:ext>
            </a:extLst>
          </p:cNvPr>
          <p:cNvSpPr>
            <a:spLocks noGrp="1"/>
          </p:cNvSpPr>
          <p:nvPr>
            <p:ph type="sldNum" sz="quarter" idx="12"/>
          </p:nvPr>
        </p:nvSpPr>
        <p:spPr/>
        <p:txBody>
          <a:bodyPr/>
          <a:lstStyle>
            <a:lvl1pPr>
              <a:defRPr/>
            </a:lvl1pPr>
          </a:lstStyle>
          <a:p>
            <a:pPr>
              <a:defRPr/>
            </a:pPr>
            <a:fld id="{E488205D-C342-4EAB-84CE-41527D5F6AEE}" type="slidenum">
              <a:rPr lang="en-US" altLang="en-US"/>
              <a:pPr>
                <a:defRPr/>
              </a:pPr>
              <a:t>‹#›</a:t>
            </a:fld>
            <a:endParaRPr lang="en-US" altLang="en-US"/>
          </a:p>
        </p:txBody>
      </p:sp>
    </p:spTree>
    <p:extLst>
      <p:ext uri="{BB962C8B-B14F-4D97-AF65-F5344CB8AC3E}">
        <p14:creationId xmlns:p14="http://schemas.microsoft.com/office/powerpoint/2010/main" val="1326363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1A6F611-337A-4B15-993E-FAAD8092231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76FAE8E6-E77C-44DB-8221-9310F27FF32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285ABE7-61DF-4331-8932-3EF63F3BE4CB}"/>
              </a:ext>
            </a:extLst>
          </p:cNvPr>
          <p:cNvSpPr>
            <a:spLocks noGrp="1"/>
          </p:cNvSpPr>
          <p:nvPr>
            <p:ph type="sldNum" sz="quarter" idx="12"/>
          </p:nvPr>
        </p:nvSpPr>
        <p:spPr/>
        <p:txBody>
          <a:bodyPr/>
          <a:lstStyle>
            <a:lvl1pPr>
              <a:defRPr/>
            </a:lvl1pPr>
          </a:lstStyle>
          <a:p>
            <a:pPr>
              <a:defRPr/>
            </a:pPr>
            <a:fld id="{D906A5B5-12AC-47E1-AB8D-ACABEA57BB02}" type="slidenum">
              <a:rPr lang="en-US" altLang="en-US"/>
              <a:pPr>
                <a:defRPr/>
              </a:pPr>
              <a:t>‹#›</a:t>
            </a:fld>
            <a:endParaRPr lang="en-US" altLang="en-US"/>
          </a:p>
        </p:txBody>
      </p:sp>
    </p:spTree>
    <p:extLst>
      <p:ext uri="{BB962C8B-B14F-4D97-AF65-F5344CB8AC3E}">
        <p14:creationId xmlns:p14="http://schemas.microsoft.com/office/powerpoint/2010/main" val="414028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3E61942-86D5-41CA-9095-58EFBD2820D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4C1409E-2D1E-4DE1-B2DE-627ED539570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05514C7-5862-41E5-96E4-5FB844D73A3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8D0A4FD8-B2CB-484B-8CEC-280669FA7F2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A242728F-B62B-44BE-A540-B481634B835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465C21CA-077C-4790-B384-9ABCB1A31C3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85DC205-9E3A-4F5A-B13A-2D37C0862D69}"/>
              </a:ext>
            </a:extLst>
          </p:cNvPr>
          <p:cNvSpPr>
            <a:spLocks noGrp="1"/>
          </p:cNvSpPr>
          <p:nvPr>
            <p:ph type="ctrTitle"/>
          </p:nvPr>
        </p:nvSpPr>
        <p:spPr>
          <a:xfrm>
            <a:off x="1066800" y="2130425"/>
            <a:ext cx="6553200" cy="1470025"/>
          </a:xfrm>
        </p:spPr>
        <p:txBody>
          <a:bodyPr/>
          <a:lstStyle/>
          <a:p>
            <a:pPr eaLnBrk="1" hangingPunct="1"/>
            <a:r>
              <a:rPr lang="en-US" altLang="en-US" sz="4000" dirty="0"/>
              <a:t>Assessing Financial Statement Risks and Internal Controls</a:t>
            </a:r>
          </a:p>
        </p:txBody>
      </p:sp>
      <p:sp>
        <p:nvSpPr>
          <p:cNvPr id="3075" name="Rectangle 3">
            <a:extLst>
              <a:ext uri="{FF2B5EF4-FFF2-40B4-BE49-F238E27FC236}">
                <a16:creationId xmlns:a16="http://schemas.microsoft.com/office/drawing/2014/main" id="{E91C9092-37AA-4F71-92CB-4C88BD7653C7}"/>
              </a:ext>
            </a:extLst>
          </p:cNvPr>
          <p:cNvSpPr>
            <a:spLocks noGrp="1"/>
          </p:cNvSpPr>
          <p:nvPr>
            <p:ph type="subTitle" idx="1"/>
          </p:nvPr>
        </p:nvSpPr>
        <p:spPr>
          <a:xfrm>
            <a:off x="1676400" y="3886200"/>
            <a:ext cx="5257800" cy="1752600"/>
          </a:xfrm>
        </p:spPr>
        <p:txBody>
          <a:bodyPr/>
          <a:lstStyle/>
          <a:p>
            <a:pPr eaLnBrk="1" hangingPunct="1"/>
            <a:r>
              <a:rPr lang="en-US" altLang="en-US" i="1">
                <a:solidFill>
                  <a:schemeClr val="tx1"/>
                </a:solidFill>
              </a:rPr>
              <a:t>A Suggested Approach for Companies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F146F98-2751-4D42-824D-87F761DAB41A}"/>
              </a:ext>
            </a:extLst>
          </p:cNvPr>
          <p:cNvSpPr>
            <a:spLocks noGrp="1"/>
          </p:cNvSpPr>
          <p:nvPr>
            <p:ph type="title"/>
          </p:nvPr>
        </p:nvSpPr>
        <p:spPr/>
        <p:txBody>
          <a:bodyPr/>
          <a:lstStyle/>
          <a:p>
            <a:pPr eaLnBrk="1" hangingPunct="1"/>
            <a:r>
              <a:rPr lang="en-US" altLang="en-US"/>
              <a:t>Internal Control</a:t>
            </a:r>
          </a:p>
        </p:txBody>
      </p:sp>
      <p:sp>
        <p:nvSpPr>
          <p:cNvPr id="21507" name="Rectangle 3">
            <a:extLst>
              <a:ext uri="{FF2B5EF4-FFF2-40B4-BE49-F238E27FC236}">
                <a16:creationId xmlns:a16="http://schemas.microsoft.com/office/drawing/2014/main" id="{824517EA-313A-46F1-A6B5-81914CB01E90}"/>
              </a:ext>
            </a:extLst>
          </p:cNvPr>
          <p:cNvSpPr>
            <a:spLocks noGrp="1"/>
          </p:cNvSpPr>
          <p:nvPr>
            <p:ph idx="1"/>
          </p:nvPr>
        </p:nvSpPr>
        <p:spPr>
          <a:xfrm>
            <a:off x="457200" y="1295400"/>
            <a:ext cx="8229600" cy="5334000"/>
          </a:xfrm>
        </p:spPr>
        <p:txBody>
          <a:bodyPr/>
          <a:lstStyle/>
          <a:p>
            <a:pPr eaLnBrk="1" hangingPunct="1">
              <a:lnSpc>
                <a:spcPct val="90000"/>
              </a:lnSpc>
            </a:pPr>
            <a:r>
              <a:rPr lang="en-US" altLang="en-US"/>
              <a:t>Process employed by the company to provide reasonable assurance of achieving financial reporting objectives</a:t>
            </a:r>
          </a:p>
          <a:p>
            <a:pPr eaLnBrk="1" hangingPunct="1">
              <a:lnSpc>
                <a:spcPct val="90000"/>
              </a:lnSpc>
            </a:pPr>
            <a:r>
              <a:rPr lang="en-US" altLang="en-US"/>
              <a:t>Consists of five interrelated components</a:t>
            </a:r>
          </a:p>
          <a:p>
            <a:pPr eaLnBrk="1" hangingPunct="1">
              <a:lnSpc>
                <a:spcPct val="90000"/>
              </a:lnSpc>
            </a:pPr>
            <a:r>
              <a:rPr lang="en-US" altLang="en-US"/>
              <a:t>To be effective, all components should be present and functioning and operating together</a:t>
            </a:r>
          </a:p>
          <a:p>
            <a:pPr eaLnBrk="1" hangingPunct="1">
              <a:lnSpc>
                <a:spcPct val="90000"/>
              </a:lnSpc>
            </a:pPr>
            <a:r>
              <a:rPr lang="en-US" altLang="en-US"/>
              <a:t>Applies to all companies</a:t>
            </a:r>
            <a:r>
              <a:rPr lang="en-US" altLang="en-US">
                <a:cs typeface="Times New Roman" panose="02020603050405020304" pitchFamily="18" charset="0"/>
              </a:rPr>
              <a:t>—both small and large</a:t>
            </a:r>
          </a:p>
          <a:p>
            <a:pPr eaLnBrk="1" hangingPunct="1">
              <a:lnSpc>
                <a:spcPct val="90000"/>
              </a:lnSpc>
            </a:pPr>
            <a:r>
              <a:rPr lang="en-US" altLang="en-US">
                <a:cs typeface="Times New Roman" panose="02020603050405020304" pitchFamily="18" charset="0"/>
              </a:rPr>
              <a:t>Helps prevent, or detect and correct, misstatements resulting from risks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A486975-D18D-45DE-ABD3-50F5DA14E49C}"/>
              </a:ext>
            </a:extLst>
          </p:cNvPr>
          <p:cNvSpPr>
            <a:spLocks noGrp="1"/>
          </p:cNvSpPr>
          <p:nvPr>
            <p:ph type="title"/>
          </p:nvPr>
        </p:nvSpPr>
        <p:spPr/>
        <p:txBody>
          <a:bodyPr/>
          <a:lstStyle/>
          <a:p>
            <a:pPr eaLnBrk="1" hangingPunct="1"/>
            <a:r>
              <a:rPr lang="en-US" altLang="en-US"/>
              <a:t>Five Components of Internal </a:t>
            </a:r>
            <a:br>
              <a:rPr lang="en-US" altLang="en-US"/>
            </a:br>
            <a:r>
              <a:rPr lang="en-US" altLang="en-US"/>
              <a:t>Control</a:t>
            </a:r>
          </a:p>
        </p:txBody>
      </p:sp>
      <p:sp>
        <p:nvSpPr>
          <p:cNvPr id="23555" name="Rectangle 3">
            <a:extLst>
              <a:ext uri="{FF2B5EF4-FFF2-40B4-BE49-F238E27FC236}">
                <a16:creationId xmlns:a16="http://schemas.microsoft.com/office/drawing/2014/main" id="{136A1DA6-AB3B-4360-B5E8-A738FC3F8590}"/>
              </a:ext>
            </a:extLst>
          </p:cNvPr>
          <p:cNvSpPr>
            <a:spLocks noGrp="1"/>
          </p:cNvSpPr>
          <p:nvPr>
            <p:ph idx="1"/>
          </p:nvPr>
        </p:nvSpPr>
        <p:spPr/>
        <p:txBody>
          <a:bodyPr/>
          <a:lstStyle/>
          <a:p>
            <a:pPr eaLnBrk="1" hangingPunct="1"/>
            <a:r>
              <a:rPr lang="en-US" altLang="en-US"/>
              <a:t>Control Environment</a:t>
            </a:r>
          </a:p>
          <a:p>
            <a:pPr eaLnBrk="1" hangingPunct="1"/>
            <a:r>
              <a:rPr lang="en-US" altLang="en-US"/>
              <a:t>Risk Assessment</a:t>
            </a:r>
          </a:p>
          <a:p>
            <a:pPr eaLnBrk="1" hangingPunct="1"/>
            <a:r>
              <a:rPr lang="en-US" altLang="en-US"/>
              <a:t>Information and Communication</a:t>
            </a:r>
          </a:p>
          <a:p>
            <a:pPr eaLnBrk="1" hangingPunct="1"/>
            <a:r>
              <a:rPr lang="en-US" altLang="en-US"/>
              <a:t>Monitoring</a:t>
            </a:r>
          </a:p>
          <a:p>
            <a:pPr eaLnBrk="1" hangingPunct="1"/>
            <a:r>
              <a:rPr lang="en-US" altLang="en-US"/>
              <a:t>Control Activities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B10691F2-256D-40EA-A702-1FC8BC763035}"/>
              </a:ext>
            </a:extLst>
          </p:cNvPr>
          <p:cNvSpPr>
            <a:spLocks noGrp="1"/>
          </p:cNvSpPr>
          <p:nvPr>
            <p:ph type="title"/>
          </p:nvPr>
        </p:nvSpPr>
        <p:spPr/>
        <p:txBody>
          <a:bodyPr/>
          <a:lstStyle/>
          <a:p>
            <a:pPr eaLnBrk="1" hangingPunct="1"/>
            <a:r>
              <a:rPr lang="en-US" altLang="en-US"/>
              <a:t>Control Objectives, Principles, and </a:t>
            </a:r>
            <a:br>
              <a:rPr lang="en-US" altLang="en-US"/>
            </a:br>
            <a:r>
              <a:rPr lang="en-US" altLang="en-US"/>
              <a:t>Key Controls</a:t>
            </a:r>
          </a:p>
        </p:txBody>
      </p:sp>
      <p:sp>
        <p:nvSpPr>
          <p:cNvPr id="18435" name="Rectangle 3">
            <a:extLst>
              <a:ext uri="{FF2B5EF4-FFF2-40B4-BE49-F238E27FC236}">
                <a16:creationId xmlns:a16="http://schemas.microsoft.com/office/drawing/2014/main" id="{D5C29A21-76C9-4A08-A979-7B9BA0D60E09}"/>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dirty="0"/>
              <a:t>A </a:t>
            </a:r>
            <a:r>
              <a:rPr lang="en-US" i="1" dirty="0"/>
              <a:t>control objective</a:t>
            </a:r>
            <a:r>
              <a:rPr lang="en-US" dirty="0"/>
              <a:t> states the purpose of a control</a:t>
            </a:r>
          </a:p>
          <a:p>
            <a:pPr eaLnBrk="1" fontAlgn="auto" hangingPunct="1">
              <a:spcAft>
                <a:spcPts val="0"/>
              </a:spcAft>
              <a:defRPr/>
            </a:pPr>
            <a:r>
              <a:rPr lang="en-US" i="1" dirty="0"/>
              <a:t>Principles</a:t>
            </a:r>
            <a:r>
              <a:rPr lang="en-US" dirty="0"/>
              <a:t> represent the fundamental concepts associated with each component of internal control</a:t>
            </a:r>
            <a:endParaRPr lang="en-US" i="1" dirty="0"/>
          </a:p>
          <a:p>
            <a:pPr eaLnBrk="1" fontAlgn="auto" hangingPunct="1">
              <a:spcAft>
                <a:spcPts val="0"/>
              </a:spcAft>
              <a:defRPr/>
            </a:pPr>
            <a:r>
              <a:rPr lang="en-US" dirty="0"/>
              <a:t>Controls are effectively designed if they achieve the objective/principle</a:t>
            </a:r>
          </a:p>
          <a:p>
            <a:pPr eaLnBrk="1" fontAlgn="auto" hangingPunct="1">
              <a:spcAft>
                <a:spcPts val="0"/>
              </a:spcAft>
              <a:defRPr/>
            </a:pPr>
            <a:r>
              <a:rPr lang="en-US" i="1" dirty="0"/>
              <a:t>Key controls</a:t>
            </a:r>
            <a:r>
              <a:rPr lang="en-US" dirty="0"/>
              <a:t> are those that are most important in achieving the objective</a:t>
            </a:r>
          </a:p>
          <a:p>
            <a:pPr eaLnBrk="1" fontAlgn="auto" hangingPunct="1">
              <a:spcAft>
                <a:spcPts val="0"/>
              </a:spcAft>
              <a:defRPr/>
            </a:pPr>
            <a:endParaRPr lang="en-US" dirty="0"/>
          </a:p>
          <a:p>
            <a:pPr eaLnBrk="1" fontAlgn="auto" hangingPunct="1">
              <a:spcAft>
                <a:spcPts val="0"/>
              </a:spcAft>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D7EC362-B009-4DF0-9B7A-5F2C3AD54850}"/>
              </a:ext>
            </a:extLst>
          </p:cNvPr>
          <p:cNvSpPr>
            <a:spLocks noGrp="1"/>
          </p:cNvSpPr>
          <p:nvPr>
            <p:ph type="title"/>
          </p:nvPr>
        </p:nvSpPr>
        <p:spPr/>
        <p:txBody>
          <a:bodyPr/>
          <a:lstStyle/>
          <a:p>
            <a:pPr eaLnBrk="1" hangingPunct="1"/>
            <a:r>
              <a:rPr lang="en-US" altLang="en-US"/>
              <a:t>Control Environment Principles</a:t>
            </a:r>
          </a:p>
        </p:txBody>
      </p:sp>
      <p:sp>
        <p:nvSpPr>
          <p:cNvPr id="27651" name="Rectangle 3">
            <a:extLst>
              <a:ext uri="{FF2B5EF4-FFF2-40B4-BE49-F238E27FC236}">
                <a16:creationId xmlns:a16="http://schemas.microsoft.com/office/drawing/2014/main" id="{54FA1296-DDD2-424C-A625-64EA2F64C01B}"/>
              </a:ext>
            </a:extLst>
          </p:cNvPr>
          <p:cNvSpPr>
            <a:spLocks noGrp="1"/>
          </p:cNvSpPr>
          <p:nvPr>
            <p:ph idx="1"/>
          </p:nvPr>
        </p:nvSpPr>
        <p:spPr>
          <a:xfrm>
            <a:off x="457200" y="1295400"/>
            <a:ext cx="8229600" cy="5181600"/>
          </a:xfrm>
        </p:spPr>
        <p:txBody>
          <a:bodyPr/>
          <a:lstStyle/>
          <a:p>
            <a:pPr eaLnBrk="1" hangingPunct="1"/>
            <a:r>
              <a:rPr lang="en-US" altLang="en-US" sz="2400"/>
              <a:t>The entity demonstrates a commitment to integrity and ethical values</a:t>
            </a:r>
          </a:p>
          <a:p>
            <a:pPr eaLnBrk="1" hangingPunct="1"/>
            <a:r>
              <a:rPr lang="en-US" altLang="en-US" sz="2400"/>
              <a:t>The board of directors demonstrates independence from  management in exercising oversight of the development and performance of internal control over financial reporting</a:t>
            </a:r>
          </a:p>
          <a:p>
            <a:pPr eaLnBrk="1" hangingPunct="1"/>
            <a:r>
              <a:rPr lang="en-US" altLang="en-US" sz="2400"/>
              <a:t>With board oversight, management establishes structures, reporting lines, and appropriate authorities and responsibilities to achieve financial reporting objectives</a:t>
            </a:r>
          </a:p>
          <a:p>
            <a:pPr eaLnBrk="1" hangingPunct="1"/>
            <a:r>
              <a:rPr lang="en-US" altLang="en-US" sz="2400"/>
              <a:t>The entity demonstrates a commitment to attract, develop, and retain competent individuals in alignment with financial reporting objectives</a:t>
            </a:r>
          </a:p>
          <a:p>
            <a:pPr eaLnBrk="1" hangingPunct="1"/>
            <a:r>
              <a:rPr lang="en-US" altLang="en-US" sz="2400"/>
              <a:t>The entity holds individuals accountable for their internal control responsibilities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2A5E6C5-14A9-464E-8EAC-ED55BF1D97B6}"/>
              </a:ext>
            </a:extLst>
          </p:cNvPr>
          <p:cNvSpPr>
            <a:spLocks noGrp="1"/>
          </p:cNvSpPr>
          <p:nvPr>
            <p:ph type="title"/>
          </p:nvPr>
        </p:nvSpPr>
        <p:spPr>
          <a:xfrm>
            <a:off x="457200" y="0"/>
            <a:ext cx="8229600" cy="1143000"/>
          </a:xfrm>
        </p:spPr>
        <p:txBody>
          <a:bodyPr/>
          <a:lstStyle/>
          <a:p>
            <a:pPr eaLnBrk="1" hangingPunct="1"/>
            <a:r>
              <a:rPr lang="en-US" altLang="en-US"/>
              <a:t>Control Environment Examples</a:t>
            </a:r>
          </a:p>
        </p:txBody>
      </p:sp>
      <p:graphicFrame>
        <p:nvGraphicFramePr>
          <p:cNvPr id="21533" name="Group 29">
            <a:extLst>
              <a:ext uri="{FF2B5EF4-FFF2-40B4-BE49-F238E27FC236}">
                <a16:creationId xmlns:a16="http://schemas.microsoft.com/office/drawing/2014/main" id="{724EEF4C-A881-4920-9827-3D9E15636310}"/>
              </a:ext>
            </a:extLst>
          </p:cNvPr>
          <p:cNvGraphicFramePr>
            <a:graphicFrameLocks noGrp="1"/>
          </p:cNvGraphicFramePr>
          <p:nvPr>
            <p:ph type="tbl" idx="1"/>
            <p:extLst>
              <p:ext uri="{D42A27DB-BD31-4B8C-83A1-F6EECF244321}">
                <p14:modId xmlns:p14="http://schemas.microsoft.com/office/powerpoint/2010/main" val="2359756905"/>
              </p:ext>
            </p:extLst>
          </p:nvPr>
        </p:nvGraphicFramePr>
        <p:xfrm>
          <a:off x="228600" y="990600"/>
          <a:ext cx="8686800" cy="5365749"/>
        </p:xfrm>
        <a:graphic>
          <a:graphicData uri="http://schemas.openxmlformats.org/drawingml/2006/table">
            <a:tbl>
              <a:tblPr firstRow="1"/>
              <a:tblGrid>
                <a:gridCol w="43434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3962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Principle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Control Example</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3359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demonstrates a commitment to integrity and ethical values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A process exists by which those charged with governance are made aware of key developments that may affect financial reporting</a:t>
                      </a: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203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board of directors demonstrates independence from management in exercising oversight of the development and performance of internal control over financial reporting</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board of directors is sufficiently independent of management so that necessary questions are raised </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61553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With board oversight, management established structures, reporting lines, and appropriate authorities and responsibilities to achieve financial reporting objectives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Management periodically evaluates the entity’s organizational structure and makes necessary changes based on changes in the business and/or industry</a:t>
                      </a: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7A805FD9-DC15-423D-83C9-A02CD988E3D2}"/>
              </a:ext>
            </a:extLst>
          </p:cNvPr>
          <p:cNvSpPr>
            <a:spLocks noGrp="1"/>
          </p:cNvSpPr>
          <p:nvPr>
            <p:ph type="title"/>
          </p:nvPr>
        </p:nvSpPr>
        <p:spPr/>
        <p:txBody>
          <a:bodyPr/>
          <a:lstStyle/>
          <a:p>
            <a:pPr eaLnBrk="1" hangingPunct="1"/>
            <a:r>
              <a:rPr lang="en-US" altLang="en-US"/>
              <a:t>Control Environment Examples</a:t>
            </a:r>
            <a:br>
              <a:rPr lang="en-US" altLang="en-US"/>
            </a:br>
            <a:r>
              <a:rPr lang="en-US" altLang="en-US" sz="2800"/>
              <a:t>(Continued)</a:t>
            </a:r>
          </a:p>
        </p:txBody>
      </p:sp>
      <p:graphicFrame>
        <p:nvGraphicFramePr>
          <p:cNvPr id="22549" name="Group 21">
            <a:extLst>
              <a:ext uri="{FF2B5EF4-FFF2-40B4-BE49-F238E27FC236}">
                <a16:creationId xmlns:a16="http://schemas.microsoft.com/office/drawing/2014/main" id="{C99FB88E-E9C1-4C36-8F63-22C833515A10}"/>
              </a:ext>
            </a:extLst>
          </p:cNvPr>
          <p:cNvGraphicFramePr>
            <a:graphicFrameLocks noGrp="1"/>
          </p:cNvGraphicFramePr>
          <p:nvPr>
            <p:ph type="tbl" idx="1"/>
            <p:extLst>
              <p:ext uri="{D42A27DB-BD31-4B8C-83A1-F6EECF244321}">
                <p14:modId xmlns:p14="http://schemas.microsoft.com/office/powerpoint/2010/main" val="1975257119"/>
              </p:ext>
            </p:extLst>
          </p:nvPr>
        </p:nvGraphicFramePr>
        <p:xfrm>
          <a:off x="381000" y="1981200"/>
          <a:ext cx="8305800" cy="3627438"/>
        </p:xfrm>
        <a:graphic>
          <a:graphicData uri="http://schemas.openxmlformats.org/drawingml/2006/table">
            <a:tbl>
              <a:tblPr firstRow="1"/>
              <a:tblGrid>
                <a:gridCol w="44196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962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Principle</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Control Example</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204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demonstrates a commitment to attract, develop, and retain competent individuals in alignment with financial reporting</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Employee recruitment and retention practices for key financial positions are guided by principles of integrity and by the necessary competencies associated with the positions</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107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holds individuals accountable for their internal control responsibilities</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Employees are empowered to correct problems or implement improvements in their assigned processes</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9E700E2-80EE-42AD-A60C-C2F0CF5691E5}"/>
              </a:ext>
            </a:extLst>
          </p:cNvPr>
          <p:cNvSpPr>
            <a:spLocks noGrp="1"/>
          </p:cNvSpPr>
          <p:nvPr>
            <p:ph type="title"/>
          </p:nvPr>
        </p:nvSpPr>
        <p:spPr/>
        <p:txBody>
          <a:bodyPr/>
          <a:lstStyle/>
          <a:p>
            <a:pPr eaLnBrk="1" hangingPunct="1"/>
            <a:r>
              <a:rPr lang="en-US" altLang="en-US"/>
              <a:t>Risk Assessment Principles</a:t>
            </a:r>
          </a:p>
        </p:txBody>
      </p:sp>
      <p:sp>
        <p:nvSpPr>
          <p:cNvPr id="57347" name="Rectangle 3">
            <a:extLst>
              <a:ext uri="{FF2B5EF4-FFF2-40B4-BE49-F238E27FC236}">
                <a16:creationId xmlns:a16="http://schemas.microsoft.com/office/drawing/2014/main" id="{561A8545-F164-420F-8FE4-EF910067C4F4}"/>
              </a:ext>
            </a:extLst>
          </p:cNvPr>
          <p:cNvSpPr>
            <a:spLocks noGrp="1" noChangeArrowheads="1"/>
          </p:cNvSpPr>
          <p:nvPr>
            <p:ph idx="1"/>
          </p:nvPr>
        </p:nvSpPr>
        <p:spPr>
          <a:xfrm>
            <a:off x="457200" y="1371600"/>
            <a:ext cx="8229600" cy="5181600"/>
          </a:xfrm>
        </p:spPr>
        <p:txBody>
          <a:bodyPr rtlCol="0">
            <a:normAutofit lnSpcReduction="10000"/>
          </a:bodyPr>
          <a:lstStyle/>
          <a:p>
            <a:pPr eaLnBrk="1" fontAlgn="auto" hangingPunct="1">
              <a:lnSpc>
                <a:spcPct val="80000"/>
              </a:lnSpc>
              <a:spcAft>
                <a:spcPts val="0"/>
              </a:spcAft>
              <a:defRPr/>
            </a:pPr>
            <a:r>
              <a:rPr lang="en-US" dirty="0"/>
              <a:t>The entity specifies objectives with sufficient clarity to enable the identification and assessment of risks relating to financial reporting objectives</a:t>
            </a:r>
          </a:p>
          <a:p>
            <a:pPr eaLnBrk="1" fontAlgn="auto" hangingPunct="1">
              <a:lnSpc>
                <a:spcPct val="80000"/>
              </a:lnSpc>
              <a:spcAft>
                <a:spcPts val="0"/>
              </a:spcAft>
              <a:defRPr/>
            </a:pPr>
            <a:r>
              <a:rPr lang="en-US" dirty="0"/>
              <a:t>The entity identifies risks to achieving its objectives and analyzes risks to determine how the risks should be managed</a:t>
            </a:r>
          </a:p>
          <a:p>
            <a:pPr eaLnBrk="1" fontAlgn="auto" hangingPunct="1">
              <a:lnSpc>
                <a:spcPct val="80000"/>
              </a:lnSpc>
              <a:spcAft>
                <a:spcPts val="0"/>
              </a:spcAft>
              <a:defRPr/>
            </a:pPr>
            <a:r>
              <a:rPr lang="en-US" dirty="0"/>
              <a:t>The entity considers the potential for fraud in assessing risks to the achievement of financial reporting objectives</a:t>
            </a:r>
          </a:p>
          <a:p>
            <a:pPr eaLnBrk="1" fontAlgn="auto" hangingPunct="1">
              <a:lnSpc>
                <a:spcPct val="80000"/>
              </a:lnSpc>
              <a:spcAft>
                <a:spcPts val="0"/>
              </a:spcAft>
              <a:defRPr/>
            </a:pPr>
            <a:r>
              <a:rPr lang="en-US" dirty="0"/>
              <a:t>The entity identifies and assesses changes that could significantly impact the system of internal control</a:t>
            </a:r>
          </a:p>
          <a:p>
            <a:pPr eaLnBrk="1" fontAlgn="auto" hangingPunct="1">
              <a:lnSpc>
                <a:spcPct val="80000"/>
              </a:lnSpc>
              <a:spcAft>
                <a:spcPts val="0"/>
              </a:spcAft>
              <a:defRPr/>
            </a:pPr>
            <a:endParaRPr lang="en-US" sz="2800" dirty="0"/>
          </a:p>
          <a:p>
            <a:pPr eaLnBrk="1" fontAlgn="auto" hangingPunct="1">
              <a:lnSpc>
                <a:spcPct val="80000"/>
              </a:lnSpc>
              <a:spcAft>
                <a:spcPts val="0"/>
              </a:spcAft>
              <a:defRPr/>
            </a:pP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5580DB24-2988-480F-B7D3-3DECDD3A9044}"/>
              </a:ext>
            </a:extLst>
          </p:cNvPr>
          <p:cNvSpPr>
            <a:spLocks noGrp="1"/>
          </p:cNvSpPr>
          <p:nvPr>
            <p:ph type="title"/>
          </p:nvPr>
        </p:nvSpPr>
        <p:spPr>
          <a:xfrm>
            <a:off x="457200" y="-228600"/>
            <a:ext cx="8229600" cy="1384300"/>
          </a:xfrm>
        </p:spPr>
        <p:txBody>
          <a:bodyPr/>
          <a:lstStyle/>
          <a:p>
            <a:pPr eaLnBrk="1" hangingPunct="1"/>
            <a:r>
              <a:rPr lang="en-US" altLang="en-US"/>
              <a:t>Risk Assessment Examples</a:t>
            </a:r>
          </a:p>
        </p:txBody>
      </p:sp>
      <p:graphicFrame>
        <p:nvGraphicFramePr>
          <p:cNvPr id="5" name="Group 31">
            <a:extLst>
              <a:ext uri="{FF2B5EF4-FFF2-40B4-BE49-F238E27FC236}">
                <a16:creationId xmlns:a16="http://schemas.microsoft.com/office/drawing/2014/main" id="{2D2353F0-D192-4899-AF39-B9932BFCC5A8}"/>
              </a:ext>
            </a:extLst>
          </p:cNvPr>
          <p:cNvGraphicFramePr>
            <a:graphicFrameLocks noGrp="1"/>
          </p:cNvGraphicFramePr>
          <p:nvPr>
            <p:ph type="tbl" idx="1"/>
            <p:extLst>
              <p:ext uri="{D42A27DB-BD31-4B8C-83A1-F6EECF244321}">
                <p14:modId xmlns:p14="http://schemas.microsoft.com/office/powerpoint/2010/main" val="2735320479"/>
              </p:ext>
            </p:extLst>
          </p:nvPr>
        </p:nvGraphicFramePr>
        <p:xfrm>
          <a:off x="457200" y="762000"/>
          <a:ext cx="8458200" cy="5974000"/>
        </p:xfrm>
        <a:graphic>
          <a:graphicData uri="http://schemas.openxmlformats.org/drawingml/2006/table">
            <a:tbl>
              <a:tblPr firstRow="1"/>
              <a:tblGrid>
                <a:gridCol w="41910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39621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Principle</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Control Example</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39162">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specifies objectives  with sufficient clarity to enable the identification and assessment of risks relating to financial reporting objectives</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Management identifies risks related to laws or regulations that may affect financial reporting</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39162">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identifies  risks  to achieving its objectives and analyzes risks to determine how the risks should be managed</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Periodic reviews are performed to, among other things, anticipate and identify routine events or activities that may affect the entity’s ability to achieve its objectives</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4961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considers the potential for fraud in assessing risks to the achievement of financial reporting  objectives </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entity’s assessment of fraud risk considers incentives and pressures, attitudes and rationalizations, as well as the  opportunity to commit fraud</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4961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identifies and assesses changes that could significantly impact the system of internal control</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900" b="0" i="0" u="none" strike="noStrike" cap="none" normalizeH="0" baseline="0" dirty="0">
                          <a:ln>
                            <a:noFill/>
                          </a:ln>
                          <a:solidFill>
                            <a:schemeClr val="tx1"/>
                          </a:solidFill>
                          <a:effectLst>
                            <a:outerShdw blurRad="38100" dist="38100" dir="2700000" algn="tl">
                              <a:srgbClr val="000000"/>
                            </a:outerShdw>
                          </a:effectLst>
                          <a:latin typeface="Tahoma" pitchFamily="34" charset="0"/>
                        </a:rPr>
                        <a:t>Management communicates the risk assessment and changes in the business environment to all appropriate employees </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DCDEE613-7617-4105-9BE5-A0F63CA64BE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Information and Communication Principles</a:t>
            </a:r>
          </a:p>
        </p:txBody>
      </p:sp>
      <p:sp>
        <p:nvSpPr>
          <p:cNvPr id="37891" name="Rectangle 3">
            <a:extLst>
              <a:ext uri="{FF2B5EF4-FFF2-40B4-BE49-F238E27FC236}">
                <a16:creationId xmlns:a16="http://schemas.microsoft.com/office/drawing/2014/main" id="{2E28BC00-FE01-4EBB-9CEC-9FBD75F73161}"/>
              </a:ext>
            </a:extLst>
          </p:cNvPr>
          <p:cNvSpPr>
            <a:spLocks noGrp="1"/>
          </p:cNvSpPr>
          <p:nvPr>
            <p:ph idx="1"/>
          </p:nvPr>
        </p:nvSpPr>
        <p:spPr>
          <a:xfrm>
            <a:off x="457200" y="1905000"/>
            <a:ext cx="8229600" cy="4572000"/>
          </a:xfrm>
        </p:spPr>
        <p:txBody>
          <a:bodyPr/>
          <a:lstStyle/>
          <a:p>
            <a:pPr eaLnBrk="1" hangingPunct="1">
              <a:buFontTx/>
              <a:buNone/>
            </a:pPr>
            <a:r>
              <a:rPr lang="en-US" altLang="en-US" b="1"/>
              <a:t>Information:</a:t>
            </a:r>
          </a:p>
          <a:p>
            <a:pPr eaLnBrk="1" hangingPunct="1"/>
            <a:r>
              <a:rPr lang="en-US" altLang="en-US"/>
              <a:t>The entity obtains or generates and uses relevant, quality information to support the functioning of internal control over financial reporting</a:t>
            </a:r>
          </a:p>
          <a:p>
            <a:pPr eaLnBrk="1" hangingPunct="1">
              <a:buFontTx/>
              <a:buNone/>
            </a:pPr>
            <a:endParaRPr lang="en-US" altLang="en-US" sz="24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91C92F67-E08F-49E7-B9C1-D5CD3DB4BA4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Information and Communication Principles</a:t>
            </a:r>
            <a:br>
              <a:rPr lang="en-US" sz="4000" dirty="0"/>
            </a:br>
            <a:r>
              <a:rPr lang="en-US" sz="2800" dirty="0"/>
              <a:t>(Continued)</a:t>
            </a:r>
          </a:p>
        </p:txBody>
      </p:sp>
      <p:sp>
        <p:nvSpPr>
          <p:cNvPr id="62467" name="Rectangle 3">
            <a:extLst>
              <a:ext uri="{FF2B5EF4-FFF2-40B4-BE49-F238E27FC236}">
                <a16:creationId xmlns:a16="http://schemas.microsoft.com/office/drawing/2014/main" id="{11303E9D-4DC3-4C6E-9B7F-7565A50F8AAD}"/>
              </a:ext>
            </a:extLst>
          </p:cNvPr>
          <p:cNvSpPr>
            <a:spLocks noGrp="1" noChangeArrowheads="1"/>
          </p:cNvSpPr>
          <p:nvPr>
            <p:ph idx="1"/>
          </p:nvPr>
        </p:nvSpPr>
        <p:spPr>
          <a:xfrm>
            <a:off x="457200" y="1905000"/>
            <a:ext cx="8229600" cy="4572000"/>
          </a:xfrm>
        </p:spPr>
        <p:txBody>
          <a:bodyPr rtlCol="0">
            <a:normAutofit lnSpcReduction="10000"/>
          </a:bodyPr>
          <a:lstStyle/>
          <a:p>
            <a:pPr eaLnBrk="1" fontAlgn="auto" hangingPunct="1">
              <a:spcAft>
                <a:spcPts val="0"/>
              </a:spcAft>
              <a:buFontTx/>
              <a:buNone/>
              <a:defRPr/>
            </a:pPr>
            <a:r>
              <a:rPr lang="en-US" b="1" dirty="0"/>
              <a:t>Communication:</a:t>
            </a:r>
          </a:p>
          <a:p>
            <a:pPr eaLnBrk="1" fontAlgn="auto" hangingPunct="1">
              <a:spcAft>
                <a:spcPts val="0"/>
              </a:spcAft>
              <a:defRPr/>
            </a:pPr>
            <a:r>
              <a:rPr lang="en-US" dirty="0"/>
              <a:t>The entity internally communicates information, including objectives and responsibilities for internal control, necessary to support the functioning of internal control over financial reporting</a:t>
            </a:r>
          </a:p>
          <a:p>
            <a:pPr eaLnBrk="1" fontAlgn="auto" hangingPunct="1">
              <a:spcAft>
                <a:spcPts val="0"/>
              </a:spcAft>
              <a:defRPr/>
            </a:pPr>
            <a:r>
              <a:rPr lang="en-US" dirty="0"/>
              <a:t>The entity communicates with external parties regarding matters affecting the functioning of internal control</a:t>
            </a:r>
          </a:p>
          <a:p>
            <a:pPr eaLnBrk="1" fontAlgn="auto" hangingPunct="1">
              <a:spcAft>
                <a:spcPts val="0"/>
              </a:spcAft>
              <a:buFontTx/>
              <a:buNone/>
              <a:defRPr/>
            </a:pPr>
            <a:endParaRPr lang="en-US"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02BF0AC-25A4-4DDD-8BCB-BC0B1AE720C5}"/>
              </a:ext>
            </a:extLst>
          </p:cNvPr>
          <p:cNvSpPr>
            <a:spLocks noGrp="1"/>
          </p:cNvSpPr>
          <p:nvPr>
            <p:ph type="title"/>
          </p:nvPr>
        </p:nvSpPr>
        <p:spPr/>
        <p:txBody>
          <a:bodyPr/>
          <a:lstStyle/>
          <a:p>
            <a:pPr eaLnBrk="1" hangingPunct="1"/>
            <a:r>
              <a:rPr lang="en-US" altLang="en-US"/>
              <a:t>Overview</a:t>
            </a:r>
          </a:p>
        </p:txBody>
      </p:sp>
      <p:sp>
        <p:nvSpPr>
          <p:cNvPr id="5123" name="Rectangle 3">
            <a:extLst>
              <a:ext uri="{FF2B5EF4-FFF2-40B4-BE49-F238E27FC236}">
                <a16:creationId xmlns:a16="http://schemas.microsoft.com/office/drawing/2014/main" id="{1D0C2BCC-9B90-4E53-9152-E49EF143B841}"/>
              </a:ext>
            </a:extLst>
          </p:cNvPr>
          <p:cNvSpPr>
            <a:spLocks noGrp="1"/>
          </p:cNvSpPr>
          <p:nvPr>
            <p:ph idx="1"/>
          </p:nvPr>
        </p:nvSpPr>
        <p:spPr/>
        <p:txBody>
          <a:bodyPr/>
          <a:lstStyle/>
          <a:p>
            <a:pPr eaLnBrk="1" hangingPunct="1">
              <a:lnSpc>
                <a:spcPct val="80000"/>
              </a:lnSpc>
              <a:buFontTx/>
              <a:buNone/>
            </a:pPr>
            <a:r>
              <a:rPr lang="en-US" altLang="en-US"/>
              <a:t>This presentation describes:</a:t>
            </a:r>
          </a:p>
          <a:p>
            <a:pPr eaLnBrk="1" hangingPunct="1">
              <a:lnSpc>
                <a:spcPct val="80000"/>
              </a:lnSpc>
            </a:pPr>
            <a:r>
              <a:rPr lang="en-US" altLang="en-US" sz="2800"/>
              <a:t>Financial statement risks</a:t>
            </a:r>
          </a:p>
          <a:p>
            <a:pPr eaLnBrk="1" hangingPunct="1">
              <a:lnSpc>
                <a:spcPct val="80000"/>
              </a:lnSpc>
            </a:pPr>
            <a:r>
              <a:rPr lang="en-US" altLang="en-US" sz="2800"/>
              <a:t>Reasons for identifying risks</a:t>
            </a:r>
          </a:p>
          <a:p>
            <a:pPr eaLnBrk="1" hangingPunct="1">
              <a:lnSpc>
                <a:spcPct val="80000"/>
              </a:lnSpc>
            </a:pPr>
            <a:r>
              <a:rPr lang="en-US" altLang="en-US" sz="2800"/>
              <a:t>Examples and sources of risks</a:t>
            </a:r>
          </a:p>
          <a:p>
            <a:pPr eaLnBrk="1" hangingPunct="1">
              <a:lnSpc>
                <a:spcPct val="80000"/>
              </a:lnSpc>
            </a:pPr>
            <a:r>
              <a:rPr lang="en-US" altLang="en-US" sz="2800"/>
              <a:t>Internal control components, control objectives, and key controls</a:t>
            </a:r>
          </a:p>
          <a:p>
            <a:pPr eaLnBrk="1" hangingPunct="1">
              <a:lnSpc>
                <a:spcPct val="80000"/>
              </a:lnSpc>
            </a:pPr>
            <a:r>
              <a:rPr lang="en-US" altLang="en-US" sz="2800"/>
              <a:t>An approach for</a:t>
            </a:r>
            <a:r>
              <a:rPr lang="en-US" altLang="en-US" sz="2800">
                <a:cs typeface="Tahoma" panose="020B0604030504040204" pitchFamily="34" charset="0"/>
              </a:rPr>
              <a:t>—</a:t>
            </a:r>
          </a:p>
          <a:p>
            <a:pPr lvl="1" eaLnBrk="1" hangingPunct="1">
              <a:lnSpc>
                <a:spcPct val="80000"/>
              </a:lnSpc>
            </a:pPr>
            <a:r>
              <a:rPr lang="en-US" altLang="en-US" sz="2400"/>
              <a:t>Identifying financial statement risks</a:t>
            </a:r>
          </a:p>
          <a:p>
            <a:pPr lvl="1" eaLnBrk="1" hangingPunct="1">
              <a:lnSpc>
                <a:spcPct val="80000"/>
              </a:lnSpc>
            </a:pPr>
            <a:r>
              <a:rPr lang="en-US" altLang="en-US" sz="2400"/>
              <a:t>Assessing whether controls are adequate to mitigate the risks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F509197-DF1E-4779-A0AD-5EBC0B16540B}"/>
              </a:ext>
            </a:extLst>
          </p:cNvPr>
          <p:cNvSpPr>
            <a:spLocks noGrp="1"/>
          </p:cNvSpPr>
          <p:nvPr>
            <p:ph type="title"/>
          </p:nvPr>
        </p:nvSpPr>
        <p:spPr/>
        <p:txBody>
          <a:bodyPr/>
          <a:lstStyle/>
          <a:p>
            <a:pPr eaLnBrk="1" hangingPunct="1"/>
            <a:r>
              <a:rPr lang="en-US" altLang="en-US"/>
              <a:t>Information Examples</a:t>
            </a:r>
          </a:p>
        </p:txBody>
      </p:sp>
      <p:graphicFrame>
        <p:nvGraphicFramePr>
          <p:cNvPr id="5" name="Group 20">
            <a:extLst>
              <a:ext uri="{FF2B5EF4-FFF2-40B4-BE49-F238E27FC236}">
                <a16:creationId xmlns:a16="http://schemas.microsoft.com/office/drawing/2014/main" id="{00F7AAD8-5EC7-423A-8ABB-2600A310B955}"/>
              </a:ext>
            </a:extLst>
          </p:cNvPr>
          <p:cNvGraphicFramePr>
            <a:graphicFrameLocks noGrp="1"/>
          </p:cNvGraphicFramePr>
          <p:nvPr>
            <p:ph type="tbl" idx="1"/>
            <p:extLst>
              <p:ext uri="{D42A27DB-BD31-4B8C-83A1-F6EECF244321}">
                <p14:modId xmlns:p14="http://schemas.microsoft.com/office/powerpoint/2010/main" val="1163459156"/>
              </p:ext>
            </p:extLst>
          </p:nvPr>
        </p:nvGraphicFramePr>
        <p:xfrm>
          <a:off x="304800" y="1905000"/>
          <a:ext cx="8534400" cy="2316392"/>
        </p:xfrm>
        <a:graphic>
          <a:graphicData uri="http://schemas.openxmlformats.org/drawingml/2006/table">
            <a:tbl>
              <a:tblPr firstRow="1"/>
              <a:tblGrid>
                <a:gridCol w="35814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3961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Principle</a:t>
                      </a:r>
                    </a:p>
                  </a:txBody>
                  <a:tcPr marT="45698" marB="4569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Control Example</a:t>
                      </a:r>
                    </a:p>
                  </a:txBody>
                  <a:tcPr marT="45698" marB="4569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20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obtains or generates and uses relevant, quality information to support the functioning of internal control over financial reporting</a:t>
                      </a:r>
                    </a:p>
                  </a:txBody>
                  <a:tcPr marT="45698" marB="4569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Relevant operating information is used to develop accounting and financial information and whether it serves as a basis for reliable financial reporting, including the basis for accounting estimates </a:t>
                      </a:r>
                    </a:p>
                  </a:txBody>
                  <a:tcPr marT="45698" marB="4569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1">
            <a:extLst>
              <a:ext uri="{FF2B5EF4-FFF2-40B4-BE49-F238E27FC236}">
                <a16:creationId xmlns:a16="http://schemas.microsoft.com/office/drawing/2014/main" id="{1932C055-A13D-45C2-B705-65A307FC1451}"/>
              </a:ext>
            </a:extLst>
          </p:cNvPr>
          <p:cNvSpPr>
            <a:spLocks noGrp="1"/>
          </p:cNvSpPr>
          <p:nvPr>
            <p:ph type="title"/>
          </p:nvPr>
        </p:nvSpPr>
        <p:spPr>
          <a:noFill/>
        </p:spPr>
        <p:txBody>
          <a:bodyPr/>
          <a:lstStyle/>
          <a:p>
            <a:pPr eaLnBrk="1" hangingPunct="1"/>
            <a:r>
              <a:rPr lang="en-US" altLang="en-US"/>
              <a:t>Communication Examples</a:t>
            </a:r>
          </a:p>
        </p:txBody>
      </p:sp>
      <p:graphicFrame>
        <p:nvGraphicFramePr>
          <p:cNvPr id="5" name="Group 51">
            <a:extLst>
              <a:ext uri="{FF2B5EF4-FFF2-40B4-BE49-F238E27FC236}">
                <a16:creationId xmlns:a16="http://schemas.microsoft.com/office/drawing/2014/main" id="{5F1C2FF7-6F32-461A-9009-E948E59141C1}"/>
              </a:ext>
            </a:extLst>
          </p:cNvPr>
          <p:cNvGraphicFramePr>
            <a:graphicFrameLocks noGrp="1"/>
          </p:cNvGraphicFramePr>
          <p:nvPr>
            <p:ph type="tbl" idx="1"/>
            <p:extLst>
              <p:ext uri="{D42A27DB-BD31-4B8C-83A1-F6EECF244321}">
                <p14:modId xmlns:p14="http://schemas.microsoft.com/office/powerpoint/2010/main" val="1978595632"/>
              </p:ext>
            </p:extLst>
          </p:nvPr>
        </p:nvGraphicFramePr>
        <p:xfrm>
          <a:off x="457200" y="1905000"/>
          <a:ext cx="8229600" cy="4321341"/>
        </p:xfrm>
        <a:graphic>
          <a:graphicData uri="http://schemas.openxmlformats.org/drawingml/2006/table">
            <a:tbl>
              <a:tblPr firstRow="1"/>
              <a:tblGrid>
                <a:gridCol w="3505200">
                  <a:extLst>
                    <a:ext uri="{9D8B030D-6E8A-4147-A177-3AD203B41FA5}">
                      <a16:colId xmlns:a16="http://schemas.microsoft.com/office/drawing/2014/main" val="20000"/>
                    </a:ext>
                  </a:extLst>
                </a:gridCol>
                <a:gridCol w="4724400">
                  <a:extLst>
                    <a:ext uri="{9D8B030D-6E8A-4147-A177-3AD203B41FA5}">
                      <a16:colId xmlns:a16="http://schemas.microsoft.com/office/drawing/2014/main" val="20001"/>
                    </a:ext>
                  </a:extLst>
                </a:gridCol>
              </a:tblGrid>
              <a:tr h="48090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Principle</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Control Example</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22492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internally communicates information, including objectives and responsibilities for internal control, to support the functioning of internal control over financial reporting</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Management has developed communication approaches that specify individual responsibilities in dealing with inappropriate behavior</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615351">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communicates with external parties regarding matters affecting the functioning of internal control</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There is a process for tracking communications from customers, vendors, regulators, and other external parties</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ABBD483B-0F90-42A5-B47F-DA02A93AEB97}"/>
              </a:ext>
            </a:extLst>
          </p:cNvPr>
          <p:cNvSpPr>
            <a:spLocks noGrp="1"/>
          </p:cNvSpPr>
          <p:nvPr>
            <p:ph type="title"/>
          </p:nvPr>
        </p:nvSpPr>
        <p:spPr/>
        <p:txBody>
          <a:bodyPr/>
          <a:lstStyle/>
          <a:p>
            <a:pPr eaLnBrk="1" hangingPunct="1"/>
            <a:r>
              <a:rPr lang="en-US" altLang="en-US"/>
              <a:t>Monitoring Principles</a:t>
            </a:r>
          </a:p>
        </p:txBody>
      </p:sp>
      <p:sp>
        <p:nvSpPr>
          <p:cNvPr id="46083" name="Rectangle 3">
            <a:extLst>
              <a:ext uri="{FF2B5EF4-FFF2-40B4-BE49-F238E27FC236}">
                <a16:creationId xmlns:a16="http://schemas.microsoft.com/office/drawing/2014/main" id="{2BEFFAB0-83E6-4DAA-9376-04B68DB3CE7D}"/>
              </a:ext>
            </a:extLst>
          </p:cNvPr>
          <p:cNvSpPr>
            <a:spLocks noGrp="1"/>
          </p:cNvSpPr>
          <p:nvPr>
            <p:ph idx="1"/>
          </p:nvPr>
        </p:nvSpPr>
        <p:spPr>
          <a:xfrm>
            <a:off x="457200" y="1219200"/>
            <a:ext cx="8229600" cy="5105400"/>
          </a:xfrm>
        </p:spPr>
        <p:txBody>
          <a:bodyPr/>
          <a:lstStyle/>
          <a:p>
            <a:pPr eaLnBrk="1" hangingPunct="1"/>
            <a:r>
              <a:rPr lang="en-US" altLang="en-US"/>
              <a:t>The entity selects, develops, and performs ongoing and/or separate evaluations to determine whether the components of internal control are present and functioning</a:t>
            </a:r>
          </a:p>
          <a:p>
            <a:pPr eaLnBrk="1" hangingPunct="1"/>
            <a:r>
              <a:rPr lang="en-US" altLang="en-US"/>
              <a:t>The entity evaluates and communicates internal control deficiencies in a timely manner to those parties responsible for taking corrective action, including senior management and the board of directors, as appropriate </a:t>
            </a:r>
          </a:p>
          <a:p>
            <a:pPr eaLnBrk="1" hangingPunct="1">
              <a:buFontTx/>
              <a:buNone/>
            </a:pP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FB5C8F08-0451-41F7-B782-28C6464998DE}"/>
              </a:ext>
            </a:extLst>
          </p:cNvPr>
          <p:cNvSpPr>
            <a:spLocks noGrp="1"/>
          </p:cNvSpPr>
          <p:nvPr>
            <p:ph type="title"/>
          </p:nvPr>
        </p:nvSpPr>
        <p:spPr>
          <a:xfrm>
            <a:off x="457200" y="0"/>
            <a:ext cx="8229600" cy="1384300"/>
          </a:xfrm>
        </p:spPr>
        <p:txBody>
          <a:bodyPr/>
          <a:lstStyle/>
          <a:p>
            <a:pPr eaLnBrk="1" hangingPunct="1"/>
            <a:r>
              <a:rPr lang="en-US" altLang="en-US"/>
              <a:t>Monitoring Examples</a:t>
            </a:r>
          </a:p>
        </p:txBody>
      </p:sp>
      <p:graphicFrame>
        <p:nvGraphicFramePr>
          <p:cNvPr id="4" name="Group 51">
            <a:extLst>
              <a:ext uri="{FF2B5EF4-FFF2-40B4-BE49-F238E27FC236}">
                <a16:creationId xmlns:a16="http://schemas.microsoft.com/office/drawing/2014/main" id="{69DB6BC1-697F-4D4E-B7CC-0EBEC9CCD0A3}"/>
              </a:ext>
            </a:extLst>
          </p:cNvPr>
          <p:cNvGraphicFramePr>
            <a:graphicFrameLocks noGrp="1"/>
          </p:cNvGraphicFramePr>
          <p:nvPr>
            <p:ph idx="1"/>
            <p:extLst>
              <p:ext uri="{D42A27DB-BD31-4B8C-83A1-F6EECF244321}">
                <p14:modId xmlns:p14="http://schemas.microsoft.com/office/powerpoint/2010/main" val="4007901403"/>
              </p:ext>
            </p:extLst>
          </p:nvPr>
        </p:nvGraphicFramePr>
        <p:xfrm>
          <a:off x="533400" y="1219200"/>
          <a:ext cx="8229600" cy="4930952"/>
        </p:xfrm>
        <a:graphic>
          <a:graphicData uri="http://schemas.openxmlformats.org/drawingml/2006/table">
            <a:tbl>
              <a:tblPr firstRow="1"/>
              <a:tblGrid>
                <a:gridCol w="38100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48091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Principle</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tx1"/>
                          </a:solidFill>
                          <a:effectLst>
                            <a:outerShdw blurRad="38100" dist="38100" dir="2700000" algn="tl">
                              <a:srgbClr val="000000"/>
                            </a:outerShdw>
                          </a:effectLst>
                          <a:latin typeface="Tahoma" pitchFamily="34" charset="0"/>
                        </a:rPr>
                        <a:t>Control Example</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2014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selects, develops, and performs ongoing and/or separate evaluations to determine whether the components of internal control are present and functioning </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Management’s ongoing monitoring serves as a primary indicator of both control design and operating effectiveness and of risk conditions</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29719">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entity evaluates and communicates internal control deficiencies in a timely manner to those parties responsible for taking corrective action, including senior management and board of directors, as appropriate</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Findings of an internal control deficiency are reported to (1) the appropriate person who is in the position to take corrective actions and, if applicable, (2) at least one level of management above that person</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7AB5D122-B23B-4A4E-AED2-22289C67562D}"/>
              </a:ext>
            </a:extLst>
          </p:cNvPr>
          <p:cNvSpPr>
            <a:spLocks noGrp="1"/>
          </p:cNvSpPr>
          <p:nvPr>
            <p:ph type="title"/>
          </p:nvPr>
        </p:nvSpPr>
        <p:spPr>
          <a:xfrm>
            <a:off x="457200" y="0"/>
            <a:ext cx="8229600" cy="1219200"/>
          </a:xfrm>
        </p:spPr>
        <p:txBody>
          <a:bodyPr/>
          <a:lstStyle/>
          <a:p>
            <a:r>
              <a:rPr lang="en-US" altLang="en-US"/>
              <a:t>Control Activities Principles</a:t>
            </a:r>
          </a:p>
        </p:txBody>
      </p:sp>
      <p:sp>
        <p:nvSpPr>
          <p:cNvPr id="50179" name="Content Placeholder 2">
            <a:extLst>
              <a:ext uri="{FF2B5EF4-FFF2-40B4-BE49-F238E27FC236}">
                <a16:creationId xmlns:a16="http://schemas.microsoft.com/office/drawing/2014/main" id="{92822CE3-B007-4BF5-88A7-30A5D2F5AC56}"/>
              </a:ext>
            </a:extLst>
          </p:cNvPr>
          <p:cNvSpPr>
            <a:spLocks noGrp="1"/>
          </p:cNvSpPr>
          <p:nvPr>
            <p:ph idx="1"/>
          </p:nvPr>
        </p:nvSpPr>
        <p:spPr>
          <a:xfrm>
            <a:off x="457200" y="914400"/>
            <a:ext cx="8229600" cy="5638800"/>
          </a:xfrm>
        </p:spPr>
        <p:txBody>
          <a:bodyPr/>
          <a:lstStyle/>
          <a:p>
            <a:r>
              <a:rPr lang="en-US" altLang="en-US"/>
              <a:t>The entity selects and develops activities that contribute to the mitigation of risks to the achievement of financial reporting objectives to acceptable levels.</a:t>
            </a:r>
          </a:p>
          <a:p>
            <a:r>
              <a:rPr lang="en-US" altLang="en-US"/>
              <a:t>The entity selects and develops general control activities over technology to support the achievement of financial reporting objectives.</a:t>
            </a:r>
          </a:p>
          <a:p>
            <a:r>
              <a:rPr lang="en-US" altLang="en-US"/>
              <a:t>The entity deploys control activities through policies and procedures that put policies into action.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84F6E21A-1A70-4F4F-B62A-6C193B32307F}"/>
              </a:ext>
            </a:extLst>
          </p:cNvPr>
          <p:cNvSpPr>
            <a:spLocks noGrp="1"/>
          </p:cNvSpPr>
          <p:nvPr>
            <p:ph type="title"/>
          </p:nvPr>
        </p:nvSpPr>
        <p:spPr/>
        <p:txBody>
          <a:bodyPr/>
          <a:lstStyle/>
          <a:p>
            <a:r>
              <a:rPr lang="en-US" altLang="en-US"/>
              <a:t>Control Activities Examples</a:t>
            </a:r>
          </a:p>
        </p:txBody>
      </p:sp>
      <p:graphicFrame>
        <p:nvGraphicFramePr>
          <p:cNvPr id="4" name="Content Placeholder 3">
            <a:extLst>
              <a:ext uri="{FF2B5EF4-FFF2-40B4-BE49-F238E27FC236}">
                <a16:creationId xmlns:a16="http://schemas.microsoft.com/office/drawing/2014/main" id="{78A9539B-BA30-4E78-8E07-BE8CFA593B5B}"/>
              </a:ext>
            </a:extLst>
          </p:cNvPr>
          <p:cNvGraphicFramePr>
            <a:graphicFrameLocks noGrp="1"/>
          </p:cNvGraphicFramePr>
          <p:nvPr>
            <p:ph idx="1"/>
          </p:nvPr>
        </p:nvGraphicFramePr>
        <p:xfrm>
          <a:off x="457200" y="1295400"/>
          <a:ext cx="8229600" cy="4937592"/>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96167">
                <a:tc>
                  <a:txBody>
                    <a:bodyPr/>
                    <a:lstStyle/>
                    <a:p>
                      <a:pPr algn="ctr"/>
                      <a:r>
                        <a:rPr lang="en-US" sz="2000" b="1" dirty="0">
                          <a:effectLst>
                            <a:outerShdw blurRad="38100" dist="38100" dir="2700000" algn="tl">
                              <a:srgbClr val="000000">
                                <a:alpha val="43137"/>
                              </a:srgbClr>
                            </a:outerShdw>
                          </a:effectLst>
                          <a:latin typeface="Tahoma" pitchFamily="34" charset="0"/>
                          <a:ea typeface="Tahoma" pitchFamily="34" charset="0"/>
                          <a:cs typeface="Tahoma" pitchFamily="34" charset="0"/>
                        </a:rPr>
                        <a:t>Principle</a:t>
                      </a:r>
                    </a:p>
                  </a:txBody>
                  <a:tcPr marT="45699" marB="45699"/>
                </a:tc>
                <a:tc>
                  <a:txBody>
                    <a:bodyPr/>
                    <a:lstStyle/>
                    <a:p>
                      <a:pPr algn="ctr"/>
                      <a:r>
                        <a:rPr lang="en-US" sz="2000" b="1" dirty="0">
                          <a:effectLst>
                            <a:outerShdw blurRad="38100" dist="38100" dir="2700000" algn="tl">
                              <a:srgbClr val="000000">
                                <a:alpha val="43137"/>
                              </a:srgbClr>
                            </a:outerShdw>
                          </a:effectLst>
                          <a:latin typeface="Tahoma" pitchFamily="34" charset="0"/>
                          <a:ea typeface="Tahoma" pitchFamily="34" charset="0"/>
                          <a:cs typeface="Tahoma" pitchFamily="34" charset="0"/>
                        </a:rPr>
                        <a:t>Control</a:t>
                      </a:r>
                      <a:r>
                        <a:rPr lang="en-US" sz="2000" b="1" baseline="0" dirty="0">
                          <a:effectLst>
                            <a:outerShdw blurRad="38100" dist="38100" dir="2700000" algn="tl">
                              <a:srgbClr val="000000">
                                <a:alpha val="43137"/>
                              </a:srgbClr>
                            </a:outerShdw>
                          </a:effectLst>
                          <a:latin typeface="Tahoma" pitchFamily="34" charset="0"/>
                          <a:ea typeface="Tahoma" pitchFamily="34" charset="0"/>
                          <a:cs typeface="Tahoma" pitchFamily="34" charset="0"/>
                        </a:rPr>
                        <a:t> Example</a:t>
                      </a:r>
                      <a:endParaRPr lang="en-US" sz="2000" b="1"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T="45699" marB="45699"/>
                </a:tc>
                <a:extLst>
                  <a:ext uri="{0D108BD9-81ED-4DB2-BD59-A6C34878D82A}">
                    <a16:rowId xmlns:a16="http://schemas.microsoft.com/office/drawing/2014/main" val="10000"/>
                  </a:ext>
                </a:extLst>
              </a:tr>
              <a:tr h="16152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entity selects and develops activities that contribute to the mitigation of risks to the achievement of financial reporting objectives to acceptable levels</a:t>
                      </a:r>
                    </a:p>
                  </a:txBody>
                  <a:tcPr marT="45699" marB="45699"/>
                </a:tc>
                <a:tc>
                  <a:txBody>
                    <a:bodyPr/>
                    <a:lstStyle/>
                    <a:p>
                      <a:pPr algn="l"/>
                      <a:r>
                        <a:rPr lang="en-US" sz="2000" kern="1200"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company’s control activities include periodic inventory observations and reconciliations to the general ledger</a:t>
                      </a:r>
                      <a:endParaRPr lang="en-US" sz="2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T="45699" marB="45699"/>
                </a:tc>
                <a:extLst>
                  <a:ext uri="{0D108BD9-81ED-4DB2-BD59-A6C34878D82A}">
                    <a16:rowId xmlns:a16="http://schemas.microsoft.com/office/drawing/2014/main" val="10001"/>
                  </a:ext>
                </a:extLst>
              </a:tr>
              <a:tr h="16152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entity selects and develops general control activities over technology to support the achievement of financial reporting objectives</a:t>
                      </a:r>
                    </a:p>
                  </a:txBody>
                  <a:tcPr marT="45699" marB="45699"/>
                </a:tc>
                <a:tc>
                  <a:txBody>
                    <a:bodyPr/>
                    <a:lstStyle/>
                    <a:p>
                      <a:pPr algn="l"/>
                      <a:r>
                        <a:rPr lang="en-US" sz="2000" kern="1200"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IT general controls include periodic backups of databases and operating systems, including periodically testing for recoverability</a:t>
                      </a:r>
                      <a:endParaRPr lang="en-US" sz="2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T="45699" marB="45699"/>
                </a:tc>
                <a:extLst>
                  <a:ext uri="{0D108BD9-81ED-4DB2-BD59-A6C34878D82A}">
                    <a16:rowId xmlns:a16="http://schemas.microsoft.com/office/drawing/2014/main" val="10002"/>
                  </a:ext>
                </a:extLst>
              </a:tr>
              <a:tr h="13104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entity deploys control activities through policies and procedures that put policies into action.</a:t>
                      </a:r>
                    </a:p>
                  </a:txBody>
                  <a:tcPr marT="45699" marB="45699"/>
                </a:tc>
                <a:tc>
                  <a:txBody>
                    <a:bodyPr/>
                    <a:lstStyle/>
                    <a:p>
                      <a:pPr algn="l"/>
                      <a:r>
                        <a:rPr lang="en-US" sz="2000" kern="1200"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company has defined policies and procedures regarding confidentiality of databases included in the system security. </a:t>
                      </a:r>
                      <a:endParaRPr lang="en-US" sz="2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T="45699" marB="45699"/>
                </a:tc>
                <a:extLst>
                  <a:ext uri="{0D108BD9-81ED-4DB2-BD59-A6C34878D82A}">
                    <a16:rowId xmlns:a16="http://schemas.microsoft.com/office/drawing/2014/main" val="10003"/>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21271496-C31C-4FCD-8D68-2D7F096925F6}"/>
              </a:ext>
            </a:extLst>
          </p:cNvPr>
          <p:cNvSpPr>
            <a:spLocks noGrp="1"/>
          </p:cNvSpPr>
          <p:nvPr>
            <p:ph type="title"/>
          </p:nvPr>
        </p:nvSpPr>
        <p:spPr/>
        <p:txBody>
          <a:bodyPr/>
          <a:lstStyle/>
          <a:p>
            <a:pPr eaLnBrk="1" hangingPunct="1"/>
            <a:r>
              <a:rPr lang="en-US" altLang="en-US"/>
              <a:t>Types of Control Activities</a:t>
            </a:r>
          </a:p>
        </p:txBody>
      </p:sp>
      <p:sp>
        <p:nvSpPr>
          <p:cNvPr id="54275" name="Rectangle 3">
            <a:extLst>
              <a:ext uri="{FF2B5EF4-FFF2-40B4-BE49-F238E27FC236}">
                <a16:creationId xmlns:a16="http://schemas.microsoft.com/office/drawing/2014/main" id="{E05C9C48-E6E9-40B3-BCCF-700776C0F46E}"/>
              </a:ext>
            </a:extLst>
          </p:cNvPr>
          <p:cNvSpPr>
            <a:spLocks noGrp="1"/>
          </p:cNvSpPr>
          <p:nvPr>
            <p:ph idx="1"/>
          </p:nvPr>
        </p:nvSpPr>
        <p:spPr>
          <a:xfrm>
            <a:off x="457200" y="1524000"/>
            <a:ext cx="8229600" cy="4038600"/>
          </a:xfrm>
        </p:spPr>
        <p:txBody>
          <a:bodyPr/>
          <a:lstStyle/>
          <a:p>
            <a:pPr marL="342900" lvl="1" indent="-342900" eaLnBrk="1" hangingPunct="1">
              <a:buFont typeface="Arial" panose="020B0604020202020204" pitchFamily="34" charset="0"/>
              <a:buChar char="•"/>
            </a:pPr>
            <a:r>
              <a:rPr lang="en-US" altLang="en-US" sz="3200"/>
              <a:t>Performance reviews</a:t>
            </a:r>
          </a:p>
          <a:p>
            <a:pPr marL="342900" lvl="1" indent="-342900" eaLnBrk="1" hangingPunct="1">
              <a:buFont typeface="Arial" panose="020B0604020202020204" pitchFamily="34" charset="0"/>
              <a:buChar char="•"/>
            </a:pPr>
            <a:r>
              <a:rPr lang="en-US" altLang="en-US" sz="3200"/>
              <a:t>Information processing controls</a:t>
            </a:r>
          </a:p>
          <a:p>
            <a:pPr marL="342900" lvl="1" indent="-342900" eaLnBrk="1" hangingPunct="1">
              <a:buFont typeface="Arial" panose="020B0604020202020204" pitchFamily="34" charset="0"/>
              <a:buChar char="•"/>
            </a:pPr>
            <a:r>
              <a:rPr lang="en-US" altLang="en-US" sz="3200"/>
              <a:t>Physical controls</a:t>
            </a:r>
          </a:p>
          <a:p>
            <a:pPr marL="342900" lvl="1" indent="-342900" eaLnBrk="1" hangingPunct="1">
              <a:buFont typeface="Arial" panose="020B0604020202020204" pitchFamily="34" charset="0"/>
              <a:buChar char="•"/>
            </a:pPr>
            <a:r>
              <a:rPr lang="en-US" altLang="en-US" sz="3200"/>
              <a:t>Segregation of duties</a:t>
            </a:r>
          </a:p>
          <a:p>
            <a:pPr marL="342900" lvl="1" indent="-342900" eaLnBrk="1" hangingPunct="1">
              <a:buFont typeface="Arial" panose="020B0604020202020204" pitchFamily="34" charset="0"/>
              <a:buChar char="•"/>
            </a:pPr>
            <a:r>
              <a:rPr lang="en-US" altLang="en-US" sz="3200"/>
              <a:t>Accountability</a:t>
            </a:r>
          </a:p>
          <a:p>
            <a:pPr marL="342900" lvl="1" indent="-342900" eaLnBrk="1" hangingPunct="1">
              <a:buFont typeface="Arial" panose="020B0604020202020204" pitchFamily="34" charset="0"/>
              <a:buChar char="•"/>
            </a:pPr>
            <a:endParaRPr lang="en-US" altLang="en-US"/>
          </a:p>
          <a:p>
            <a:pPr marL="342900" lvl="1" indent="-342900" eaLnBrk="1" hangingPunct="1">
              <a:buFont typeface="Arial" panose="020B0604020202020204" pitchFamily="34" charset="0"/>
              <a:buChar char="•"/>
            </a:pPr>
            <a:endParaRPr lang="en-US" altLang="en-US"/>
          </a:p>
          <a:p>
            <a:pPr marL="342900" lvl="1" indent="-342900" eaLnBrk="1" hangingPunct="1">
              <a:buFont typeface="Arial" panose="020B0604020202020204" pitchFamily="34" charset="0"/>
              <a:buChar char="•"/>
            </a:pPr>
            <a:endParaRPr lang="en-US" altLang="en-US"/>
          </a:p>
          <a:p>
            <a:pPr marL="342900" lvl="1" indent="-342900" eaLnBrk="1" hangingPunct="1">
              <a:buFont typeface="Arial" panose="020B0604020202020204" pitchFamily="34" charset="0"/>
              <a:buChar char="•"/>
            </a:pPr>
            <a:endParaRPr lang="en-US" altLang="en-US"/>
          </a:p>
          <a:p>
            <a:pPr marL="342900" lvl="1" indent="-342900" eaLnBrk="1" hangingPunct="1">
              <a:buFont typeface="Arial" panose="020B0604020202020204" pitchFamily="34" charset="0"/>
              <a:buChar char="•"/>
            </a:pPr>
            <a:endParaRPr lang="en-US" altLang="en-US"/>
          </a:p>
          <a:p>
            <a:pPr eaLnBrk="1" hangingPunct="1"/>
            <a:endParaRPr lang="en-US" alt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8ABF8355-F2EF-4DBA-8D90-0971A56A6FD0}"/>
              </a:ext>
            </a:extLst>
          </p:cNvPr>
          <p:cNvSpPr>
            <a:spLocks noGrp="1"/>
          </p:cNvSpPr>
          <p:nvPr>
            <p:ph type="title"/>
          </p:nvPr>
        </p:nvSpPr>
        <p:spPr/>
        <p:txBody>
          <a:bodyPr/>
          <a:lstStyle/>
          <a:p>
            <a:pPr eaLnBrk="1" hangingPunct="1"/>
            <a:r>
              <a:rPr lang="en-US" altLang="en-US"/>
              <a:t>Control Activities Objectives</a:t>
            </a:r>
            <a:r>
              <a:rPr lang="en-US" altLang="en-US">
                <a:cs typeface="Times New Roman" panose="02020603050405020304" pitchFamily="18" charset="0"/>
              </a:rPr>
              <a:t>—</a:t>
            </a:r>
            <a:br>
              <a:rPr lang="en-US" altLang="en-US">
                <a:cs typeface="Times New Roman" panose="02020603050405020304" pitchFamily="18" charset="0"/>
              </a:rPr>
            </a:br>
            <a:r>
              <a:rPr lang="en-US" altLang="en-US">
                <a:cs typeface="Times New Roman" panose="02020603050405020304" pitchFamily="18" charset="0"/>
              </a:rPr>
              <a:t>Processing Cash Receipts</a:t>
            </a:r>
          </a:p>
        </p:txBody>
      </p:sp>
      <p:sp>
        <p:nvSpPr>
          <p:cNvPr id="56323" name="Rectangle 3">
            <a:extLst>
              <a:ext uri="{FF2B5EF4-FFF2-40B4-BE49-F238E27FC236}">
                <a16:creationId xmlns:a16="http://schemas.microsoft.com/office/drawing/2014/main" id="{F7A722B8-D3AF-4065-9F83-C35331F59FF4}"/>
              </a:ext>
            </a:extLst>
          </p:cNvPr>
          <p:cNvSpPr>
            <a:spLocks noGrp="1"/>
          </p:cNvSpPr>
          <p:nvPr>
            <p:ph idx="1"/>
          </p:nvPr>
        </p:nvSpPr>
        <p:spPr>
          <a:xfrm>
            <a:off x="457200" y="1600200"/>
            <a:ext cx="8229600" cy="4419600"/>
          </a:xfrm>
        </p:spPr>
        <p:txBody>
          <a:bodyPr/>
          <a:lstStyle/>
          <a:p>
            <a:pPr eaLnBrk="1" hangingPunct="1">
              <a:lnSpc>
                <a:spcPct val="90000"/>
              </a:lnSpc>
            </a:pPr>
            <a:r>
              <a:rPr lang="en-US" altLang="en-US" sz="2800"/>
              <a:t>Cash receipts information is valid and processed only once (E/O, R/O) </a:t>
            </a:r>
          </a:p>
          <a:p>
            <a:pPr eaLnBrk="1" hangingPunct="1">
              <a:lnSpc>
                <a:spcPct val="90000"/>
              </a:lnSpc>
            </a:pPr>
            <a:r>
              <a:rPr lang="en-US" altLang="en-US" sz="2800"/>
              <a:t>Cash receipts are appropriately safeguarded (E/O) </a:t>
            </a:r>
          </a:p>
          <a:p>
            <a:pPr eaLnBrk="1" hangingPunct="1">
              <a:lnSpc>
                <a:spcPct val="90000"/>
              </a:lnSpc>
            </a:pPr>
            <a:r>
              <a:rPr lang="en-US" altLang="en-US" sz="2800"/>
              <a:t>Cash received is posted in the proper period (CO) </a:t>
            </a:r>
          </a:p>
          <a:p>
            <a:pPr eaLnBrk="1" hangingPunct="1">
              <a:lnSpc>
                <a:spcPct val="90000"/>
              </a:lnSpc>
            </a:pPr>
            <a:r>
              <a:rPr lang="en-US" altLang="en-US" sz="2800"/>
              <a:t>Cash receipts information is recorded in the correct account (A/CL) </a:t>
            </a:r>
          </a:p>
          <a:p>
            <a:pPr eaLnBrk="1" hangingPunct="1">
              <a:lnSpc>
                <a:spcPct val="90000"/>
              </a:lnSpc>
            </a:pPr>
            <a:r>
              <a:rPr lang="en-US" altLang="en-US" sz="2800"/>
              <a:t>Recorded cash receipt amounts are correct (A/CL) </a:t>
            </a:r>
          </a:p>
          <a:p>
            <a:pPr eaLnBrk="1" hangingPunct="1">
              <a:lnSpc>
                <a:spcPct val="90000"/>
              </a:lnSpc>
            </a:pPr>
            <a:r>
              <a:rPr lang="en-US" altLang="en-US" sz="2800"/>
              <a:t>All cash receipts are recorded (C) </a:t>
            </a:r>
          </a:p>
          <a:p>
            <a:pPr eaLnBrk="1" hangingPunct="1">
              <a:lnSpc>
                <a:spcPct val="90000"/>
              </a:lnSpc>
            </a:pPr>
            <a:r>
              <a:rPr lang="en-US" altLang="en-US" sz="2800"/>
              <a:t>Foreign currency cash received is correctly valued (V)</a:t>
            </a:r>
          </a:p>
          <a:p>
            <a:pPr eaLnBrk="1" hangingPunct="1">
              <a:lnSpc>
                <a:spcPct val="90000"/>
              </a:lnSpc>
            </a:pPr>
            <a:endParaRPr lang="en-US" altLang="en-US"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02455D22-00D8-4CA6-888A-793430E4E73C}"/>
              </a:ext>
            </a:extLst>
          </p:cNvPr>
          <p:cNvSpPr>
            <a:spLocks noGrp="1"/>
          </p:cNvSpPr>
          <p:nvPr>
            <p:ph type="title"/>
          </p:nvPr>
        </p:nvSpPr>
        <p:spPr/>
        <p:txBody>
          <a:bodyPr/>
          <a:lstStyle/>
          <a:p>
            <a:pPr eaLnBrk="1" hangingPunct="1"/>
            <a:r>
              <a:rPr lang="en-US" altLang="en-US"/>
              <a:t>Control Activities Examples</a:t>
            </a:r>
            <a:r>
              <a:rPr lang="en-US" altLang="en-US">
                <a:cs typeface="Times New Roman" panose="02020603050405020304" pitchFamily="18" charset="0"/>
              </a:rPr>
              <a:t>—</a:t>
            </a:r>
            <a:br>
              <a:rPr lang="en-US" altLang="en-US">
                <a:cs typeface="Times New Roman" panose="02020603050405020304" pitchFamily="18" charset="0"/>
              </a:rPr>
            </a:br>
            <a:r>
              <a:rPr lang="en-US" altLang="en-US">
                <a:cs typeface="Times New Roman" panose="02020603050405020304" pitchFamily="18" charset="0"/>
              </a:rPr>
              <a:t>Processing Cash Receipts</a:t>
            </a:r>
          </a:p>
        </p:txBody>
      </p:sp>
      <p:sp>
        <p:nvSpPr>
          <p:cNvPr id="58371" name="Rectangle 20">
            <a:extLst>
              <a:ext uri="{FF2B5EF4-FFF2-40B4-BE49-F238E27FC236}">
                <a16:creationId xmlns:a16="http://schemas.microsoft.com/office/drawing/2014/main" id="{305A44BA-1B40-4529-83B5-02A49EED5DF4}"/>
              </a:ext>
            </a:extLst>
          </p:cNvPr>
          <p:cNvSpPr>
            <a:spLocks noGrp="1"/>
          </p:cNvSpPr>
          <p:nvPr>
            <p:ph idx="1"/>
          </p:nvPr>
        </p:nvSpPr>
        <p:spPr/>
        <p:txBody>
          <a:bodyPr/>
          <a:lstStyle/>
          <a:p>
            <a:pPr eaLnBrk="1" hangingPunct="1">
              <a:lnSpc>
                <a:spcPct val="90000"/>
              </a:lnSpc>
            </a:pPr>
            <a:r>
              <a:rPr lang="en-US" altLang="en-US"/>
              <a:t>Lockbox receipts are compared to customer remittances (E/O, C, R/O, A/CL, CO) </a:t>
            </a:r>
          </a:p>
          <a:p>
            <a:pPr eaLnBrk="1" hangingPunct="1">
              <a:lnSpc>
                <a:spcPct val="90000"/>
              </a:lnSpc>
            </a:pPr>
            <a:r>
              <a:rPr lang="en-US" altLang="en-US"/>
              <a:t>Cash receipts are reconciled to general ledger postings daily (E/O, V, R/O, CO) </a:t>
            </a:r>
          </a:p>
          <a:p>
            <a:pPr eaLnBrk="1" hangingPunct="1">
              <a:lnSpc>
                <a:spcPct val="90000"/>
              </a:lnSpc>
            </a:pPr>
            <a:r>
              <a:rPr lang="en-US" altLang="en-US"/>
              <a:t>Bank reconciliations are prepared and reviewed in a timely manner (E/O, C, V, R/O, A/CL, CO)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5184465C-6E2F-428D-B505-49E361526AFB}"/>
              </a:ext>
            </a:extLst>
          </p:cNvPr>
          <p:cNvSpPr>
            <a:spLocks noGrp="1"/>
          </p:cNvSpPr>
          <p:nvPr>
            <p:ph type="title"/>
          </p:nvPr>
        </p:nvSpPr>
        <p:spPr>
          <a:xfrm>
            <a:off x="457200" y="0"/>
            <a:ext cx="8229600" cy="1600200"/>
          </a:xfrm>
        </p:spPr>
        <p:txBody>
          <a:bodyPr/>
          <a:lstStyle/>
          <a:p>
            <a:pPr eaLnBrk="1" hangingPunct="1"/>
            <a:r>
              <a:rPr lang="en-US" altLang="en-US" sz="4000"/>
              <a:t>Putting It All Together:</a:t>
            </a:r>
            <a:br>
              <a:rPr lang="en-US" altLang="en-US"/>
            </a:br>
            <a:r>
              <a:rPr lang="en-US" altLang="en-US" sz="3200"/>
              <a:t>A Process for Identifying Risks and </a:t>
            </a:r>
            <a:br>
              <a:rPr lang="en-US" altLang="en-US" sz="3200"/>
            </a:br>
            <a:r>
              <a:rPr lang="en-US" altLang="en-US" sz="3200"/>
              <a:t>Assessing Controls</a:t>
            </a:r>
          </a:p>
        </p:txBody>
      </p:sp>
      <p:sp>
        <p:nvSpPr>
          <p:cNvPr id="60419" name="Rectangle 3">
            <a:extLst>
              <a:ext uri="{FF2B5EF4-FFF2-40B4-BE49-F238E27FC236}">
                <a16:creationId xmlns:a16="http://schemas.microsoft.com/office/drawing/2014/main" id="{D9546DF0-2FD4-4EAB-8586-C1B94024ED73}"/>
              </a:ext>
            </a:extLst>
          </p:cNvPr>
          <p:cNvSpPr>
            <a:spLocks noGrp="1"/>
          </p:cNvSpPr>
          <p:nvPr>
            <p:ph idx="1"/>
          </p:nvPr>
        </p:nvSpPr>
        <p:spPr>
          <a:xfrm>
            <a:off x="457200" y="1752600"/>
            <a:ext cx="8229600" cy="4724400"/>
          </a:xfrm>
        </p:spPr>
        <p:txBody>
          <a:bodyPr/>
          <a:lstStyle/>
          <a:p>
            <a:pPr eaLnBrk="1" hangingPunct="1">
              <a:lnSpc>
                <a:spcPct val="90000"/>
              </a:lnSpc>
            </a:pPr>
            <a:r>
              <a:rPr lang="en-US" altLang="en-US" sz="2800"/>
              <a:t>Consider the aspects of the company that are sources of risk</a:t>
            </a:r>
          </a:p>
          <a:p>
            <a:pPr eaLnBrk="1" hangingPunct="1">
              <a:lnSpc>
                <a:spcPct val="90000"/>
              </a:lnSpc>
            </a:pPr>
            <a:r>
              <a:rPr lang="en-US" altLang="en-US" sz="2800"/>
              <a:t>Gather information that indicates potential risks</a:t>
            </a:r>
          </a:p>
          <a:p>
            <a:pPr eaLnBrk="1" hangingPunct="1">
              <a:lnSpc>
                <a:spcPct val="90000"/>
              </a:lnSpc>
            </a:pPr>
            <a:r>
              <a:rPr lang="en-US" altLang="en-US" sz="2800"/>
              <a:t>Accumulate and synthesize the information to identify risks</a:t>
            </a:r>
          </a:p>
          <a:p>
            <a:pPr eaLnBrk="1" hangingPunct="1">
              <a:lnSpc>
                <a:spcPct val="90000"/>
              </a:lnSpc>
            </a:pPr>
            <a:r>
              <a:rPr lang="en-US" altLang="en-US" sz="2800"/>
              <a:t>Identify key controls that address the risks by focusing on control objectives</a:t>
            </a:r>
          </a:p>
          <a:p>
            <a:pPr eaLnBrk="1" hangingPunct="1">
              <a:lnSpc>
                <a:spcPct val="90000"/>
              </a:lnSpc>
            </a:pPr>
            <a:r>
              <a:rPr lang="en-US" altLang="en-US" sz="2800"/>
              <a:t>Assess whether controls are properly designed and implemented to achieve the objectives</a:t>
            </a:r>
          </a:p>
          <a:p>
            <a:pPr eaLnBrk="1" hangingPunct="1">
              <a:lnSpc>
                <a:spcPct val="90000"/>
              </a:lnSpc>
            </a:pPr>
            <a:r>
              <a:rPr lang="en-US" altLang="en-US" sz="2800"/>
              <a:t>Identify gaps and prioritize deficiencies for improvement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8AE55C5-5730-4A44-A917-08ADC3F15C1A}"/>
              </a:ext>
            </a:extLst>
          </p:cNvPr>
          <p:cNvSpPr>
            <a:spLocks noGrp="1"/>
          </p:cNvSpPr>
          <p:nvPr>
            <p:ph type="title"/>
          </p:nvPr>
        </p:nvSpPr>
        <p:spPr/>
        <p:txBody>
          <a:bodyPr/>
          <a:lstStyle/>
          <a:p>
            <a:pPr eaLnBrk="1" hangingPunct="1"/>
            <a:r>
              <a:rPr lang="en-US" altLang="en-US"/>
              <a:t>Reasons for This Presentation</a:t>
            </a:r>
          </a:p>
        </p:txBody>
      </p:sp>
      <p:sp>
        <p:nvSpPr>
          <p:cNvPr id="7171" name="Rectangle 3">
            <a:extLst>
              <a:ext uri="{FF2B5EF4-FFF2-40B4-BE49-F238E27FC236}">
                <a16:creationId xmlns:a16="http://schemas.microsoft.com/office/drawing/2014/main" id="{2FDAADB3-D022-479E-8EB1-86898BCCDC47}"/>
              </a:ext>
            </a:extLst>
          </p:cNvPr>
          <p:cNvSpPr>
            <a:spLocks noGrp="1"/>
          </p:cNvSpPr>
          <p:nvPr>
            <p:ph idx="1"/>
          </p:nvPr>
        </p:nvSpPr>
        <p:spPr/>
        <p:txBody>
          <a:bodyPr/>
          <a:lstStyle/>
          <a:p>
            <a:pPr eaLnBrk="1" hangingPunct="1"/>
            <a:r>
              <a:rPr lang="en-US" altLang="en-US"/>
              <a:t>To assist you in fulfilling your responsibilities for financial reporting</a:t>
            </a:r>
          </a:p>
          <a:p>
            <a:pPr eaLnBrk="1" hangingPunct="1"/>
            <a:r>
              <a:rPr lang="en-US" altLang="en-US"/>
              <a:t>To assist our firm in meeting professional requirements when performing your audit</a:t>
            </a:r>
          </a:p>
          <a:p>
            <a:pPr eaLnBrk="1" hangingPunct="1"/>
            <a:r>
              <a:rPr lang="en-US" altLang="en-US"/>
              <a:t>To help minimize your audit fees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169F4E25-B081-4A81-8C60-9AE92653D36C}"/>
              </a:ext>
            </a:extLst>
          </p:cNvPr>
          <p:cNvSpPr>
            <a:spLocks noGrp="1"/>
          </p:cNvSpPr>
          <p:nvPr>
            <p:ph type="title"/>
          </p:nvPr>
        </p:nvSpPr>
        <p:spPr/>
        <p:txBody>
          <a:bodyPr/>
          <a:lstStyle/>
          <a:p>
            <a:pPr eaLnBrk="1" hangingPunct="1"/>
            <a:r>
              <a:rPr lang="en-US" altLang="en-US"/>
              <a:t>A Practical Approach to </a:t>
            </a:r>
            <a:br>
              <a:rPr lang="en-US" altLang="en-US"/>
            </a:br>
            <a:r>
              <a:rPr lang="en-US" altLang="en-US"/>
              <a:t>Reviewing Internal Control </a:t>
            </a:r>
          </a:p>
        </p:txBody>
      </p:sp>
      <p:sp>
        <p:nvSpPr>
          <p:cNvPr id="62467" name="Rectangle 3">
            <a:extLst>
              <a:ext uri="{FF2B5EF4-FFF2-40B4-BE49-F238E27FC236}">
                <a16:creationId xmlns:a16="http://schemas.microsoft.com/office/drawing/2014/main" id="{E55A0C32-8C31-45D7-B5DC-BACE3FFC6A3D}"/>
              </a:ext>
            </a:extLst>
          </p:cNvPr>
          <p:cNvSpPr>
            <a:spLocks noGrp="1"/>
          </p:cNvSpPr>
          <p:nvPr>
            <p:ph idx="1"/>
          </p:nvPr>
        </p:nvSpPr>
        <p:spPr/>
        <p:txBody>
          <a:bodyPr/>
          <a:lstStyle/>
          <a:p>
            <a:pPr eaLnBrk="1" hangingPunct="1">
              <a:lnSpc>
                <a:spcPct val="90000"/>
              </a:lnSpc>
            </a:pPr>
            <a:r>
              <a:rPr lang="en-US" altLang="en-US"/>
              <a:t>Supporting tools to help you assess entity-level controls:</a:t>
            </a:r>
          </a:p>
          <a:p>
            <a:pPr lvl="1" eaLnBrk="1" hangingPunct="1">
              <a:lnSpc>
                <a:spcPct val="90000"/>
              </a:lnSpc>
            </a:pPr>
            <a:r>
              <a:rPr lang="en-US" altLang="en-US"/>
              <a:t> Complete (or update) a narrative describing your entity-level controls using “Understanding the Design and Implementation of Internal Control” </a:t>
            </a:r>
          </a:p>
          <a:p>
            <a:pPr lvl="1" eaLnBrk="1" hangingPunct="1">
              <a:lnSpc>
                <a:spcPct val="90000"/>
              </a:lnSpc>
            </a:pPr>
            <a:r>
              <a:rPr lang="en-US" altLang="en-US"/>
              <a:t> Supplement the documentation by completing the related “Entity-level Control Form”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40C825AF-4747-4604-B827-6730ADCD7556}"/>
              </a:ext>
            </a:extLst>
          </p:cNvPr>
          <p:cNvSpPr>
            <a:spLocks noGrp="1"/>
          </p:cNvSpPr>
          <p:nvPr>
            <p:ph type="title"/>
          </p:nvPr>
        </p:nvSpPr>
        <p:spPr>
          <a:xfrm>
            <a:off x="457200" y="381000"/>
            <a:ext cx="8229600" cy="1524000"/>
          </a:xfrm>
        </p:spPr>
        <p:txBody>
          <a:bodyPr/>
          <a:lstStyle/>
          <a:p>
            <a:pPr eaLnBrk="1" hangingPunct="1"/>
            <a:r>
              <a:rPr lang="en-US" altLang="en-US"/>
              <a:t>A Practical Approach to Reviewing Internal Control</a:t>
            </a:r>
            <a:br>
              <a:rPr lang="en-US" altLang="en-US"/>
            </a:br>
            <a:r>
              <a:rPr lang="en-US" altLang="en-US" sz="3200"/>
              <a:t>(Continued) </a:t>
            </a:r>
          </a:p>
        </p:txBody>
      </p:sp>
      <p:sp>
        <p:nvSpPr>
          <p:cNvPr id="64515" name="Rectangle 3">
            <a:extLst>
              <a:ext uri="{FF2B5EF4-FFF2-40B4-BE49-F238E27FC236}">
                <a16:creationId xmlns:a16="http://schemas.microsoft.com/office/drawing/2014/main" id="{B363D60E-4607-49E6-8A39-2029117D6052}"/>
              </a:ext>
            </a:extLst>
          </p:cNvPr>
          <p:cNvSpPr>
            <a:spLocks noGrp="1"/>
          </p:cNvSpPr>
          <p:nvPr>
            <p:ph idx="1"/>
          </p:nvPr>
        </p:nvSpPr>
        <p:spPr>
          <a:xfrm>
            <a:off x="457200" y="2209800"/>
            <a:ext cx="8229600" cy="4191000"/>
          </a:xfrm>
        </p:spPr>
        <p:txBody>
          <a:bodyPr/>
          <a:lstStyle/>
          <a:p>
            <a:pPr eaLnBrk="1" hangingPunct="1">
              <a:lnSpc>
                <a:spcPct val="90000"/>
              </a:lnSpc>
            </a:pPr>
            <a:r>
              <a:rPr lang="en-US" altLang="en-US"/>
              <a:t>Supporting tools to help you assess activity-level controls:</a:t>
            </a:r>
          </a:p>
          <a:p>
            <a:pPr lvl="1" eaLnBrk="1" hangingPunct="1">
              <a:lnSpc>
                <a:spcPct val="90000"/>
              </a:lnSpc>
            </a:pPr>
            <a:r>
              <a:rPr lang="en-US" altLang="en-US"/>
              <a:t>  Complete (or update) a narrative describing your activity-level controls using “Financial Reporting System Documentation Form―Financial Close and Reporting, Significant Transaction Classes”</a:t>
            </a:r>
          </a:p>
          <a:p>
            <a:pPr lvl="1" eaLnBrk="1" hangingPunct="1">
              <a:lnSpc>
                <a:spcPct val="90000"/>
              </a:lnSpc>
            </a:pPr>
            <a:r>
              <a:rPr lang="en-US" altLang="en-US"/>
              <a:t>  Supplement the documentation by completing the related “Control Activities Form”</a:t>
            </a:r>
          </a:p>
          <a:p>
            <a:pPr lvl="1" eaLnBrk="1" hangingPunct="1">
              <a:lnSpc>
                <a:spcPct val="90000"/>
              </a:lnSpc>
              <a:buFont typeface="Tahoma" panose="020B0604030504040204" pitchFamily="34" charset="0"/>
              <a:buNone/>
            </a:pPr>
            <a:endParaRPr lang="en-US" altLang="en-US"/>
          </a:p>
          <a:p>
            <a:pPr eaLnBrk="1" hangingPunct="1">
              <a:lnSpc>
                <a:spcPct val="90000"/>
              </a:lnSpc>
            </a:pPr>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0BFE8C0A-5F78-49FE-BFA6-B4D0E9D116DB}"/>
              </a:ext>
            </a:extLst>
          </p:cNvPr>
          <p:cNvSpPr>
            <a:spLocks noGrp="1"/>
          </p:cNvSpPr>
          <p:nvPr>
            <p:ph type="title"/>
          </p:nvPr>
        </p:nvSpPr>
        <p:spPr>
          <a:xfrm>
            <a:off x="457200" y="274638"/>
            <a:ext cx="8229600" cy="1630362"/>
          </a:xfrm>
        </p:spPr>
        <p:txBody>
          <a:bodyPr/>
          <a:lstStyle/>
          <a:p>
            <a:pPr eaLnBrk="1" hangingPunct="1"/>
            <a:r>
              <a:rPr lang="en-US" altLang="en-US"/>
              <a:t>A Practical Approach to Reviewing Internal Control</a:t>
            </a:r>
            <a:br>
              <a:rPr lang="en-US" altLang="en-US"/>
            </a:br>
            <a:r>
              <a:rPr lang="en-US" altLang="en-US" sz="3200"/>
              <a:t>(continued)</a:t>
            </a:r>
          </a:p>
        </p:txBody>
      </p:sp>
      <p:sp>
        <p:nvSpPr>
          <p:cNvPr id="66563" name="Rectangle 3">
            <a:extLst>
              <a:ext uri="{FF2B5EF4-FFF2-40B4-BE49-F238E27FC236}">
                <a16:creationId xmlns:a16="http://schemas.microsoft.com/office/drawing/2014/main" id="{9318AA34-6E50-4A34-8E09-1A102419E7DD}"/>
              </a:ext>
            </a:extLst>
          </p:cNvPr>
          <p:cNvSpPr>
            <a:spLocks noGrp="1"/>
          </p:cNvSpPr>
          <p:nvPr>
            <p:ph idx="1"/>
          </p:nvPr>
        </p:nvSpPr>
        <p:spPr>
          <a:xfrm>
            <a:off x="457200" y="2133600"/>
            <a:ext cx="8229600" cy="4038600"/>
          </a:xfrm>
        </p:spPr>
        <p:txBody>
          <a:bodyPr/>
          <a:lstStyle/>
          <a:p>
            <a:pPr eaLnBrk="1" hangingPunct="1">
              <a:buFontTx/>
              <a:buNone/>
            </a:pPr>
            <a:r>
              <a:rPr lang="en-US" altLang="en-US"/>
              <a:t>Evaluate controls to determine if:</a:t>
            </a:r>
          </a:p>
          <a:p>
            <a:pPr eaLnBrk="1" hangingPunct="1"/>
            <a:r>
              <a:rPr lang="en-US" altLang="en-US" sz="2800"/>
              <a:t>Key controls are present to achieve control objectives/principles and address relevant financial statement risks</a:t>
            </a:r>
          </a:p>
          <a:p>
            <a:pPr eaLnBrk="1" hangingPunct="1"/>
            <a:r>
              <a:rPr lang="en-US" altLang="en-US" sz="2800"/>
              <a:t>Controls are properly designed to prevent, or detect and correct, misstatements</a:t>
            </a:r>
          </a:p>
          <a:p>
            <a:pPr eaLnBrk="1" hangingPunct="1"/>
            <a:r>
              <a:rPr lang="en-US" altLang="en-US" sz="2800"/>
              <a:t>Controls are in place to address all identified risks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F5EDFB1C-9510-4995-A1D8-9DDC71A77426}"/>
              </a:ext>
            </a:extLst>
          </p:cNvPr>
          <p:cNvSpPr>
            <a:spLocks noGrp="1"/>
          </p:cNvSpPr>
          <p:nvPr>
            <p:ph type="title"/>
          </p:nvPr>
        </p:nvSpPr>
        <p:spPr>
          <a:xfrm>
            <a:off x="457200" y="274638"/>
            <a:ext cx="8229600" cy="1706562"/>
          </a:xfrm>
        </p:spPr>
        <p:txBody>
          <a:bodyPr/>
          <a:lstStyle/>
          <a:p>
            <a:pPr eaLnBrk="1" hangingPunct="1"/>
            <a:r>
              <a:rPr lang="en-US" altLang="en-US"/>
              <a:t>A Practical Approach to Reviewing Internal Control </a:t>
            </a:r>
            <a:br>
              <a:rPr lang="en-US" altLang="en-US"/>
            </a:br>
            <a:r>
              <a:rPr lang="en-US" altLang="en-US" sz="3200"/>
              <a:t>(continued)</a:t>
            </a:r>
          </a:p>
        </p:txBody>
      </p:sp>
      <p:sp>
        <p:nvSpPr>
          <p:cNvPr id="68611" name="Rectangle 3">
            <a:extLst>
              <a:ext uri="{FF2B5EF4-FFF2-40B4-BE49-F238E27FC236}">
                <a16:creationId xmlns:a16="http://schemas.microsoft.com/office/drawing/2014/main" id="{F5A97236-75AE-4BE4-AE7F-FCC8635BD43B}"/>
              </a:ext>
            </a:extLst>
          </p:cNvPr>
          <p:cNvSpPr>
            <a:spLocks noGrp="1"/>
          </p:cNvSpPr>
          <p:nvPr>
            <p:ph idx="1"/>
          </p:nvPr>
        </p:nvSpPr>
        <p:spPr>
          <a:xfrm>
            <a:off x="457200" y="2286000"/>
            <a:ext cx="8229600" cy="3886200"/>
          </a:xfrm>
        </p:spPr>
        <p:txBody>
          <a:bodyPr/>
          <a:lstStyle/>
          <a:p>
            <a:pPr eaLnBrk="1" hangingPunct="1">
              <a:lnSpc>
                <a:spcPct val="90000"/>
              </a:lnSpc>
              <a:buFontTx/>
              <a:buNone/>
            </a:pPr>
            <a:r>
              <a:rPr lang="en-US" altLang="en-US"/>
              <a:t>If controls are “missing” or improperly designed, determine:</a:t>
            </a:r>
          </a:p>
          <a:p>
            <a:pPr eaLnBrk="1" hangingPunct="1">
              <a:lnSpc>
                <a:spcPct val="90000"/>
              </a:lnSpc>
            </a:pPr>
            <a:r>
              <a:rPr lang="en-US" altLang="en-US" sz="2800"/>
              <a:t>Whether another control could mitigate the deficiency</a:t>
            </a:r>
          </a:p>
          <a:p>
            <a:pPr eaLnBrk="1" hangingPunct="1">
              <a:lnSpc>
                <a:spcPct val="90000"/>
              </a:lnSpc>
            </a:pPr>
            <a:r>
              <a:rPr lang="en-US" altLang="en-US" sz="2800"/>
              <a:t>The likelihood and magnitude of potential errors</a:t>
            </a:r>
          </a:p>
          <a:p>
            <a:pPr eaLnBrk="1" hangingPunct="1">
              <a:lnSpc>
                <a:spcPct val="90000"/>
              </a:lnSpc>
            </a:pPr>
            <a:r>
              <a:rPr lang="en-US" altLang="en-US" sz="2800"/>
              <a:t>The pervasiveness of potential errors</a:t>
            </a:r>
          </a:p>
          <a:p>
            <a:pPr eaLnBrk="1" hangingPunct="1">
              <a:lnSpc>
                <a:spcPct val="90000"/>
              </a:lnSpc>
            </a:pPr>
            <a:r>
              <a:rPr lang="en-US" altLang="en-US" sz="2800"/>
              <a:t>The priority for corrective action</a:t>
            </a:r>
          </a:p>
          <a:p>
            <a:pPr eaLnBrk="1" hangingPunct="1">
              <a:lnSpc>
                <a:spcPct val="90000"/>
              </a:lnSpc>
              <a:buFontTx/>
              <a:buNone/>
            </a:pPr>
            <a:r>
              <a:rPr lang="en-US" altLang="en-US"/>
              <a:t> </a:t>
            </a:r>
          </a:p>
          <a:p>
            <a:pPr lvl="1" eaLnBrk="1" hangingPunct="1">
              <a:lnSpc>
                <a:spcPct val="90000"/>
              </a:lnSpc>
              <a:buFont typeface="Tahoma" panose="020B0604030504040204" pitchFamily="34" charset="0"/>
              <a:buNone/>
            </a:pPr>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F41CF517-3DAA-4561-8BFE-E451BE52D36A}"/>
              </a:ext>
            </a:extLst>
          </p:cNvPr>
          <p:cNvSpPr>
            <a:spLocks noGrp="1"/>
          </p:cNvSpPr>
          <p:nvPr>
            <p:ph type="title"/>
          </p:nvPr>
        </p:nvSpPr>
        <p:spPr/>
        <p:txBody>
          <a:bodyPr/>
          <a:lstStyle/>
          <a:p>
            <a:pPr eaLnBrk="1" hangingPunct="1"/>
            <a:r>
              <a:rPr lang="en-US" altLang="en-US"/>
              <a:t>Conclusion</a:t>
            </a:r>
          </a:p>
        </p:txBody>
      </p:sp>
      <p:sp>
        <p:nvSpPr>
          <p:cNvPr id="70659" name="Rectangle 3">
            <a:extLst>
              <a:ext uri="{FF2B5EF4-FFF2-40B4-BE49-F238E27FC236}">
                <a16:creationId xmlns:a16="http://schemas.microsoft.com/office/drawing/2014/main" id="{B6E40D65-2543-4228-B671-00592FE8145E}"/>
              </a:ext>
            </a:extLst>
          </p:cNvPr>
          <p:cNvSpPr>
            <a:spLocks noGrp="1"/>
          </p:cNvSpPr>
          <p:nvPr>
            <p:ph idx="1"/>
          </p:nvPr>
        </p:nvSpPr>
        <p:spPr/>
        <p:txBody>
          <a:bodyPr/>
          <a:lstStyle/>
          <a:p>
            <a:pPr eaLnBrk="1" hangingPunct="1">
              <a:buFont typeface="Arial" panose="020B0604020202020204" pitchFamily="34" charset="0"/>
              <a:buNone/>
            </a:pPr>
            <a:r>
              <a:rPr lang="en-US" altLang="en-US"/>
              <a:t>Risk Assessment:</a:t>
            </a:r>
          </a:p>
          <a:p>
            <a:pPr eaLnBrk="1" hangingPunct="1"/>
            <a:r>
              <a:rPr lang="en-US" altLang="en-US" sz="2800"/>
              <a:t>A key component of internal control</a:t>
            </a:r>
          </a:p>
          <a:p>
            <a:pPr eaLnBrk="1" hangingPunct="1"/>
            <a:r>
              <a:rPr lang="en-US" altLang="en-US" sz="2800"/>
              <a:t>Allows the company to evaluate whether controls are adequate</a:t>
            </a:r>
          </a:p>
          <a:p>
            <a:pPr eaLnBrk="1" hangingPunct="1"/>
            <a:r>
              <a:rPr lang="en-US" altLang="en-US" sz="2800"/>
              <a:t>Establishes a framework for prioritizing the correction of control deficiencies</a:t>
            </a:r>
          </a:p>
          <a:p>
            <a:pPr eaLnBrk="1" hangingPunct="1"/>
            <a:r>
              <a:rPr lang="en-US" altLang="en-US" sz="2800"/>
              <a:t>Assists in the audit process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3">
            <a:extLst>
              <a:ext uri="{FF2B5EF4-FFF2-40B4-BE49-F238E27FC236}">
                <a16:creationId xmlns:a16="http://schemas.microsoft.com/office/drawing/2014/main" id="{912C3D06-7F87-4F1B-9CEF-5BF80B46594F}"/>
              </a:ext>
            </a:extLst>
          </p:cNvPr>
          <p:cNvSpPr>
            <a:spLocks noGrp="1"/>
          </p:cNvSpPr>
          <p:nvPr>
            <p:ph type="ctrTitle"/>
          </p:nvPr>
        </p:nvSpPr>
        <p:spPr/>
        <p:txBody>
          <a:bodyPr/>
          <a:lstStyle/>
          <a:p>
            <a:pPr eaLnBrk="1" hangingPunct="1"/>
            <a:r>
              <a:rPr lang="en-US" altLang="en-US"/>
              <a:t>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1870825-D8A7-4EE0-B8BC-95759B3ACB32}"/>
              </a:ext>
            </a:extLst>
          </p:cNvPr>
          <p:cNvSpPr>
            <a:spLocks noGrp="1"/>
          </p:cNvSpPr>
          <p:nvPr>
            <p:ph type="title"/>
          </p:nvPr>
        </p:nvSpPr>
        <p:spPr/>
        <p:txBody>
          <a:bodyPr/>
          <a:lstStyle/>
          <a:p>
            <a:pPr eaLnBrk="1" hangingPunct="1"/>
            <a:r>
              <a:rPr lang="en-US" altLang="en-US" sz="4000"/>
              <a:t>What are Financial Statement Risks?</a:t>
            </a:r>
          </a:p>
        </p:txBody>
      </p:sp>
      <p:sp>
        <p:nvSpPr>
          <p:cNvPr id="9219" name="Rectangle 3">
            <a:extLst>
              <a:ext uri="{FF2B5EF4-FFF2-40B4-BE49-F238E27FC236}">
                <a16:creationId xmlns:a16="http://schemas.microsoft.com/office/drawing/2014/main" id="{86EC1241-AED4-4EA1-8845-D7A4053DC873}"/>
              </a:ext>
            </a:extLst>
          </p:cNvPr>
          <p:cNvSpPr>
            <a:spLocks noGrp="1"/>
          </p:cNvSpPr>
          <p:nvPr>
            <p:ph idx="1"/>
          </p:nvPr>
        </p:nvSpPr>
        <p:spPr/>
        <p:txBody>
          <a:bodyPr/>
          <a:lstStyle/>
          <a:p>
            <a:pPr eaLnBrk="1" hangingPunct="1">
              <a:lnSpc>
                <a:spcPct val="90000"/>
              </a:lnSpc>
            </a:pPr>
            <a:r>
              <a:rPr lang="en-US" altLang="en-US"/>
              <a:t>Risks that affect the achievement of financial reporting objectives</a:t>
            </a:r>
          </a:p>
          <a:p>
            <a:pPr eaLnBrk="1" hangingPunct="1">
              <a:lnSpc>
                <a:spcPct val="90000"/>
              </a:lnSpc>
            </a:pPr>
            <a:r>
              <a:rPr lang="en-US" altLang="en-US"/>
              <a:t>Conditions or indications that something could go wrong in the financial statements</a:t>
            </a:r>
          </a:p>
          <a:p>
            <a:pPr eaLnBrk="1" hangingPunct="1">
              <a:lnSpc>
                <a:spcPct val="90000"/>
              </a:lnSpc>
            </a:pPr>
            <a:r>
              <a:rPr lang="en-US" altLang="en-US"/>
              <a:t>May relate to error or fraud</a:t>
            </a:r>
          </a:p>
          <a:p>
            <a:pPr eaLnBrk="1" hangingPunct="1">
              <a:lnSpc>
                <a:spcPct val="90000"/>
              </a:lnSpc>
            </a:pPr>
            <a:r>
              <a:rPr lang="en-US" altLang="en-US"/>
              <a:t>May be pervasive to the financial statements or related to specific transactions, accounts, or disclosures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D9CF763-E087-42AC-8E81-7D7353DDAA2C}"/>
              </a:ext>
            </a:extLst>
          </p:cNvPr>
          <p:cNvSpPr>
            <a:spLocks noGrp="1"/>
          </p:cNvSpPr>
          <p:nvPr>
            <p:ph type="title"/>
          </p:nvPr>
        </p:nvSpPr>
        <p:spPr/>
        <p:txBody>
          <a:bodyPr/>
          <a:lstStyle/>
          <a:p>
            <a:pPr eaLnBrk="1" hangingPunct="1"/>
            <a:r>
              <a:rPr lang="en-US" altLang="en-US" sz="4000"/>
              <a:t>Why Identify and Understand Risks?</a:t>
            </a:r>
          </a:p>
        </p:txBody>
      </p:sp>
      <p:sp>
        <p:nvSpPr>
          <p:cNvPr id="108547" name="Rectangle 3">
            <a:extLst>
              <a:ext uri="{FF2B5EF4-FFF2-40B4-BE49-F238E27FC236}">
                <a16:creationId xmlns:a16="http://schemas.microsoft.com/office/drawing/2014/main" id="{869F1208-EAB0-4933-A90F-55331825D556}"/>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dirty="0"/>
              <a:t>Risk assessment is a key component of internal control</a:t>
            </a:r>
          </a:p>
          <a:p>
            <a:pPr eaLnBrk="1" fontAlgn="auto" hangingPunct="1">
              <a:spcAft>
                <a:spcPts val="0"/>
              </a:spcAft>
              <a:defRPr/>
            </a:pPr>
            <a:r>
              <a:rPr lang="en-US" dirty="0"/>
              <a:t>Identifies what could go wrong in the financial statements</a:t>
            </a:r>
          </a:p>
          <a:p>
            <a:pPr eaLnBrk="1" fontAlgn="auto" hangingPunct="1">
              <a:spcAft>
                <a:spcPts val="0"/>
              </a:spcAft>
              <a:defRPr/>
            </a:pPr>
            <a:r>
              <a:rPr lang="en-US" dirty="0"/>
              <a:t>Allows an evaluation of the likelihood and magnitude of potential misstatements</a:t>
            </a:r>
          </a:p>
          <a:p>
            <a:pPr eaLnBrk="1" fontAlgn="auto" hangingPunct="1">
              <a:spcAft>
                <a:spcPts val="0"/>
              </a:spcAft>
              <a:defRPr/>
            </a:pPr>
            <a:r>
              <a:rPr lang="en-US" dirty="0"/>
              <a:t>Provides a foundation for assessing whether controls are properly designed and implemented</a:t>
            </a:r>
          </a:p>
          <a:p>
            <a:pPr eaLnBrk="1" fontAlgn="auto" hangingPunct="1">
              <a:spcAft>
                <a:spcPts val="0"/>
              </a:spcAft>
              <a:defRPr/>
            </a:pP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AFA1DD0-E88F-4081-90B1-23C2F8C9B57E}"/>
              </a:ext>
            </a:extLst>
          </p:cNvPr>
          <p:cNvSpPr>
            <a:spLocks noGrp="1"/>
          </p:cNvSpPr>
          <p:nvPr>
            <p:ph type="title"/>
          </p:nvPr>
        </p:nvSpPr>
        <p:spPr/>
        <p:txBody>
          <a:bodyPr/>
          <a:lstStyle/>
          <a:p>
            <a:pPr eaLnBrk="1" hangingPunct="1"/>
            <a:r>
              <a:rPr lang="en-US" altLang="en-US"/>
              <a:t>Considering Financial Statement </a:t>
            </a:r>
            <a:br>
              <a:rPr lang="en-US" altLang="en-US"/>
            </a:br>
            <a:r>
              <a:rPr lang="en-US" altLang="en-US"/>
              <a:t>Assertions</a:t>
            </a:r>
          </a:p>
        </p:txBody>
      </p:sp>
      <p:sp>
        <p:nvSpPr>
          <p:cNvPr id="13315" name="Rectangle 3">
            <a:extLst>
              <a:ext uri="{FF2B5EF4-FFF2-40B4-BE49-F238E27FC236}">
                <a16:creationId xmlns:a16="http://schemas.microsoft.com/office/drawing/2014/main" id="{3614CBF7-C7C5-452E-B1B4-39B0A1339E8F}"/>
              </a:ext>
            </a:extLst>
          </p:cNvPr>
          <p:cNvSpPr>
            <a:spLocks noGrp="1"/>
          </p:cNvSpPr>
          <p:nvPr>
            <p:ph idx="1"/>
          </p:nvPr>
        </p:nvSpPr>
        <p:spPr>
          <a:xfrm>
            <a:off x="609600" y="1143000"/>
            <a:ext cx="8229600" cy="3733800"/>
          </a:xfrm>
        </p:spPr>
        <p:txBody>
          <a:bodyPr/>
          <a:lstStyle/>
          <a:p>
            <a:pPr eaLnBrk="1" hangingPunct="1">
              <a:lnSpc>
                <a:spcPct val="90000"/>
              </a:lnSpc>
              <a:buFontTx/>
              <a:buNone/>
            </a:pPr>
            <a:endParaRPr lang="en-US" altLang="en-US" sz="2800"/>
          </a:p>
          <a:p>
            <a:pPr eaLnBrk="1" hangingPunct="1">
              <a:lnSpc>
                <a:spcPct val="90000"/>
              </a:lnSpc>
            </a:pPr>
            <a:r>
              <a:rPr lang="en-US" altLang="en-US"/>
              <a:t>Existence or occurrence</a:t>
            </a:r>
          </a:p>
          <a:p>
            <a:pPr eaLnBrk="1" hangingPunct="1">
              <a:lnSpc>
                <a:spcPct val="90000"/>
              </a:lnSpc>
            </a:pPr>
            <a:r>
              <a:rPr lang="en-US" altLang="en-US"/>
              <a:t>Completeness</a:t>
            </a:r>
          </a:p>
          <a:p>
            <a:pPr eaLnBrk="1" hangingPunct="1">
              <a:lnSpc>
                <a:spcPct val="90000"/>
              </a:lnSpc>
            </a:pPr>
            <a:r>
              <a:rPr lang="en-US" altLang="en-US"/>
              <a:t>Rights or obligations</a:t>
            </a:r>
          </a:p>
          <a:p>
            <a:pPr eaLnBrk="1" hangingPunct="1">
              <a:lnSpc>
                <a:spcPct val="90000"/>
              </a:lnSpc>
            </a:pPr>
            <a:r>
              <a:rPr lang="en-US" altLang="en-US"/>
              <a:t>Valuation or allocation</a:t>
            </a:r>
          </a:p>
          <a:p>
            <a:pPr eaLnBrk="1" hangingPunct="1">
              <a:lnSpc>
                <a:spcPct val="90000"/>
              </a:lnSpc>
            </a:pPr>
            <a:r>
              <a:rPr lang="en-US" altLang="en-US"/>
              <a:t>Accuracy or classification</a:t>
            </a:r>
          </a:p>
          <a:p>
            <a:pPr eaLnBrk="1" hangingPunct="1">
              <a:lnSpc>
                <a:spcPct val="90000"/>
              </a:lnSpc>
            </a:pPr>
            <a:r>
              <a:rPr lang="en-US" altLang="en-US"/>
              <a:t>Cutoff</a:t>
            </a:r>
          </a:p>
          <a:p>
            <a:pPr eaLnBrk="1" hangingPunct="1">
              <a:lnSpc>
                <a:spcPct val="90000"/>
              </a:lnSpc>
              <a:buFontTx/>
              <a:buNone/>
            </a:pP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656720B-D4AC-4966-8AE9-85B2430FFC14}"/>
              </a:ext>
            </a:extLst>
          </p:cNvPr>
          <p:cNvSpPr>
            <a:spLocks noGrp="1"/>
          </p:cNvSpPr>
          <p:nvPr>
            <p:ph type="title"/>
          </p:nvPr>
        </p:nvSpPr>
        <p:spPr/>
        <p:txBody>
          <a:bodyPr/>
          <a:lstStyle/>
          <a:p>
            <a:pPr eaLnBrk="1" hangingPunct="1"/>
            <a:r>
              <a:rPr lang="en-US" altLang="en-US"/>
              <a:t>Examples of Risks</a:t>
            </a:r>
          </a:p>
        </p:txBody>
      </p:sp>
      <p:graphicFrame>
        <p:nvGraphicFramePr>
          <p:cNvPr id="11297" name="Group 33">
            <a:extLst>
              <a:ext uri="{FF2B5EF4-FFF2-40B4-BE49-F238E27FC236}">
                <a16:creationId xmlns:a16="http://schemas.microsoft.com/office/drawing/2014/main" id="{891FD79C-9537-4327-A3C3-D98847A274CA}"/>
              </a:ext>
            </a:extLst>
          </p:cNvPr>
          <p:cNvGraphicFramePr>
            <a:graphicFrameLocks noGrp="1"/>
          </p:cNvGraphicFramePr>
          <p:nvPr>
            <p:ph type="tbl" idx="1"/>
            <p:extLst>
              <p:ext uri="{D42A27DB-BD31-4B8C-83A1-F6EECF244321}">
                <p14:modId xmlns:p14="http://schemas.microsoft.com/office/powerpoint/2010/main" val="3912913307"/>
              </p:ext>
            </p:extLst>
          </p:nvPr>
        </p:nvGraphicFramePr>
        <p:xfrm>
          <a:off x="457200" y="1524000"/>
          <a:ext cx="8229600" cy="4357699"/>
        </p:xfrm>
        <a:graphic>
          <a:graphicData uri="http://schemas.openxmlformats.org/drawingml/2006/table">
            <a:tbl>
              <a:tblPr firstRow="1"/>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095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dirty="0">
                          <a:ln>
                            <a:noFill/>
                          </a:ln>
                          <a:solidFill>
                            <a:schemeClr val="tx1"/>
                          </a:solidFill>
                          <a:effectLst>
                            <a:outerShdw blurRad="38100" dist="38100" dir="2700000" algn="tl">
                              <a:srgbClr val="000000"/>
                            </a:outerShdw>
                          </a:effectLst>
                          <a:latin typeface="Tahoma" pitchFamily="34" charset="0"/>
                        </a:rPr>
                        <a:t>Risk Indicator</a:t>
                      </a:r>
                    </a:p>
                  </a:txBody>
                  <a:tcPr marT="45715" marB="45715"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dirty="0">
                          <a:ln>
                            <a:noFill/>
                          </a:ln>
                          <a:solidFill>
                            <a:schemeClr val="tx1"/>
                          </a:solidFill>
                          <a:effectLst>
                            <a:outerShdw blurRad="38100" dist="38100" dir="2700000" algn="tl">
                              <a:srgbClr val="000000"/>
                            </a:outerShdw>
                          </a:effectLst>
                          <a:latin typeface="Tahoma" pitchFamily="34" charset="0"/>
                        </a:rPr>
                        <a:t>Financial Statement Risk</a:t>
                      </a:r>
                    </a:p>
                  </a:txBody>
                  <a:tcPr marT="45715" marB="45715"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Inventory is highly liquid </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Tahoma" pitchFamily="34" charset="0"/>
                        </a:rPr>
                        <a:t>Overstatement of inventory due to theft (Existence)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05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Inventory cost accounting method is highly complex and subjective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Overstatement or understatement of inventory due to improper cost accounting (Valuation)</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05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Key customers are concentrated in an industry facing economic downturn</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Understatement of the allowance for doubtful accounts (Valuation)</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222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The company is facing a number of lawsuits by customers</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Tahoma" pitchFamily="34" charset="0"/>
                        </a:rPr>
                        <a:t>Failure to disclose contingent liabilities (Completeness)</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7429398-9DA1-496A-918F-4E92F1D47490}"/>
              </a:ext>
            </a:extLst>
          </p:cNvPr>
          <p:cNvSpPr>
            <a:spLocks noGrp="1"/>
          </p:cNvSpPr>
          <p:nvPr>
            <p:ph type="title"/>
          </p:nvPr>
        </p:nvSpPr>
        <p:spPr/>
        <p:txBody>
          <a:bodyPr/>
          <a:lstStyle/>
          <a:p>
            <a:pPr eaLnBrk="1" hangingPunct="1"/>
            <a:r>
              <a:rPr lang="en-US" altLang="en-US"/>
              <a:t>Possible Sources of Risk</a:t>
            </a:r>
          </a:p>
        </p:txBody>
      </p:sp>
      <p:sp>
        <p:nvSpPr>
          <p:cNvPr id="10243" name="Rectangle 3">
            <a:extLst>
              <a:ext uri="{FF2B5EF4-FFF2-40B4-BE49-F238E27FC236}">
                <a16:creationId xmlns:a16="http://schemas.microsoft.com/office/drawing/2014/main" id="{1C13ACF0-11F3-4AE2-97A8-61328D9C7415}"/>
              </a:ext>
            </a:extLst>
          </p:cNvPr>
          <p:cNvSpPr>
            <a:spLocks noGrp="1" noChangeArrowheads="1"/>
          </p:cNvSpPr>
          <p:nvPr>
            <p:ph idx="1"/>
          </p:nvPr>
        </p:nvSpPr>
        <p:spPr>
          <a:xfrm>
            <a:off x="457200" y="1219200"/>
            <a:ext cx="8229600" cy="5105400"/>
          </a:xfrm>
        </p:spPr>
        <p:txBody>
          <a:bodyPr rtlCol="0">
            <a:normAutofit lnSpcReduction="10000"/>
          </a:bodyPr>
          <a:lstStyle/>
          <a:p>
            <a:pPr eaLnBrk="1" fontAlgn="auto" hangingPunct="1">
              <a:lnSpc>
                <a:spcPct val="80000"/>
              </a:lnSpc>
              <a:spcAft>
                <a:spcPts val="0"/>
              </a:spcAft>
              <a:defRPr/>
            </a:pPr>
            <a:r>
              <a:rPr lang="en-US" dirty="0"/>
              <a:t>Structure, ownership, governance, and related parties</a:t>
            </a:r>
          </a:p>
          <a:p>
            <a:pPr eaLnBrk="1" fontAlgn="auto" hangingPunct="1">
              <a:lnSpc>
                <a:spcPct val="80000"/>
              </a:lnSpc>
              <a:spcAft>
                <a:spcPts val="0"/>
              </a:spcAft>
              <a:defRPr/>
            </a:pPr>
            <a:r>
              <a:rPr lang="en-US" dirty="0"/>
              <a:t>Industry, regulatory, and other external factors</a:t>
            </a:r>
          </a:p>
          <a:p>
            <a:pPr eaLnBrk="1" fontAlgn="auto" hangingPunct="1">
              <a:lnSpc>
                <a:spcPct val="80000"/>
              </a:lnSpc>
              <a:spcAft>
                <a:spcPts val="0"/>
              </a:spcAft>
              <a:defRPr/>
            </a:pPr>
            <a:r>
              <a:rPr lang="en-US" dirty="0"/>
              <a:t>The nature of the company, for example:</a:t>
            </a:r>
          </a:p>
          <a:p>
            <a:pPr lvl="1" eaLnBrk="1" fontAlgn="auto" hangingPunct="1">
              <a:lnSpc>
                <a:spcPct val="80000"/>
              </a:lnSpc>
              <a:spcAft>
                <a:spcPts val="0"/>
              </a:spcAft>
              <a:defRPr/>
            </a:pPr>
            <a:r>
              <a:rPr lang="en-US" dirty="0"/>
              <a:t>Revenue sources</a:t>
            </a:r>
          </a:p>
          <a:p>
            <a:pPr lvl="1" eaLnBrk="1" fontAlgn="auto" hangingPunct="1">
              <a:lnSpc>
                <a:spcPct val="80000"/>
              </a:lnSpc>
              <a:spcAft>
                <a:spcPts val="0"/>
              </a:spcAft>
              <a:defRPr/>
            </a:pPr>
            <a:r>
              <a:rPr lang="en-US" dirty="0"/>
              <a:t>Types of products, services, and markets</a:t>
            </a:r>
          </a:p>
          <a:p>
            <a:pPr lvl="1" eaLnBrk="1" fontAlgn="auto" hangingPunct="1">
              <a:lnSpc>
                <a:spcPct val="80000"/>
              </a:lnSpc>
              <a:spcAft>
                <a:spcPts val="0"/>
              </a:spcAft>
              <a:defRPr/>
            </a:pPr>
            <a:r>
              <a:rPr lang="en-US" dirty="0"/>
              <a:t>Nature of assets, liabilities, expenses, investments, and financing</a:t>
            </a:r>
          </a:p>
          <a:p>
            <a:pPr lvl="1" eaLnBrk="1" fontAlgn="auto" hangingPunct="1">
              <a:lnSpc>
                <a:spcPct val="80000"/>
              </a:lnSpc>
              <a:spcAft>
                <a:spcPts val="0"/>
              </a:spcAft>
              <a:defRPr/>
            </a:pPr>
            <a:r>
              <a:rPr lang="en-US" dirty="0"/>
              <a:t>Significant or unusual transactions</a:t>
            </a:r>
          </a:p>
          <a:p>
            <a:pPr lvl="1" eaLnBrk="1" fontAlgn="auto" hangingPunct="1">
              <a:lnSpc>
                <a:spcPct val="80000"/>
              </a:lnSpc>
              <a:spcAft>
                <a:spcPts val="0"/>
              </a:spcAft>
              <a:defRPr/>
            </a:pPr>
            <a:r>
              <a:rPr lang="en-US" dirty="0"/>
              <a:t>Accounting policies </a:t>
            </a:r>
          </a:p>
          <a:p>
            <a:pPr lvl="1" eaLnBrk="1" fontAlgn="auto" hangingPunct="1">
              <a:lnSpc>
                <a:spcPct val="80000"/>
              </a:lnSpc>
              <a:spcAft>
                <a:spcPts val="0"/>
              </a:spcAft>
              <a:defRPr/>
            </a:pPr>
            <a:r>
              <a:rPr lang="en-US" dirty="0"/>
              <a:t>Uses of the financial statements</a:t>
            </a:r>
          </a:p>
          <a:p>
            <a:pPr lvl="1" eaLnBrk="1" fontAlgn="auto" hangingPunct="1">
              <a:lnSpc>
                <a:spcPct val="80000"/>
              </a:lnSpc>
              <a:spcAft>
                <a:spcPts val="0"/>
              </a:spcAft>
              <a:defRPr/>
            </a:pPr>
            <a:r>
              <a:rPr lang="en-US" dirty="0"/>
              <a:t>Information technology, including general controls</a:t>
            </a:r>
          </a:p>
          <a:p>
            <a:pPr lvl="1" eaLnBrk="1" fontAlgn="auto" hangingPunct="1">
              <a:lnSpc>
                <a:spcPct val="80000"/>
              </a:lnSpc>
              <a:spcAft>
                <a:spcPts val="0"/>
              </a:spcAft>
              <a:buFont typeface="Tahoma" pitchFamily="34" charset="0"/>
              <a:buNone/>
              <a:defRPr/>
            </a:pPr>
            <a:endParaRPr lang="en-US" sz="2400" dirty="0"/>
          </a:p>
          <a:p>
            <a:pPr eaLnBrk="1" fontAlgn="auto" hangingPunct="1">
              <a:lnSpc>
                <a:spcPct val="80000"/>
              </a:lnSpc>
              <a:spcAft>
                <a:spcPts val="0"/>
              </a:spcAft>
              <a:defRPr/>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270A1C5-EE99-4205-8116-ED7EBA76962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sz="4900" dirty="0"/>
              <a:t>Possible Sources of Risk</a:t>
            </a:r>
            <a:br>
              <a:rPr lang="en-US" dirty="0"/>
            </a:br>
            <a:r>
              <a:rPr lang="en-US" sz="3200" dirty="0"/>
              <a:t>(Continued)</a:t>
            </a:r>
            <a:endParaRPr lang="en-US" dirty="0"/>
          </a:p>
        </p:txBody>
      </p:sp>
      <p:sp>
        <p:nvSpPr>
          <p:cNvPr id="19459" name="Rectangle 3">
            <a:extLst>
              <a:ext uri="{FF2B5EF4-FFF2-40B4-BE49-F238E27FC236}">
                <a16:creationId xmlns:a16="http://schemas.microsoft.com/office/drawing/2014/main" id="{F4B2175E-2C01-43BE-98EB-2AD8C7350F95}"/>
              </a:ext>
            </a:extLst>
          </p:cNvPr>
          <p:cNvSpPr>
            <a:spLocks noGrp="1"/>
          </p:cNvSpPr>
          <p:nvPr>
            <p:ph idx="1"/>
          </p:nvPr>
        </p:nvSpPr>
        <p:spPr/>
        <p:txBody>
          <a:bodyPr/>
          <a:lstStyle/>
          <a:p>
            <a:pPr eaLnBrk="1" hangingPunct="1">
              <a:lnSpc>
                <a:spcPct val="90000"/>
              </a:lnSpc>
            </a:pPr>
            <a:r>
              <a:rPr lang="en-US" altLang="en-US"/>
              <a:t>Objectives and strategies</a:t>
            </a:r>
          </a:p>
          <a:p>
            <a:pPr eaLnBrk="1" hangingPunct="1">
              <a:lnSpc>
                <a:spcPct val="90000"/>
              </a:lnSpc>
            </a:pPr>
            <a:r>
              <a:rPr lang="en-US" altLang="en-US"/>
              <a:t>Key performance measures</a:t>
            </a:r>
          </a:p>
          <a:p>
            <a:pPr eaLnBrk="1" hangingPunct="1">
              <a:lnSpc>
                <a:spcPct val="90000"/>
              </a:lnSpc>
            </a:pPr>
            <a:r>
              <a:rPr lang="en-US" altLang="en-US"/>
              <a:t>Going concern issues</a:t>
            </a:r>
          </a:p>
          <a:p>
            <a:pPr eaLnBrk="1" hangingPunct="1">
              <a:lnSpc>
                <a:spcPct val="90000"/>
              </a:lnSpc>
            </a:pPr>
            <a:r>
              <a:rPr lang="en-US" altLang="en-US"/>
              <a:t>Potential fraud</a:t>
            </a:r>
          </a:p>
          <a:p>
            <a:pPr lvl="1" eaLnBrk="1" hangingPunct="1">
              <a:lnSpc>
                <a:spcPct val="90000"/>
              </a:lnSpc>
            </a:pPr>
            <a:r>
              <a:rPr lang="en-US" altLang="en-US"/>
              <a:t>  Incentives/pressures</a:t>
            </a:r>
          </a:p>
          <a:p>
            <a:pPr lvl="1" eaLnBrk="1" hangingPunct="1">
              <a:lnSpc>
                <a:spcPct val="90000"/>
              </a:lnSpc>
            </a:pPr>
            <a:r>
              <a:rPr lang="en-US" altLang="en-US"/>
              <a:t>  Opportunities</a:t>
            </a:r>
          </a:p>
          <a:p>
            <a:pPr lvl="1" eaLnBrk="1" hangingPunct="1">
              <a:lnSpc>
                <a:spcPct val="90000"/>
              </a:lnSpc>
            </a:pPr>
            <a:r>
              <a:rPr lang="en-US" altLang="en-US"/>
              <a:t>  Attitudes/rationalizations</a:t>
            </a:r>
          </a:p>
          <a:p>
            <a:pPr lvl="1" eaLnBrk="1" hangingPunct="1">
              <a:lnSpc>
                <a:spcPct val="90000"/>
              </a:lnSpc>
              <a:buFont typeface="Tahoma" panose="020B0604030504040204" pitchFamily="34" charset="0"/>
              <a:buNone/>
            </a:pPr>
            <a:r>
              <a:rPr lang="en-US" altLang="en-US"/>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5273</TotalTime>
  <Words>10123</Words>
  <Application>Microsoft Office PowerPoint</Application>
  <PresentationFormat>On-screen Show (4:3)</PresentationFormat>
  <Paragraphs>754</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Segoe UI</vt:lpstr>
      <vt:lpstr>Tahoma</vt:lpstr>
      <vt:lpstr>Times New Roman</vt:lpstr>
      <vt:lpstr>Office Theme</vt:lpstr>
      <vt:lpstr>Assessing Financial Statement Risks and Internal Controls</vt:lpstr>
      <vt:lpstr>Overview</vt:lpstr>
      <vt:lpstr>Reasons for This Presentation</vt:lpstr>
      <vt:lpstr>What are Financial Statement Risks?</vt:lpstr>
      <vt:lpstr>Why Identify and Understand Risks?</vt:lpstr>
      <vt:lpstr>Considering Financial Statement  Assertions</vt:lpstr>
      <vt:lpstr>Examples of Risks</vt:lpstr>
      <vt:lpstr>Possible Sources of Risk</vt:lpstr>
      <vt:lpstr>Possible Sources of Risk (Continued)</vt:lpstr>
      <vt:lpstr>Internal Control</vt:lpstr>
      <vt:lpstr>Five Components of Internal  Control</vt:lpstr>
      <vt:lpstr>Control Objectives, Principles, and  Key Controls</vt:lpstr>
      <vt:lpstr>Control Environment Principles</vt:lpstr>
      <vt:lpstr>Control Environment Examples</vt:lpstr>
      <vt:lpstr>Control Environment Examples (Continued)</vt:lpstr>
      <vt:lpstr>Risk Assessment Principles</vt:lpstr>
      <vt:lpstr>Risk Assessment Examples</vt:lpstr>
      <vt:lpstr>Information and Communication Principles</vt:lpstr>
      <vt:lpstr>Information and Communication Principles (Continued)</vt:lpstr>
      <vt:lpstr>Information Examples</vt:lpstr>
      <vt:lpstr>Communication Examples</vt:lpstr>
      <vt:lpstr>Monitoring Principles</vt:lpstr>
      <vt:lpstr>Monitoring Examples</vt:lpstr>
      <vt:lpstr>Control Activities Principles</vt:lpstr>
      <vt:lpstr>Control Activities Examples</vt:lpstr>
      <vt:lpstr>Types of Control Activities</vt:lpstr>
      <vt:lpstr>Control Activities Objectives— Processing Cash Receipts</vt:lpstr>
      <vt:lpstr>Control Activities Examples— Processing Cash Receipts</vt:lpstr>
      <vt:lpstr>Putting It All Together: A Process for Identifying Risks and  Assessing Controls</vt:lpstr>
      <vt:lpstr>A Practical Approach to  Reviewing Internal Control </vt:lpstr>
      <vt:lpstr>A Practical Approach to Reviewing Internal Control (Continued) </vt:lpstr>
      <vt:lpstr>A Practical Approach to Reviewing Internal Control (continued)</vt:lpstr>
      <vt:lpstr>A Practical Approach to Reviewing Internal Control  (continued)</vt:lpstr>
      <vt:lpstr>Conclusion</vt:lpstr>
      <vt:lpstr>Questions?</vt:lpstr>
    </vt:vector>
  </TitlesOfParts>
  <Company>PPC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Financial Statement Risks and Identifying Mitigating Controls</dc:title>
  <dc:creator>user</dc:creator>
  <cp:lastModifiedBy>ALG</cp:lastModifiedBy>
  <cp:revision>249</cp:revision>
  <dcterms:created xsi:type="dcterms:W3CDTF">2008-04-02T19:00:25Z</dcterms:created>
  <dcterms:modified xsi:type="dcterms:W3CDTF">2022-10-01T15:44:27Z</dcterms:modified>
</cp:coreProperties>
</file>