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3"/>
  </p:notesMasterIdLst>
  <p:sldIdLst>
    <p:sldId id="256" r:id="rId2"/>
    <p:sldId id="257" r:id="rId3"/>
    <p:sldId id="259" r:id="rId4"/>
    <p:sldId id="260" r:id="rId5"/>
    <p:sldId id="306" r:id="rId6"/>
    <p:sldId id="261" r:id="rId7"/>
    <p:sldId id="262" r:id="rId8"/>
    <p:sldId id="307" r:id="rId9"/>
    <p:sldId id="273" r:id="rId10"/>
    <p:sldId id="274" r:id="rId11"/>
    <p:sldId id="263" r:id="rId12"/>
    <p:sldId id="264" r:id="rId13"/>
    <p:sldId id="311" r:id="rId14"/>
    <p:sldId id="265" r:id="rId15"/>
    <p:sldId id="266" r:id="rId16"/>
    <p:sldId id="267" r:id="rId17"/>
    <p:sldId id="268" r:id="rId18"/>
    <p:sldId id="315" r:id="rId19"/>
    <p:sldId id="269" r:id="rId20"/>
    <p:sldId id="270" r:id="rId21"/>
    <p:sldId id="271" r:id="rId22"/>
    <p:sldId id="272" r:id="rId23"/>
    <p:sldId id="277" r:id="rId24"/>
    <p:sldId id="322" r:id="rId25"/>
    <p:sldId id="278" r:id="rId26"/>
    <p:sldId id="279" r:id="rId27"/>
    <p:sldId id="280" r:id="rId28"/>
    <p:sldId id="281" r:id="rId29"/>
    <p:sldId id="326" r:id="rId30"/>
    <p:sldId id="317" r:id="rId31"/>
    <p:sldId id="318" r:id="rId32"/>
    <p:sldId id="308" r:id="rId33"/>
    <p:sldId id="323" r:id="rId34"/>
    <p:sldId id="324" r:id="rId35"/>
    <p:sldId id="320" r:id="rId36"/>
    <p:sldId id="319" r:id="rId37"/>
    <p:sldId id="321" r:id="rId38"/>
    <p:sldId id="330" r:id="rId39"/>
    <p:sldId id="309" r:id="rId40"/>
    <p:sldId id="284" r:id="rId41"/>
    <p:sldId id="285" r:id="rId42"/>
    <p:sldId id="286" r:id="rId43"/>
    <p:sldId id="287" r:id="rId44"/>
    <p:sldId id="288" r:id="rId45"/>
    <p:sldId id="289" r:id="rId46"/>
    <p:sldId id="290" r:id="rId47"/>
    <p:sldId id="328" r:id="rId48"/>
    <p:sldId id="292" r:id="rId49"/>
    <p:sldId id="293" r:id="rId50"/>
    <p:sldId id="310" r:id="rId51"/>
    <p:sldId id="295" r:id="rId52"/>
    <p:sldId id="296" r:id="rId53"/>
    <p:sldId id="297" r:id="rId54"/>
    <p:sldId id="298" r:id="rId55"/>
    <p:sldId id="299" r:id="rId56"/>
    <p:sldId id="300" r:id="rId57"/>
    <p:sldId id="312" r:id="rId58"/>
    <p:sldId id="313" r:id="rId59"/>
    <p:sldId id="314" r:id="rId60"/>
    <p:sldId id="331" r:id="rId61"/>
    <p:sldId id="327"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8" autoAdjust="0"/>
    <p:restoredTop sz="54642" autoAdjust="0"/>
  </p:normalViewPr>
  <p:slideViewPr>
    <p:cSldViewPr>
      <p:cViewPr varScale="1">
        <p:scale>
          <a:sx n="62" d="100"/>
          <a:sy n="62" d="100"/>
        </p:scale>
        <p:origin x="3138" y="6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864"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FD0F4B-B225-4262-BB2C-CF141945580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16980C6C-B380-40A5-BF4D-1819ACED7265}">
      <dgm:prSet phldrT="[Text]"/>
      <dgm:spPr/>
      <dgm:t>
        <a:bodyPr/>
        <a:lstStyle/>
        <a:p>
          <a:r>
            <a:rPr lang="en-US" dirty="0"/>
            <a:t>Client acceptance/continuance</a:t>
          </a:r>
        </a:p>
      </dgm:t>
    </dgm:pt>
    <dgm:pt modelId="{734A6BBA-65AF-4D88-B260-8D60959D84FA}" type="parTrans" cxnId="{01E79D28-3501-4F29-BAA8-019B55D7D848}">
      <dgm:prSet/>
      <dgm:spPr/>
      <dgm:t>
        <a:bodyPr/>
        <a:lstStyle/>
        <a:p>
          <a:endParaRPr lang="en-US"/>
        </a:p>
      </dgm:t>
    </dgm:pt>
    <dgm:pt modelId="{84B30543-B957-453B-A1BB-7324033DB227}" type="sibTrans" cxnId="{01E79D28-3501-4F29-BAA8-019B55D7D848}">
      <dgm:prSet/>
      <dgm:spPr/>
      <dgm:t>
        <a:bodyPr/>
        <a:lstStyle/>
        <a:p>
          <a:endParaRPr lang="en-US"/>
        </a:p>
      </dgm:t>
    </dgm:pt>
    <dgm:pt modelId="{F14C52BC-A1C9-4615-B4EA-3046468FBC36}">
      <dgm:prSet phldrT="[Text]"/>
      <dgm:spPr/>
      <dgm:t>
        <a:bodyPr/>
        <a:lstStyle/>
        <a:p>
          <a:r>
            <a:rPr lang="en-US" dirty="0"/>
            <a:t>Establish an understanding with the client</a:t>
          </a:r>
        </a:p>
      </dgm:t>
    </dgm:pt>
    <dgm:pt modelId="{4BA58E4C-E331-47F9-9402-C0C02C452EE2}" type="parTrans" cxnId="{3461289A-62D9-4B33-82E4-90B55CF8E2E6}">
      <dgm:prSet/>
      <dgm:spPr/>
      <dgm:t>
        <a:bodyPr/>
        <a:lstStyle/>
        <a:p>
          <a:endParaRPr lang="en-US"/>
        </a:p>
      </dgm:t>
    </dgm:pt>
    <dgm:pt modelId="{94144527-C347-4759-A59A-1CFB2C17CFA8}" type="sibTrans" cxnId="{3461289A-62D9-4B33-82E4-90B55CF8E2E6}">
      <dgm:prSet/>
      <dgm:spPr/>
      <dgm:t>
        <a:bodyPr/>
        <a:lstStyle/>
        <a:p>
          <a:endParaRPr lang="en-US"/>
        </a:p>
      </dgm:t>
    </dgm:pt>
    <dgm:pt modelId="{220B3E51-849F-4051-8646-97E3BCD6FB26}" type="pres">
      <dgm:prSet presAssocID="{00FD0F4B-B225-4262-BB2C-CF141945580D}" presName="Name0" presStyleCnt="0">
        <dgm:presLayoutVars>
          <dgm:dir/>
          <dgm:animLvl val="lvl"/>
          <dgm:resizeHandles val="exact"/>
        </dgm:presLayoutVars>
      </dgm:prSet>
      <dgm:spPr/>
    </dgm:pt>
    <dgm:pt modelId="{89B3CFAA-48B5-4084-B6B2-B29D175E6303}" type="pres">
      <dgm:prSet presAssocID="{F14C52BC-A1C9-4615-B4EA-3046468FBC36}" presName="boxAndChildren" presStyleCnt="0"/>
      <dgm:spPr/>
    </dgm:pt>
    <dgm:pt modelId="{463577F1-5CDE-4C7F-91AA-7F6534865E5B}" type="pres">
      <dgm:prSet presAssocID="{F14C52BC-A1C9-4615-B4EA-3046468FBC36}" presName="parentTextBox" presStyleLbl="node1" presStyleIdx="0" presStyleCnt="2"/>
      <dgm:spPr/>
    </dgm:pt>
    <dgm:pt modelId="{69959CD0-0413-4DCE-B3D7-6B6C109BF14F}" type="pres">
      <dgm:prSet presAssocID="{84B30543-B957-453B-A1BB-7324033DB227}" presName="sp" presStyleCnt="0"/>
      <dgm:spPr/>
    </dgm:pt>
    <dgm:pt modelId="{893A5879-88BB-41EB-8B22-CF52AF99E0D7}" type="pres">
      <dgm:prSet presAssocID="{16980C6C-B380-40A5-BF4D-1819ACED7265}" presName="arrowAndChildren" presStyleCnt="0"/>
      <dgm:spPr/>
    </dgm:pt>
    <dgm:pt modelId="{932F5CB1-3983-4090-B63C-95D54B3C8281}" type="pres">
      <dgm:prSet presAssocID="{16980C6C-B380-40A5-BF4D-1819ACED7265}" presName="parentTextArrow" presStyleLbl="node1" presStyleIdx="1" presStyleCnt="2"/>
      <dgm:spPr/>
    </dgm:pt>
  </dgm:ptLst>
  <dgm:cxnLst>
    <dgm:cxn modelId="{01E79D28-3501-4F29-BAA8-019B55D7D848}" srcId="{00FD0F4B-B225-4262-BB2C-CF141945580D}" destId="{16980C6C-B380-40A5-BF4D-1819ACED7265}" srcOrd="0" destOrd="0" parTransId="{734A6BBA-65AF-4D88-B260-8D60959D84FA}" sibTransId="{84B30543-B957-453B-A1BB-7324033DB227}"/>
    <dgm:cxn modelId="{911BE946-AEDF-4D7F-8709-A3F5C2FF12B7}" type="presOf" srcId="{00FD0F4B-B225-4262-BB2C-CF141945580D}" destId="{220B3E51-849F-4051-8646-97E3BCD6FB26}" srcOrd="0" destOrd="0" presId="urn:microsoft.com/office/officeart/2005/8/layout/process4"/>
    <dgm:cxn modelId="{3461289A-62D9-4B33-82E4-90B55CF8E2E6}" srcId="{00FD0F4B-B225-4262-BB2C-CF141945580D}" destId="{F14C52BC-A1C9-4615-B4EA-3046468FBC36}" srcOrd="1" destOrd="0" parTransId="{4BA58E4C-E331-47F9-9402-C0C02C452EE2}" sibTransId="{94144527-C347-4759-A59A-1CFB2C17CFA8}"/>
    <dgm:cxn modelId="{B3423BD4-9071-48F8-B839-3C532CEAD693}" type="presOf" srcId="{F14C52BC-A1C9-4615-B4EA-3046468FBC36}" destId="{463577F1-5CDE-4C7F-91AA-7F6534865E5B}" srcOrd="0" destOrd="0" presId="urn:microsoft.com/office/officeart/2005/8/layout/process4"/>
    <dgm:cxn modelId="{4292F0F3-B788-4E49-A2AE-9A0027968125}" type="presOf" srcId="{16980C6C-B380-40A5-BF4D-1819ACED7265}" destId="{932F5CB1-3983-4090-B63C-95D54B3C8281}" srcOrd="0" destOrd="0" presId="urn:microsoft.com/office/officeart/2005/8/layout/process4"/>
    <dgm:cxn modelId="{8601865A-0F96-4FC3-A12B-B9C4A07A44FA}" type="presParOf" srcId="{220B3E51-849F-4051-8646-97E3BCD6FB26}" destId="{89B3CFAA-48B5-4084-B6B2-B29D175E6303}" srcOrd="0" destOrd="0" presId="urn:microsoft.com/office/officeart/2005/8/layout/process4"/>
    <dgm:cxn modelId="{7BBCF6F4-77B1-49D5-BA4C-BC29345E4CE1}" type="presParOf" srcId="{89B3CFAA-48B5-4084-B6B2-B29D175E6303}" destId="{463577F1-5CDE-4C7F-91AA-7F6534865E5B}" srcOrd="0" destOrd="0" presId="urn:microsoft.com/office/officeart/2005/8/layout/process4"/>
    <dgm:cxn modelId="{EFDC89BE-DF9C-4CBB-998F-AC43F4F20A56}" type="presParOf" srcId="{220B3E51-849F-4051-8646-97E3BCD6FB26}" destId="{69959CD0-0413-4DCE-B3D7-6B6C109BF14F}" srcOrd="1" destOrd="0" presId="urn:microsoft.com/office/officeart/2005/8/layout/process4"/>
    <dgm:cxn modelId="{22E468E3-3CD2-4CF2-9013-4AB36C2046C2}" type="presParOf" srcId="{220B3E51-849F-4051-8646-97E3BCD6FB26}" destId="{893A5879-88BB-41EB-8B22-CF52AF99E0D7}" srcOrd="2" destOrd="0" presId="urn:microsoft.com/office/officeart/2005/8/layout/process4"/>
    <dgm:cxn modelId="{ADBBEB0F-05AF-47B5-B1FE-6AF3E699C4AF}" type="presParOf" srcId="{893A5879-88BB-41EB-8B22-CF52AF99E0D7}" destId="{932F5CB1-3983-4090-B63C-95D54B3C828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AC54AB-5CC9-492D-8987-AC1C05B3D5A6}"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87F760C6-F11E-419A-9E93-3D6283F9407E}">
      <dgm:prSet phldrT="[Text]"/>
      <dgm:spPr/>
      <dgm:t>
        <a:bodyPr/>
        <a:lstStyle/>
        <a:p>
          <a:r>
            <a:rPr lang="en-US" dirty="0"/>
            <a:t>Hold an engagement team discussion</a:t>
          </a:r>
        </a:p>
      </dgm:t>
    </dgm:pt>
    <dgm:pt modelId="{DE0363F8-6183-42E7-8AE5-3A05EFBB4354}" type="parTrans" cxnId="{AAABEA14-A204-43AE-B1A1-277DD4BE5D88}">
      <dgm:prSet/>
      <dgm:spPr/>
      <dgm:t>
        <a:bodyPr/>
        <a:lstStyle/>
        <a:p>
          <a:endParaRPr lang="en-US"/>
        </a:p>
      </dgm:t>
    </dgm:pt>
    <dgm:pt modelId="{FCB61824-AB42-4761-9E7F-0EBFAD7B16FB}" type="sibTrans" cxnId="{AAABEA14-A204-43AE-B1A1-277DD4BE5D88}">
      <dgm:prSet/>
      <dgm:spPr/>
      <dgm:t>
        <a:bodyPr/>
        <a:lstStyle/>
        <a:p>
          <a:endParaRPr lang="en-US"/>
        </a:p>
      </dgm:t>
    </dgm:pt>
    <dgm:pt modelId="{07550B81-8BE3-4D12-A5E0-311BF921D2AF}">
      <dgm:prSet phldrT="[Text]"/>
      <dgm:spPr/>
      <dgm:t>
        <a:bodyPr/>
        <a:lstStyle/>
        <a:p>
          <a:r>
            <a:rPr lang="en-US" dirty="0"/>
            <a:t>Determine materiality</a:t>
          </a:r>
        </a:p>
      </dgm:t>
    </dgm:pt>
    <dgm:pt modelId="{2D94B0CD-31DA-421B-9CBD-EF89953688E9}" type="parTrans" cxnId="{00A63BB6-A807-4976-AADF-502745255969}">
      <dgm:prSet/>
      <dgm:spPr/>
      <dgm:t>
        <a:bodyPr/>
        <a:lstStyle/>
        <a:p>
          <a:endParaRPr lang="en-US"/>
        </a:p>
      </dgm:t>
    </dgm:pt>
    <dgm:pt modelId="{5D4A8B50-E65E-482D-8EED-CEA45C03CBEB}" type="sibTrans" cxnId="{00A63BB6-A807-4976-AADF-502745255969}">
      <dgm:prSet/>
      <dgm:spPr/>
      <dgm:t>
        <a:bodyPr/>
        <a:lstStyle/>
        <a:p>
          <a:endParaRPr lang="en-US"/>
        </a:p>
      </dgm:t>
    </dgm:pt>
    <dgm:pt modelId="{C192D080-C240-4FE9-BA5C-D73D591900EF}">
      <dgm:prSet phldrT="[Text]"/>
      <dgm:spPr/>
      <dgm:t>
        <a:bodyPr/>
        <a:lstStyle/>
        <a:p>
          <a:r>
            <a:rPr lang="en-US" dirty="0"/>
            <a:t>Perform risk assessment procedures</a:t>
          </a:r>
        </a:p>
      </dgm:t>
    </dgm:pt>
    <dgm:pt modelId="{D4AA41C4-4B75-436E-AE26-AD290108D24E}" type="parTrans" cxnId="{1949F197-B972-49FF-9854-D3B11A3B8697}">
      <dgm:prSet/>
      <dgm:spPr/>
      <dgm:t>
        <a:bodyPr/>
        <a:lstStyle/>
        <a:p>
          <a:endParaRPr lang="en-US"/>
        </a:p>
      </dgm:t>
    </dgm:pt>
    <dgm:pt modelId="{2721A40E-2A6F-42F7-BE3A-FF2F0E7D282B}" type="sibTrans" cxnId="{1949F197-B972-49FF-9854-D3B11A3B8697}">
      <dgm:prSet/>
      <dgm:spPr/>
      <dgm:t>
        <a:bodyPr/>
        <a:lstStyle/>
        <a:p>
          <a:endParaRPr lang="en-US"/>
        </a:p>
      </dgm:t>
    </dgm:pt>
    <dgm:pt modelId="{C6F34C3A-945D-4E63-9A4F-6C885DA0A171}">
      <dgm:prSet phldrT="[Text]"/>
      <dgm:spPr/>
      <dgm:t>
        <a:bodyPr/>
        <a:lstStyle/>
        <a:p>
          <a:r>
            <a:rPr lang="en-US" dirty="0"/>
            <a:t>Understand the entity and its environment, including internal control</a:t>
          </a:r>
        </a:p>
      </dgm:t>
    </dgm:pt>
    <dgm:pt modelId="{95E0F0F5-4A35-438D-9C4E-21026F4DFD36}" type="parTrans" cxnId="{65D3320B-2E7D-41FC-9021-0F6BC00AF18F}">
      <dgm:prSet/>
      <dgm:spPr/>
      <dgm:t>
        <a:bodyPr/>
        <a:lstStyle/>
        <a:p>
          <a:endParaRPr lang="en-US"/>
        </a:p>
      </dgm:t>
    </dgm:pt>
    <dgm:pt modelId="{9A25433A-50F2-4CF5-9F23-A9BB19C745C7}" type="sibTrans" cxnId="{65D3320B-2E7D-41FC-9021-0F6BC00AF18F}">
      <dgm:prSet/>
      <dgm:spPr/>
      <dgm:t>
        <a:bodyPr/>
        <a:lstStyle/>
        <a:p>
          <a:endParaRPr lang="en-US"/>
        </a:p>
      </dgm:t>
    </dgm:pt>
    <dgm:pt modelId="{A780FAD0-A259-4ACF-A34A-1CD23688EFFA}">
      <dgm:prSet phldrT="[Text]"/>
      <dgm:spPr/>
      <dgm:t>
        <a:bodyPr/>
        <a:lstStyle/>
        <a:p>
          <a:r>
            <a:rPr lang="en-US" dirty="0"/>
            <a:t>Perform a retrospective review of accounting estimates</a:t>
          </a:r>
        </a:p>
      </dgm:t>
    </dgm:pt>
    <dgm:pt modelId="{BFE16206-1B5C-4243-BDE8-47245349E1E9}" type="parTrans" cxnId="{6FE2C96E-9317-44C9-8210-E3065D85F8EF}">
      <dgm:prSet/>
      <dgm:spPr/>
      <dgm:t>
        <a:bodyPr/>
        <a:lstStyle/>
        <a:p>
          <a:endParaRPr lang="en-US"/>
        </a:p>
      </dgm:t>
    </dgm:pt>
    <dgm:pt modelId="{4062548D-F713-4841-861E-675D349F2DFC}" type="sibTrans" cxnId="{6FE2C96E-9317-44C9-8210-E3065D85F8EF}">
      <dgm:prSet/>
      <dgm:spPr/>
      <dgm:t>
        <a:bodyPr/>
        <a:lstStyle/>
        <a:p>
          <a:endParaRPr lang="en-US"/>
        </a:p>
      </dgm:t>
    </dgm:pt>
    <dgm:pt modelId="{AA2B3F35-FF28-43BA-8797-11389B56119B}" type="pres">
      <dgm:prSet presAssocID="{33AC54AB-5CC9-492D-8987-AC1C05B3D5A6}" presName="Name0" presStyleCnt="0">
        <dgm:presLayoutVars>
          <dgm:dir/>
          <dgm:animLvl val="lvl"/>
          <dgm:resizeHandles val="exact"/>
        </dgm:presLayoutVars>
      </dgm:prSet>
      <dgm:spPr/>
    </dgm:pt>
    <dgm:pt modelId="{7FD124D7-9213-491B-A5A5-3EBE8D785F41}" type="pres">
      <dgm:prSet presAssocID="{A780FAD0-A259-4ACF-A34A-1CD23688EFFA}" presName="boxAndChildren" presStyleCnt="0"/>
      <dgm:spPr/>
    </dgm:pt>
    <dgm:pt modelId="{75DCA15E-7407-4D1C-BFCD-A07593829687}" type="pres">
      <dgm:prSet presAssocID="{A780FAD0-A259-4ACF-A34A-1CD23688EFFA}" presName="parentTextBox" presStyleLbl="node1" presStyleIdx="0" presStyleCnt="5"/>
      <dgm:spPr/>
    </dgm:pt>
    <dgm:pt modelId="{CACACDD3-48FE-4E69-A4F0-5F992C921276}" type="pres">
      <dgm:prSet presAssocID="{9A25433A-50F2-4CF5-9F23-A9BB19C745C7}" presName="sp" presStyleCnt="0"/>
      <dgm:spPr/>
    </dgm:pt>
    <dgm:pt modelId="{FBB428F0-D7EC-4486-9C52-075E25C8F04E}" type="pres">
      <dgm:prSet presAssocID="{C6F34C3A-945D-4E63-9A4F-6C885DA0A171}" presName="arrowAndChildren" presStyleCnt="0"/>
      <dgm:spPr/>
    </dgm:pt>
    <dgm:pt modelId="{2C5518FA-FC01-47FA-86EB-FC800F532A8D}" type="pres">
      <dgm:prSet presAssocID="{C6F34C3A-945D-4E63-9A4F-6C885DA0A171}" presName="parentTextArrow" presStyleLbl="node1" presStyleIdx="1" presStyleCnt="5"/>
      <dgm:spPr/>
    </dgm:pt>
    <dgm:pt modelId="{4FF421F7-821F-44D1-8499-AC2B1A0C3FD0}" type="pres">
      <dgm:prSet presAssocID="{2721A40E-2A6F-42F7-BE3A-FF2F0E7D282B}" presName="sp" presStyleCnt="0"/>
      <dgm:spPr/>
    </dgm:pt>
    <dgm:pt modelId="{1AC89782-1F52-4ADE-BC74-D4F5460362C1}" type="pres">
      <dgm:prSet presAssocID="{C192D080-C240-4FE9-BA5C-D73D591900EF}" presName="arrowAndChildren" presStyleCnt="0"/>
      <dgm:spPr/>
    </dgm:pt>
    <dgm:pt modelId="{FF7262C0-9027-4CA6-AF35-C84C3D7A79D0}" type="pres">
      <dgm:prSet presAssocID="{C192D080-C240-4FE9-BA5C-D73D591900EF}" presName="parentTextArrow" presStyleLbl="node1" presStyleIdx="2" presStyleCnt="5"/>
      <dgm:spPr/>
    </dgm:pt>
    <dgm:pt modelId="{C56AD34A-8963-4AEB-A7D3-DE17ECF98206}" type="pres">
      <dgm:prSet presAssocID="{5D4A8B50-E65E-482D-8EED-CEA45C03CBEB}" presName="sp" presStyleCnt="0"/>
      <dgm:spPr/>
    </dgm:pt>
    <dgm:pt modelId="{58D2AB6E-739F-494B-BA8A-02A12366A7B3}" type="pres">
      <dgm:prSet presAssocID="{07550B81-8BE3-4D12-A5E0-311BF921D2AF}" presName="arrowAndChildren" presStyleCnt="0"/>
      <dgm:spPr/>
    </dgm:pt>
    <dgm:pt modelId="{3FE4424B-7030-44E1-A3AD-EE80481B9858}" type="pres">
      <dgm:prSet presAssocID="{07550B81-8BE3-4D12-A5E0-311BF921D2AF}" presName="parentTextArrow" presStyleLbl="node1" presStyleIdx="3" presStyleCnt="5"/>
      <dgm:spPr/>
    </dgm:pt>
    <dgm:pt modelId="{6C1E87D6-EE06-4B6F-8F10-0ACF405CE23E}" type="pres">
      <dgm:prSet presAssocID="{FCB61824-AB42-4761-9E7F-0EBFAD7B16FB}" presName="sp" presStyleCnt="0"/>
      <dgm:spPr/>
    </dgm:pt>
    <dgm:pt modelId="{211C0004-8E21-4146-8C46-AAD1642B749E}" type="pres">
      <dgm:prSet presAssocID="{87F760C6-F11E-419A-9E93-3D6283F9407E}" presName="arrowAndChildren" presStyleCnt="0"/>
      <dgm:spPr/>
    </dgm:pt>
    <dgm:pt modelId="{13768C99-B856-4629-B284-1AD248470B29}" type="pres">
      <dgm:prSet presAssocID="{87F760C6-F11E-419A-9E93-3D6283F9407E}" presName="parentTextArrow" presStyleLbl="node1" presStyleIdx="4" presStyleCnt="5"/>
      <dgm:spPr/>
    </dgm:pt>
  </dgm:ptLst>
  <dgm:cxnLst>
    <dgm:cxn modelId="{65D3320B-2E7D-41FC-9021-0F6BC00AF18F}" srcId="{33AC54AB-5CC9-492D-8987-AC1C05B3D5A6}" destId="{C6F34C3A-945D-4E63-9A4F-6C885DA0A171}" srcOrd="3" destOrd="0" parTransId="{95E0F0F5-4A35-438D-9C4E-21026F4DFD36}" sibTransId="{9A25433A-50F2-4CF5-9F23-A9BB19C745C7}"/>
    <dgm:cxn modelId="{AAABEA14-A204-43AE-B1A1-277DD4BE5D88}" srcId="{33AC54AB-5CC9-492D-8987-AC1C05B3D5A6}" destId="{87F760C6-F11E-419A-9E93-3D6283F9407E}" srcOrd="0" destOrd="0" parTransId="{DE0363F8-6183-42E7-8AE5-3A05EFBB4354}" sibTransId="{FCB61824-AB42-4761-9E7F-0EBFAD7B16FB}"/>
    <dgm:cxn modelId="{D08C4315-8BC5-4F68-9DF7-8C8C71CFAF4E}" type="presOf" srcId="{A780FAD0-A259-4ACF-A34A-1CD23688EFFA}" destId="{75DCA15E-7407-4D1C-BFCD-A07593829687}" srcOrd="0" destOrd="0" presId="urn:microsoft.com/office/officeart/2005/8/layout/process4"/>
    <dgm:cxn modelId="{64AE9744-8BBE-4A8B-BF97-4F3F6FB37C38}" type="presOf" srcId="{C192D080-C240-4FE9-BA5C-D73D591900EF}" destId="{FF7262C0-9027-4CA6-AF35-C84C3D7A79D0}" srcOrd="0" destOrd="0" presId="urn:microsoft.com/office/officeart/2005/8/layout/process4"/>
    <dgm:cxn modelId="{6FE2C96E-9317-44C9-8210-E3065D85F8EF}" srcId="{33AC54AB-5CC9-492D-8987-AC1C05B3D5A6}" destId="{A780FAD0-A259-4ACF-A34A-1CD23688EFFA}" srcOrd="4" destOrd="0" parTransId="{BFE16206-1B5C-4243-BDE8-47245349E1E9}" sibTransId="{4062548D-F713-4841-861E-675D349F2DFC}"/>
    <dgm:cxn modelId="{7E6BCB84-1F4A-4509-A51B-9F4D6B670680}" type="presOf" srcId="{07550B81-8BE3-4D12-A5E0-311BF921D2AF}" destId="{3FE4424B-7030-44E1-A3AD-EE80481B9858}" srcOrd="0" destOrd="0" presId="urn:microsoft.com/office/officeart/2005/8/layout/process4"/>
    <dgm:cxn modelId="{1949F197-B972-49FF-9854-D3B11A3B8697}" srcId="{33AC54AB-5CC9-492D-8987-AC1C05B3D5A6}" destId="{C192D080-C240-4FE9-BA5C-D73D591900EF}" srcOrd="2" destOrd="0" parTransId="{D4AA41C4-4B75-436E-AE26-AD290108D24E}" sibTransId="{2721A40E-2A6F-42F7-BE3A-FF2F0E7D282B}"/>
    <dgm:cxn modelId="{5A6EFDA7-611D-4A79-959B-D5661C72D024}" type="presOf" srcId="{87F760C6-F11E-419A-9E93-3D6283F9407E}" destId="{13768C99-B856-4629-B284-1AD248470B29}" srcOrd="0" destOrd="0" presId="urn:microsoft.com/office/officeart/2005/8/layout/process4"/>
    <dgm:cxn modelId="{00A63BB6-A807-4976-AADF-502745255969}" srcId="{33AC54AB-5CC9-492D-8987-AC1C05B3D5A6}" destId="{07550B81-8BE3-4D12-A5E0-311BF921D2AF}" srcOrd="1" destOrd="0" parTransId="{2D94B0CD-31DA-421B-9CBD-EF89953688E9}" sibTransId="{5D4A8B50-E65E-482D-8EED-CEA45C03CBEB}"/>
    <dgm:cxn modelId="{5B9BA2E1-0800-4002-88DB-0EED59909F43}" type="presOf" srcId="{C6F34C3A-945D-4E63-9A4F-6C885DA0A171}" destId="{2C5518FA-FC01-47FA-86EB-FC800F532A8D}" srcOrd="0" destOrd="0" presId="urn:microsoft.com/office/officeart/2005/8/layout/process4"/>
    <dgm:cxn modelId="{1DA0E3E9-F548-4767-B3E0-BDE02C4100F5}" type="presOf" srcId="{33AC54AB-5CC9-492D-8987-AC1C05B3D5A6}" destId="{AA2B3F35-FF28-43BA-8797-11389B56119B}" srcOrd="0" destOrd="0" presId="urn:microsoft.com/office/officeart/2005/8/layout/process4"/>
    <dgm:cxn modelId="{D7D5C22F-C55A-4A27-BEDD-48EB99277E12}" type="presParOf" srcId="{AA2B3F35-FF28-43BA-8797-11389B56119B}" destId="{7FD124D7-9213-491B-A5A5-3EBE8D785F41}" srcOrd="0" destOrd="0" presId="urn:microsoft.com/office/officeart/2005/8/layout/process4"/>
    <dgm:cxn modelId="{F2841694-C954-4F38-91A0-B93EABFF793E}" type="presParOf" srcId="{7FD124D7-9213-491B-A5A5-3EBE8D785F41}" destId="{75DCA15E-7407-4D1C-BFCD-A07593829687}" srcOrd="0" destOrd="0" presId="urn:microsoft.com/office/officeart/2005/8/layout/process4"/>
    <dgm:cxn modelId="{1D4031ED-15C9-4952-8FF4-695C71DE97F9}" type="presParOf" srcId="{AA2B3F35-FF28-43BA-8797-11389B56119B}" destId="{CACACDD3-48FE-4E69-A4F0-5F992C921276}" srcOrd="1" destOrd="0" presId="urn:microsoft.com/office/officeart/2005/8/layout/process4"/>
    <dgm:cxn modelId="{A1D38444-65EE-42B7-9301-DA86443D1375}" type="presParOf" srcId="{AA2B3F35-FF28-43BA-8797-11389B56119B}" destId="{FBB428F0-D7EC-4486-9C52-075E25C8F04E}" srcOrd="2" destOrd="0" presId="urn:microsoft.com/office/officeart/2005/8/layout/process4"/>
    <dgm:cxn modelId="{FCCA0906-3C0B-4BE8-BE84-E1C426AA6CD9}" type="presParOf" srcId="{FBB428F0-D7EC-4486-9C52-075E25C8F04E}" destId="{2C5518FA-FC01-47FA-86EB-FC800F532A8D}" srcOrd="0" destOrd="0" presId="urn:microsoft.com/office/officeart/2005/8/layout/process4"/>
    <dgm:cxn modelId="{C22E2651-7DE8-4216-A35F-E3A70A74F3BF}" type="presParOf" srcId="{AA2B3F35-FF28-43BA-8797-11389B56119B}" destId="{4FF421F7-821F-44D1-8499-AC2B1A0C3FD0}" srcOrd="3" destOrd="0" presId="urn:microsoft.com/office/officeart/2005/8/layout/process4"/>
    <dgm:cxn modelId="{D99BEA2C-B5DB-4672-AA23-F25CC4CD3DEA}" type="presParOf" srcId="{AA2B3F35-FF28-43BA-8797-11389B56119B}" destId="{1AC89782-1F52-4ADE-BC74-D4F5460362C1}" srcOrd="4" destOrd="0" presId="urn:microsoft.com/office/officeart/2005/8/layout/process4"/>
    <dgm:cxn modelId="{4B44E167-0042-432A-A215-1A58B0BC95CE}" type="presParOf" srcId="{1AC89782-1F52-4ADE-BC74-D4F5460362C1}" destId="{FF7262C0-9027-4CA6-AF35-C84C3D7A79D0}" srcOrd="0" destOrd="0" presId="urn:microsoft.com/office/officeart/2005/8/layout/process4"/>
    <dgm:cxn modelId="{270A7AAE-BE3A-44AB-8382-76B62C5447C1}" type="presParOf" srcId="{AA2B3F35-FF28-43BA-8797-11389B56119B}" destId="{C56AD34A-8963-4AEB-A7D3-DE17ECF98206}" srcOrd="5" destOrd="0" presId="urn:microsoft.com/office/officeart/2005/8/layout/process4"/>
    <dgm:cxn modelId="{8A21E9F1-06F8-4334-B1BA-465E8B9E64AB}" type="presParOf" srcId="{AA2B3F35-FF28-43BA-8797-11389B56119B}" destId="{58D2AB6E-739F-494B-BA8A-02A12366A7B3}" srcOrd="6" destOrd="0" presId="urn:microsoft.com/office/officeart/2005/8/layout/process4"/>
    <dgm:cxn modelId="{53D8839C-8F29-457F-88F3-CAE75567E626}" type="presParOf" srcId="{58D2AB6E-739F-494B-BA8A-02A12366A7B3}" destId="{3FE4424B-7030-44E1-A3AD-EE80481B9858}" srcOrd="0" destOrd="0" presId="urn:microsoft.com/office/officeart/2005/8/layout/process4"/>
    <dgm:cxn modelId="{B41C56D3-9854-4982-8DEF-4E657246B627}" type="presParOf" srcId="{AA2B3F35-FF28-43BA-8797-11389B56119B}" destId="{6C1E87D6-EE06-4B6F-8F10-0ACF405CE23E}" srcOrd="7" destOrd="0" presId="urn:microsoft.com/office/officeart/2005/8/layout/process4"/>
    <dgm:cxn modelId="{A86BAC06-E6D6-42A1-82EE-05DE3E5E0050}" type="presParOf" srcId="{AA2B3F35-FF28-43BA-8797-11389B56119B}" destId="{211C0004-8E21-4146-8C46-AAD1642B749E}" srcOrd="8" destOrd="0" presId="urn:microsoft.com/office/officeart/2005/8/layout/process4"/>
    <dgm:cxn modelId="{4CC77D84-ED9F-439E-A614-0A2C619FFC88}" type="presParOf" srcId="{211C0004-8E21-4146-8C46-AAD1642B749E}" destId="{13768C99-B856-4629-B284-1AD248470B29}"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E7ACE71-C85A-4C2C-989B-69BAC8E937E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9D6E0247-B576-4BDA-AB3F-C620D68DE4B7}">
      <dgm:prSet phldrT="[Text]"/>
      <dgm:spPr/>
      <dgm:t>
        <a:bodyPr/>
        <a:lstStyle/>
        <a:p>
          <a:r>
            <a:rPr lang="en-US" dirty="0"/>
            <a:t>Risk Assessment Procedures</a:t>
          </a:r>
        </a:p>
      </dgm:t>
    </dgm:pt>
    <dgm:pt modelId="{3F85B01F-774D-4984-B246-08C26D14FF01}" type="parTrans" cxnId="{ECD96C71-7EB8-4EA7-AC08-B45B0478C0D5}">
      <dgm:prSet/>
      <dgm:spPr/>
      <dgm:t>
        <a:bodyPr/>
        <a:lstStyle/>
        <a:p>
          <a:endParaRPr lang="en-US"/>
        </a:p>
      </dgm:t>
    </dgm:pt>
    <dgm:pt modelId="{5F1237A4-C399-43B7-965D-A6CCC2D6A1A2}" type="sibTrans" cxnId="{ECD96C71-7EB8-4EA7-AC08-B45B0478C0D5}">
      <dgm:prSet/>
      <dgm:spPr/>
      <dgm:t>
        <a:bodyPr/>
        <a:lstStyle/>
        <a:p>
          <a:endParaRPr lang="en-US"/>
        </a:p>
      </dgm:t>
    </dgm:pt>
    <dgm:pt modelId="{78E35DCB-C8F4-493B-AC3C-86E424674851}">
      <dgm:prSet phldrT="[Text]"/>
      <dgm:spPr>
        <a:solidFill>
          <a:schemeClr val="accent3">
            <a:lumMod val="75000"/>
          </a:schemeClr>
        </a:solidFill>
      </dgm:spPr>
      <dgm:t>
        <a:bodyPr/>
        <a:lstStyle/>
        <a:p>
          <a:r>
            <a:rPr lang="en-US" dirty="0"/>
            <a:t>Inquiry</a:t>
          </a:r>
        </a:p>
      </dgm:t>
    </dgm:pt>
    <dgm:pt modelId="{DF9691D3-6506-4623-8F0A-A596ED2849AA}" type="parTrans" cxnId="{6C2F5234-2B38-4114-A491-5FB094638B3B}">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274A2CB1-C351-408E-AFC7-7723CE156E80}" type="sibTrans" cxnId="{6C2F5234-2B38-4114-A491-5FB094638B3B}">
      <dgm:prSet/>
      <dgm:spPr/>
      <dgm:t>
        <a:bodyPr/>
        <a:lstStyle/>
        <a:p>
          <a:endParaRPr lang="en-US"/>
        </a:p>
      </dgm:t>
    </dgm:pt>
    <dgm:pt modelId="{B26D2B9D-8C3B-45E8-B0A3-1C8FA468BF3E}">
      <dgm:prSet phldrT="[Text]"/>
      <dgm:spPr>
        <a:solidFill>
          <a:schemeClr val="accent3">
            <a:lumMod val="75000"/>
          </a:schemeClr>
        </a:solidFill>
      </dgm:spPr>
      <dgm:t>
        <a:bodyPr/>
        <a:lstStyle/>
        <a:p>
          <a:r>
            <a:rPr lang="en-US" dirty="0"/>
            <a:t>Observation and Inspection</a:t>
          </a:r>
        </a:p>
      </dgm:t>
    </dgm:pt>
    <dgm:pt modelId="{0D61153C-0662-402D-9D0D-50720D91E636}" type="parTrans" cxnId="{12F226C8-AA68-4D21-B6B4-2459D83BCFDB}">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C362C7C7-B97C-4FF2-8FD7-F5817B031FE5}" type="sibTrans" cxnId="{12F226C8-AA68-4D21-B6B4-2459D83BCFDB}">
      <dgm:prSet/>
      <dgm:spPr/>
      <dgm:t>
        <a:bodyPr/>
        <a:lstStyle/>
        <a:p>
          <a:endParaRPr lang="en-US"/>
        </a:p>
      </dgm:t>
    </dgm:pt>
    <dgm:pt modelId="{27290E8D-F292-488A-A6F6-5DF6586AE737}">
      <dgm:prSet phldrT="[Text]"/>
      <dgm:spPr>
        <a:solidFill>
          <a:schemeClr val="accent3">
            <a:lumMod val="75000"/>
          </a:schemeClr>
        </a:solidFill>
      </dgm:spPr>
      <dgm:t>
        <a:bodyPr/>
        <a:lstStyle/>
        <a:p>
          <a:r>
            <a:rPr lang="en-US" dirty="0"/>
            <a:t>Analytical Procedures</a:t>
          </a:r>
        </a:p>
      </dgm:t>
    </dgm:pt>
    <dgm:pt modelId="{D2A1B3EB-230A-4F42-81EE-4BFF56096310}" type="parTrans" cxnId="{994AA61B-BC0A-41A1-A960-86C400764744}">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6F06C97B-C9E6-4B41-BF55-6EA18F91C43B}" type="sibTrans" cxnId="{994AA61B-BC0A-41A1-A960-86C400764744}">
      <dgm:prSet/>
      <dgm:spPr/>
      <dgm:t>
        <a:bodyPr/>
        <a:lstStyle/>
        <a:p>
          <a:endParaRPr lang="en-US"/>
        </a:p>
      </dgm:t>
    </dgm:pt>
    <dgm:pt modelId="{2C4C6361-AA27-48A4-A4EB-AD2BFB830151}" type="pres">
      <dgm:prSet presAssocID="{5E7ACE71-C85A-4C2C-989B-69BAC8E937EC}" presName="cycle" presStyleCnt="0">
        <dgm:presLayoutVars>
          <dgm:chMax val="1"/>
          <dgm:dir/>
          <dgm:animLvl val="ctr"/>
          <dgm:resizeHandles val="exact"/>
        </dgm:presLayoutVars>
      </dgm:prSet>
      <dgm:spPr/>
    </dgm:pt>
    <dgm:pt modelId="{21E46B16-2467-469D-B04A-A1B2E618DE4C}" type="pres">
      <dgm:prSet presAssocID="{9D6E0247-B576-4BDA-AB3F-C620D68DE4B7}" presName="centerShape" presStyleLbl="node0" presStyleIdx="0" presStyleCnt="1"/>
      <dgm:spPr/>
    </dgm:pt>
    <dgm:pt modelId="{90FDBFF5-F20A-46FF-AFBA-8D30530EA654}" type="pres">
      <dgm:prSet presAssocID="{DF9691D3-6506-4623-8F0A-A596ED2849AA}" presName="parTrans" presStyleLbl="bgSibTrans2D1" presStyleIdx="0" presStyleCnt="3"/>
      <dgm:spPr/>
    </dgm:pt>
    <dgm:pt modelId="{B920CEAE-FC69-47A1-BD13-2EB093E83069}" type="pres">
      <dgm:prSet presAssocID="{78E35DCB-C8F4-493B-AC3C-86E424674851}" presName="node" presStyleLbl="node1" presStyleIdx="0" presStyleCnt="3" custScaleX="81784" custScaleY="79226">
        <dgm:presLayoutVars>
          <dgm:bulletEnabled val="1"/>
        </dgm:presLayoutVars>
      </dgm:prSet>
      <dgm:spPr/>
    </dgm:pt>
    <dgm:pt modelId="{57C7FC75-771A-4507-9E30-10A706099F36}" type="pres">
      <dgm:prSet presAssocID="{0D61153C-0662-402D-9D0D-50720D91E636}" presName="parTrans" presStyleLbl="bgSibTrans2D1" presStyleIdx="1" presStyleCnt="3"/>
      <dgm:spPr/>
    </dgm:pt>
    <dgm:pt modelId="{1A07609F-581A-488D-ACD8-33BCA96CD010}" type="pres">
      <dgm:prSet presAssocID="{B26D2B9D-8C3B-45E8-B0A3-1C8FA468BF3E}" presName="node" presStyleLbl="node1" presStyleIdx="1" presStyleCnt="3" custScaleX="81196" custScaleY="86090">
        <dgm:presLayoutVars>
          <dgm:bulletEnabled val="1"/>
        </dgm:presLayoutVars>
      </dgm:prSet>
      <dgm:spPr/>
    </dgm:pt>
    <dgm:pt modelId="{E3DF2E13-E052-4F49-8C85-F171CF2F4CD4}" type="pres">
      <dgm:prSet presAssocID="{D2A1B3EB-230A-4F42-81EE-4BFF56096310}" presName="parTrans" presStyleLbl="bgSibTrans2D1" presStyleIdx="2" presStyleCnt="3"/>
      <dgm:spPr/>
    </dgm:pt>
    <dgm:pt modelId="{95CFC037-17CD-4B30-9681-8197BB3D4ECB}" type="pres">
      <dgm:prSet presAssocID="{27290E8D-F292-488A-A6F6-5DF6586AE737}" presName="node" presStyleLbl="node1" presStyleIdx="2" presStyleCnt="3" custScaleX="79509" custScaleY="86181">
        <dgm:presLayoutVars>
          <dgm:bulletEnabled val="1"/>
        </dgm:presLayoutVars>
      </dgm:prSet>
      <dgm:spPr/>
    </dgm:pt>
  </dgm:ptLst>
  <dgm:cxnLst>
    <dgm:cxn modelId="{994AA61B-BC0A-41A1-A960-86C400764744}" srcId="{9D6E0247-B576-4BDA-AB3F-C620D68DE4B7}" destId="{27290E8D-F292-488A-A6F6-5DF6586AE737}" srcOrd="2" destOrd="0" parTransId="{D2A1B3EB-230A-4F42-81EE-4BFF56096310}" sibTransId="{6F06C97B-C9E6-4B41-BF55-6EA18F91C43B}"/>
    <dgm:cxn modelId="{EC605C23-C8D5-4F46-BA9D-705202AF84C8}" type="presOf" srcId="{27290E8D-F292-488A-A6F6-5DF6586AE737}" destId="{95CFC037-17CD-4B30-9681-8197BB3D4ECB}" srcOrd="0" destOrd="0" presId="urn:microsoft.com/office/officeart/2005/8/layout/radial4"/>
    <dgm:cxn modelId="{04E8F625-8DD4-4B9C-977B-6199D93BE789}" type="presOf" srcId="{78E35DCB-C8F4-493B-AC3C-86E424674851}" destId="{B920CEAE-FC69-47A1-BD13-2EB093E83069}" srcOrd="0" destOrd="0" presId="urn:microsoft.com/office/officeart/2005/8/layout/radial4"/>
    <dgm:cxn modelId="{6C2F5234-2B38-4114-A491-5FB094638B3B}" srcId="{9D6E0247-B576-4BDA-AB3F-C620D68DE4B7}" destId="{78E35DCB-C8F4-493B-AC3C-86E424674851}" srcOrd="0" destOrd="0" parTransId="{DF9691D3-6506-4623-8F0A-A596ED2849AA}" sibTransId="{274A2CB1-C351-408E-AFC7-7723CE156E80}"/>
    <dgm:cxn modelId="{ECD96C71-7EB8-4EA7-AC08-B45B0478C0D5}" srcId="{5E7ACE71-C85A-4C2C-989B-69BAC8E937EC}" destId="{9D6E0247-B576-4BDA-AB3F-C620D68DE4B7}" srcOrd="0" destOrd="0" parTransId="{3F85B01F-774D-4984-B246-08C26D14FF01}" sibTransId="{5F1237A4-C399-43B7-965D-A6CCC2D6A1A2}"/>
    <dgm:cxn modelId="{7F41C976-9284-4589-B96F-87A637A7CA51}" type="presOf" srcId="{5E7ACE71-C85A-4C2C-989B-69BAC8E937EC}" destId="{2C4C6361-AA27-48A4-A4EB-AD2BFB830151}" srcOrd="0" destOrd="0" presId="urn:microsoft.com/office/officeart/2005/8/layout/radial4"/>
    <dgm:cxn modelId="{8700A584-4889-4501-B318-3FFBE90E766C}" type="presOf" srcId="{B26D2B9D-8C3B-45E8-B0A3-1C8FA468BF3E}" destId="{1A07609F-581A-488D-ACD8-33BCA96CD010}" srcOrd="0" destOrd="0" presId="urn:microsoft.com/office/officeart/2005/8/layout/radial4"/>
    <dgm:cxn modelId="{4A89218B-D44B-4B8D-AE65-BC8149B49579}" type="presOf" srcId="{0D61153C-0662-402D-9D0D-50720D91E636}" destId="{57C7FC75-771A-4507-9E30-10A706099F36}" srcOrd="0" destOrd="0" presId="urn:microsoft.com/office/officeart/2005/8/layout/radial4"/>
    <dgm:cxn modelId="{5216D1BF-B7AB-4AAE-B750-3700E6D39747}" type="presOf" srcId="{DF9691D3-6506-4623-8F0A-A596ED2849AA}" destId="{90FDBFF5-F20A-46FF-AFBA-8D30530EA654}" srcOrd="0" destOrd="0" presId="urn:microsoft.com/office/officeart/2005/8/layout/radial4"/>
    <dgm:cxn modelId="{12F226C8-AA68-4D21-B6B4-2459D83BCFDB}" srcId="{9D6E0247-B576-4BDA-AB3F-C620D68DE4B7}" destId="{B26D2B9D-8C3B-45E8-B0A3-1C8FA468BF3E}" srcOrd="1" destOrd="0" parTransId="{0D61153C-0662-402D-9D0D-50720D91E636}" sibTransId="{C362C7C7-B97C-4FF2-8FD7-F5817B031FE5}"/>
    <dgm:cxn modelId="{F2E805D6-37FB-47CF-BB06-ED135CE41121}" type="presOf" srcId="{9D6E0247-B576-4BDA-AB3F-C620D68DE4B7}" destId="{21E46B16-2467-469D-B04A-A1B2E618DE4C}" srcOrd="0" destOrd="0" presId="urn:microsoft.com/office/officeart/2005/8/layout/radial4"/>
    <dgm:cxn modelId="{D047ABF5-0881-4586-B769-C48F3590B1AC}" type="presOf" srcId="{D2A1B3EB-230A-4F42-81EE-4BFF56096310}" destId="{E3DF2E13-E052-4F49-8C85-F171CF2F4CD4}" srcOrd="0" destOrd="0" presId="urn:microsoft.com/office/officeart/2005/8/layout/radial4"/>
    <dgm:cxn modelId="{9117687A-9DDF-40A4-8D54-C04D035831AB}" type="presParOf" srcId="{2C4C6361-AA27-48A4-A4EB-AD2BFB830151}" destId="{21E46B16-2467-469D-B04A-A1B2E618DE4C}" srcOrd="0" destOrd="0" presId="urn:microsoft.com/office/officeart/2005/8/layout/radial4"/>
    <dgm:cxn modelId="{8C66D6B5-C78F-4806-A21F-8CDAE820C90B}" type="presParOf" srcId="{2C4C6361-AA27-48A4-A4EB-AD2BFB830151}" destId="{90FDBFF5-F20A-46FF-AFBA-8D30530EA654}" srcOrd="1" destOrd="0" presId="urn:microsoft.com/office/officeart/2005/8/layout/radial4"/>
    <dgm:cxn modelId="{64993E97-54E8-4957-A821-B949D7B2A6FD}" type="presParOf" srcId="{2C4C6361-AA27-48A4-A4EB-AD2BFB830151}" destId="{B920CEAE-FC69-47A1-BD13-2EB093E83069}" srcOrd="2" destOrd="0" presId="urn:microsoft.com/office/officeart/2005/8/layout/radial4"/>
    <dgm:cxn modelId="{DA164FC9-96C7-4F4B-AAAE-784805BF5E4A}" type="presParOf" srcId="{2C4C6361-AA27-48A4-A4EB-AD2BFB830151}" destId="{57C7FC75-771A-4507-9E30-10A706099F36}" srcOrd="3" destOrd="0" presId="urn:microsoft.com/office/officeart/2005/8/layout/radial4"/>
    <dgm:cxn modelId="{8F476BE1-35C6-4BC2-A076-B4ED3405DD0B}" type="presParOf" srcId="{2C4C6361-AA27-48A4-A4EB-AD2BFB830151}" destId="{1A07609F-581A-488D-ACD8-33BCA96CD010}" srcOrd="4" destOrd="0" presId="urn:microsoft.com/office/officeart/2005/8/layout/radial4"/>
    <dgm:cxn modelId="{16ACCEC6-9B2B-48A0-B6D3-93C6ECC4A4AF}" type="presParOf" srcId="{2C4C6361-AA27-48A4-A4EB-AD2BFB830151}" destId="{E3DF2E13-E052-4F49-8C85-F171CF2F4CD4}" srcOrd="5" destOrd="0" presId="urn:microsoft.com/office/officeart/2005/8/layout/radial4"/>
    <dgm:cxn modelId="{08DF2A56-F514-4EB2-AC50-CCBCD218FBCF}" type="presParOf" srcId="{2C4C6361-AA27-48A4-A4EB-AD2BFB830151}" destId="{95CFC037-17CD-4B30-9681-8197BB3D4ECB}" srcOrd="6" destOrd="0" presId="urn:microsoft.com/office/officeart/2005/8/layout/radial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3A649D-9F5B-4C73-AB26-C0F0BE9231B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39CC0C80-4935-463E-8008-E5A38810A709}">
      <dgm:prSet/>
      <dgm:spPr/>
      <dgm:t>
        <a:bodyPr/>
        <a:lstStyle/>
        <a:p>
          <a:pPr rtl="0"/>
          <a:r>
            <a:rPr lang="en-US" dirty="0"/>
            <a:t>Control Environment</a:t>
          </a:r>
        </a:p>
      </dgm:t>
    </dgm:pt>
    <dgm:pt modelId="{DBE59F8C-7C9E-4905-B613-4C85D11635EB}" type="parTrans" cxnId="{55BB9E56-3C2E-473D-AC13-0BEF66CCF07D}">
      <dgm:prSet/>
      <dgm:spPr/>
      <dgm:t>
        <a:bodyPr/>
        <a:lstStyle/>
        <a:p>
          <a:endParaRPr lang="en-US"/>
        </a:p>
      </dgm:t>
    </dgm:pt>
    <dgm:pt modelId="{007329F7-C202-420D-A717-9A299A4406B1}" type="sibTrans" cxnId="{55BB9E56-3C2E-473D-AC13-0BEF66CCF07D}">
      <dgm:prSet/>
      <dgm:spPr/>
      <dgm:t>
        <a:bodyPr/>
        <a:lstStyle/>
        <a:p>
          <a:endParaRPr lang="en-US"/>
        </a:p>
      </dgm:t>
    </dgm:pt>
    <dgm:pt modelId="{6D6CA9BE-3770-472F-BB70-671E461293A7}">
      <dgm:prSet/>
      <dgm:spPr/>
      <dgm:t>
        <a:bodyPr/>
        <a:lstStyle/>
        <a:p>
          <a:pPr rtl="0"/>
          <a:r>
            <a:rPr lang="en-US" dirty="0"/>
            <a:t>Risk Assessment</a:t>
          </a:r>
        </a:p>
      </dgm:t>
    </dgm:pt>
    <dgm:pt modelId="{D3DFA894-7BF7-488D-A86C-CD3AC4D65351}" type="parTrans" cxnId="{829C8934-AF0F-4A5E-8324-91522696EAB2}">
      <dgm:prSet/>
      <dgm:spPr/>
      <dgm:t>
        <a:bodyPr/>
        <a:lstStyle/>
        <a:p>
          <a:endParaRPr lang="en-US"/>
        </a:p>
      </dgm:t>
    </dgm:pt>
    <dgm:pt modelId="{FE83CFF2-6A67-4896-8D35-6751F4BB3F93}" type="sibTrans" cxnId="{829C8934-AF0F-4A5E-8324-91522696EAB2}">
      <dgm:prSet/>
      <dgm:spPr/>
      <dgm:t>
        <a:bodyPr/>
        <a:lstStyle/>
        <a:p>
          <a:endParaRPr lang="en-US"/>
        </a:p>
      </dgm:t>
    </dgm:pt>
    <dgm:pt modelId="{9F174367-0544-4247-B594-5238853C456A}">
      <dgm:prSet/>
      <dgm:spPr/>
      <dgm:t>
        <a:bodyPr/>
        <a:lstStyle/>
        <a:p>
          <a:pPr rtl="0"/>
          <a:r>
            <a:rPr lang="en-US" dirty="0"/>
            <a:t>Information and Communication</a:t>
          </a:r>
        </a:p>
      </dgm:t>
    </dgm:pt>
    <dgm:pt modelId="{75623F57-F40E-4FD1-85AE-3A1CA13BFEB7}" type="parTrans" cxnId="{798ECD60-0820-4DE9-AEA2-93AAF740AAD9}">
      <dgm:prSet/>
      <dgm:spPr/>
      <dgm:t>
        <a:bodyPr/>
        <a:lstStyle/>
        <a:p>
          <a:endParaRPr lang="en-US"/>
        </a:p>
      </dgm:t>
    </dgm:pt>
    <dgm:pt modelId="{E9614C40-B481-4EC2-BC9F-1DC9DE867AAB}" type="sibTrans" cxnId="{798ECD60-0820-4DE9-AEA2-93AAF740AAD9}">
      <dgm:prSet/>
      <dgm:spPr/>
      <dgm:t>
        <a:bodyPr/>
        <a:lstStyle/>
        <a:p>
          <a:endParaRPr lang="en-US"/>
        </a:p>
      </dgm:t>
    </dgm:pt>
    <dgm:pt modelId="{CBE85996-47F5-4E18-9F56-CE6303900D44}">
      <dgm:prSet/>
      <dgm:spPr/>
      <dgm:t>
        <a:bodyPr/>
        <a:lstStyle/>
        <a:p>
          <a:pPr rtl="0"/>
          <a:r>
            <a:rPr lang="en-US" dirty="0"/>
            <a:t>Monitoring</a:t>
          </a:r>
        </a:p>
      </dgm:t>
    </dgm:pt>
    <dgm:pt modelId="{854EBDF0-040E-4406-AB01-87F43B3B9102}" type="parTrans" cxnId="{E600F77D-D7D0-4BC4-BA53-ADA04EB7F7E7}">
      <dgm:prSet/>
      <dgm:spPr/>
      <dgm:t>
        <a:bodyPr/>
        <a:lstStyle/>
        <a:p>
          <a:endParaRPr lang="en-US"/>
        </a:p>
      </dgm:t>
    </dgm:pt>
    <dgm:pt modelId="{BE92117D-CFAB-48C5-89A4-920257C0DA1C}" type="sibTrans" cxnId="{E600F77D-D7D0-4BC4-BA53-ADA04EB7F7E7}">
      <dgm:prSet/>
      <dgm:spPr/>
      <dgm:t>
        <a:bodyPr/>
        <a:lstStyle/>
        <a:p>
          <a:endParaRPr lang="en-US"/>
        </a:p>
      </dgm:t>
    </dgm:pt>
    <dgm:pt modelId="{12EEE4FA-E305-4060-8B4C-C5BF4C719579}">
      <dgm:prSet/>
      <dgm:spPr/>
      <dgm:t>
        <a:bodyPr/>
        <a:lstStyle/>
        <a:p>
          <a:pPr rtl="0"/>
          <a:r>
            <a:rPr lang="en-US" dirty="0"/>
            <a:t>Control Activities</a:t>
          </a:r>
        </a:p>
      </dgm:t>
    </dgm:pt>
    <dgm:pt modelId="{01BF8276-9C5A-4E17-A92E-392781989580}" type="parTrans" cxnId="{33F31E5D-FAF3-46C2-9CFE-638B13B460C1}">
      <dgm:prSet/>
      <dgm:spPr/>
      <dgm:t>
        <a:bodyPr/>
        <a:lstStyle/>
        <a:p>
          <a:endParaRPr lang="en-US"/>
        </a:p>
      </dgm:t>
    </dgm:pt>
    <dgm:pt modelId="{F7488F75-35CC-4B3A-AEB0-6FBAA41D903F}" type="sibTrans" cxnId="{33F31E5D-FAF3-46C2-9CFE-638B13B460C1}">
      <dgm:prSet/>
      <dgm:spPr/>
      <dgm:t>
        <a:bodyPr/>
        <a:lstStyle/>
        <a:p>
          <a:endParaRPr lang="en-US"/>
        </a:p>
      </dgm:t>
    </dgm:pt>
    <dgm:pt modelId="{966327EF-CF57-4ED6-B5BE-36A83EC3B748}" type="pres">
      <dgm:prSet presAssocID="{B13A649D-9F5B-4C73-AB26-C0F0BE9231B0}" presName="compositeShape" presStyleCnt="0">
        <dgm:presLayoutVars>
          <dgm:dir/>
          <dgm:resizeHandles/>
        </dgm:presLayoutVars>
      </dgm:prSet>
      <dgm:spPr/>
    </dgm:pt>
    <dgm:pt modelId="{9DB430FB-1BDF-45C9-B587-9E3350AB0740}" type="pres">
      <dgm:prSet presAssocID="{B13A649D-9F5B-4C73-AB26-C0F0BE9231B0}" presName="pyramid" presStyleLbl="node1" presStyleIdx="0" presStyleCnt="1"/>
      <dgm:spPr/>
    </dgm:pt>
    <dgm:pt modelId="{32EDE360-9E9C-4072-863A-A44ED62185C4}" type="pres">
      <dgm:prSet presAssocID="{B13A649D-9F5B-4C73-AB26-C0F0BE9231B0}" presName="theList" presStyleCnt="0"/>
      <dgm:spPr/>
    </dgm:pt>
    <dgm:pt modelId="{A0AEA1C8-45EC-4C19-8AF3-76FCD592D25E}" type="pres">
      <dgm:prSet presAssocID="{39CC0C80-4935-463E-8008-E5A38810A709}" presName="aNode" presStyleLbl="fgAcc1" presStyleIdx="0" presStyleCnt="5">
        <dgm:presLayoutVars>
          <dgm:bulletEnabled val="1"/>
        </dgm:presLayoutVars>
      </dgm:prSet>
      <dgm:spPr/>
    </dgm:pt>
    <dgm:pt modelId="{E356435B-3693-46D0-89FB-9C678CE044D4}" type="pres">
      <dgm:prSet presAssocID="{39CC0C80-4935-463E-8008-E5A38810A709}" presName="aSpace" presStyleCnt="0"/>
      <dgm:spPr/>
    </dgm:pt>
    <dgm:pt modelId="{94BBFFE7-74D4-44DC-9CC9-B9046C377AD0}" type="pres">
      <dgm:prSet presAssocID="{6D6CA9BE-3770-472F-BB70-671E461293A7}" presName="aNode" presStyleLbl="fgAcc1" presStyleIdx="1" presStyleCnt="5">
        <dgm:presLayoutVars>
          <dgm:bulletEnabled val="1"/>
        </dgm:presLayoutVars>
      </dgm:prSet>
      <dgm:spPr/>
    </dgm:pt>
    <dgm:pt modelId="{05CC5D62-31EB-4AD0-8570-DB7CE95DEEE9}" type="pres">
      <dgm:prSet presAssocID="{6D6CA9BE-3770-472F-BB70-671E461293A7}" presName="aSpace" presStyleCnt="0"/>
      <dgm:spPr/>
    </dgm:pt>
    <dgm:pt modelId="{5F74D269-8F74-4B2B-B4D8-149CD77290D1}" type="pres">
      <dgm:prSet presAssocID="{9F174367-0544-4247-B594-5238853C456A}" presName="aNode" presStyleLbl="fgAcc1" presStyleIdx="2" presStyleCnt="5">
        <dgm:presLayoutVars>
          <dgm:bulletEnabled val="1"/>
        </dgm:presLayoutVars>
      </dgm:prSet>
      <dgm:spPr/>
    </dgm:pt>
    <dgm:pt modelId="{E685855E-D330-4490-A2B9-4BA58891A306}" type="pres">
      <dgm:prSet presAssocID="{9F174367-0544-4247-B594-5238853C456A}" presName="aSpace" presStyleCnt="0"/>
      <dgm:spPr/>
    </dgm:pt>
    <dgm:pt modelId="{FDFF8EA8-48F2-4D45-909E-8BD3CEE61460}" type="pres">
      <dgm:prSet presAssocID="{CBE85996-47F5-4E18-9F56-CE6303900D44}" presName="aNode" presStyleLbl="fgAcc1" presStyleIdx="3" presStyleCnt="5">
        <dgm:presLayoutVars>
          <dgm:bulletEnabled val="1"/>
        </dgm:presLayoutVars>
      </dgm:prSet>
      <dgm:spPr/>
    </dgm:pt>
    <dgm:pt modelId="{F23C360C-3108-410B-8577-9C8ECFF2B700}" type="pres">
      <dgm:prSet presAssocID="{CBE85996-47F5-4E18-9F56-CE6303900D44}" presName="aSpace" presStyleCnt="0"/>
      <dgm:spPr/>
    </dgm:pt>
    <dgm:pt modelId="{8E83B9EC-855D-4D0A-9319-A7B44AC40603}" type="pres">
      <dgm:prSet presAssocID="{12EEE4FA-E305-4060-8B4C-C5BF4C719579}" presName="aNode" presStyleLbl="fgAcc1" presStyleIdx="4" presStyleCnt="5">
        <dgm:presLayoutVars>
          <dgm:bulletEnabled val="1"/>
        </dgm:presLayoutVars>
      </dgm:prSet>
      <dgm:spPr/>
    </dgm:pt>
    <dgm:pt modelId="{02B93A9C-FAFA-430F-A855-3605551705D4}" type="pres">
      <dgm:prSet presAssocID="{12EEE4FA-E305-4060-8B4C-C5BF4C719579}" presName="aSpace" presStyleCnt="0"/>
      <dgm:spPr/>
    </dgm:pt>
  </dgm:ptLst>
  <dgm:cxnLst>
    <dgm:cxn modelId="{6645F71B-081D-4B0E-A679-F53DE2CD16A8}" type="presOf" srcId="{CBE85996-47F5-4E18-9F56-CE6303900D44}" destId="{FDFF8EA8-48F2-4D45-909E-8BD3CEE61460}" srcOrd="0" destOrd="0" presId="urn:microsoft.com/office/officeart/2005/8/layout/pyramid2"/>
    <dgm:cxn modelId="{BCAE1D2F-0A59-46B9-AE05-9706923B9814}" type="presOf" srcId="{6D6CA9BE-3770-472F-BB70-671E461293A7}" destId="{94BBFFE7-74D4-44DC-9CC9-B9046C377AD0}" srcOrd="0" destOrd="0" presId="urn:microsoft.com/office/officeart/2005/8/layout/pyramid2"/>
    <dgm:cxn modelId="{829C8934-AF0F-4A5E-8324-91522696EAB2}" srcId="{B13A649D-9F5B-4C73-AB26-C0F0BE9231B0}" destId="{6D6CA9BE-3770-472F-BB70-671E461293A7}" srcOrd="1" destOrd="0" parTransId="{D3DFA894-7BF7-488D-A86C-CD3AC4D65351}" sibTransId="{FE83CFF2-6A67-4896-8D35-6751F4BB3F93}"/>
    <dgm:cxn modelId="{33F31E5D-FAF3-46C2-9CFE-638B13B460C1}" srcId="{B13A649D-9F5B-4C73-AB26-C0F0BE9231B0}" destId="{12EEE4FA-E305-4060-8B4C-C5BF4C719579}" srcOrd="4" destOrd="0" parTransId="{01BF8276-9C5A-4E17-A92E-392781989580}" sibTransId="{F7488F75-35CC-4B3A-AEB0-6FBAA41D903F}"/>
    <dgm:cxn modelId="{798ECD60-0820-4DE9-AEA2-93AAF740AAD9}" srcId="{B13A649D-9F5B-4C73-AB26-C0F0BE9231B0}" destId="{9F174367-0544-4247-B594-5238853C456A}" srcOrd="2" destOrd="0" parTransId="{75623F57-F40E-4FD1-85AE-3A1CA13BFEB7}" sibTransId="{E9614C40-B481-4EC2-BC9F-1DC9DE867AAB}"/>
    <dgm:cxn modelId="{55BB9E56-3C2E-473D-AC13-0BEF66CCF07D}" srcId="{B13A649D-9F5B-4C73-AB26-C0F0BE9231B0}" destId="{39CC0C80-4935-463E-8008-E5A38810A709}" srcOrd="0" destOrd="0" parTransId="{DBE59F8C-7C9E-4905-B613-4C85D11635EB}" sibTransId="{007329F7-C202-420D-A717-9A299A4406B1}"/>
    <dgm:cxn modelId="{E600F77D-D7D0-4BC4-BA53-ADA04EB7F7E7}" srcId="{B13A649D-9F5B-4C73-AB26-C0F0BE9231B0}" destId="{CBE85996-47F5-4E18-9F56-CE6303900D44}" srcOrd="3" destOrd="0" parTransId="{854EBDF0-040E-4406-AB01-87F43B3B9102}" sibTransId="{BE92117D-CFAB-48C5-89A4-920257C0DA1C}"/>
    <dgm:cxn modelId="{D1099A9A-9D06-41E2-92A3-95C093009DCE}" type="presOf" srcId="{9F174367-0544-4247-B594-5238853C456A}" destId="{5F74D269-8F74-4B2B-B4D8-149CD77290D1}" srcOrd="0" destOrd="0" presId="urn:microsoft.com/office/officeart/2005/8/layout/pyramid2"/>
    <dgm:cxn modelId="{4F1FAEB7-0670-448E-9BE1-A6391AF1496E}" type="presOf" srcId="{39CC0C80-4935-463E-8008-E5A38810A709}" destId="{A0AEA1C8-45EC-4C19-8AF3-76FCD592D25E}" srcOrd="0" destOrd="0" presId="urn:microsoft.com/office/officeart/2005/8/layout/pyramid2"/>
    <dgm:cxn modelId="{17465EBE-D808-4FA5-9689-71B850120574}" type="presOf" srcId="{12EEE4FA-E305-4060-8B4C-C5BF4C719579}" destId="{8E83B9EC-855D-4D0A-9319-A7B44AC40603}" srcOrd="0" destOrd="0" presId="urn:microsoft.com/office/officeart/2005/8/layout/pyramid2"/>
    <dgm:cxn modelId="{E75CDBE8-D446-4168-BEE0-3E9704E2F130}" type="presOf" srcId="{B13A649D-9F5B-4C73-AB26-C0F0BE9231B0}" destId="{966327EF-CF57-4ED6-B5BE-36A83EC3B748}" srcOrd="0" destOrd="0" presId="urn:microsoft.com/office/officeart/2005/8/layout/pyramid2"/>
    <dgm:cxn modelId="{0AEA74E5-FA58-49F7-A02F-C27AC93C9017}" type="presParOf" srcId="{966327EF-CF57-4ED6-B5BE-36A83EC3B748}" destId="{9DB430FB-1BDF-45C9-B587-9E3350AB0740}" srcOrd="0" destOrd="0" presId="urn:microsoft.com/office/officeart/2005/8/layout/pyramid2"/>
    <dgm:cxn modelId="{2B0A0092-72D5-4C5C-9EF4-B80ECFADA5A4}" type="presParOf" srcId="{966327EF-CF57-4ED6-B5BE-36A83EC3B748}" destId="{32EDE360-9E9C-4072-863A-A44ED62185C4}" srcOrd="1" destOrd="0" presId="urn:microsoft.com/office/officeart/2005/8/layout/pyramid2"/>
    <dgm:cxn modelId="{86BC0F0A-7C97-4BB5-A956-21D936F6E404}" type="presParOf" srcId="{32EDE360-9E9C-4072-863A-A44ED62185C4}" destId="{A0AEA1C8-45EC-4C19-8AF3-76FCD592D25E}" srcOrd="0" destOrd="0" presId="urn:microsoft.com/office/officeart/2005/8/layout/pyramid2"/>
    <dgm:cxn modelId="{C3BC267E-8F64-4EB2-8500-BA04E1F9E65A}" type="presParOf" srcId="{32EDE360-9E9C-4072-863A-A44ED62185C4}" destId="{E356435B-3693-46D0-89FB-9C678CE044D4}" srcOrd="1" destOrd="0" presId="urn:microsoft.com/office/officeart/2005/8/layout/pyramid2"/>
    <dgm:cxn modelId="{C4C1575E-20C8-40A3-B09B-F729EB66A7F0}" type="presParOf" srcId="{32EDE360-9E9C-4072-863A-A44ED62185C4}" destId="{94BBFFE7-74D4-44DC-9CC9-B9046C377AD0}" srcOrd="2" destOrd="0" presId="urn:microsoft.com/office/officeart/2005/8/layout/pyramid2"/>
    <dgm:cxn modelId="{7E0FF25B-7C4A-421E-BDCC-466BD4D1A998}" type="presParOf" srcId="{32EDE360-9E9C-4072-863A-A44ED62185C4}" destId="{05CC5D62-31EB-4AD0-8570-DB7CE95DEEE9}" srcOrd="3" destOrd="0" presId="urn:microsoft.com/office/officeart/2005/8/layout/pyramid2"/>
    <dgm:cxn modelId="{D0E3AE1F-27CA-4342-A6BF-967E9AFF258D}" type="presParOf" srcId="{32EDE360-9E9C-4072-863A-A44ED62185C4}" destId="{5F74D269-8F74-4B2B-B4D8-149CD77290D1}" srcOrd="4" destOrd="0" presId="urn:microsoft.com/office/officeart/2005/8/layout/pyramid2"/>
    <dgm:cxn modelId="{3EAAC96D-1320-4A6D-BA0F-31AF81314F5F}" type="presParOf" srcId="{32EDE360-9E9C-4072-863A-A44ED62185C4}" destId="{E685855E-D330-4490-A2B9-4BA58891A306}" srcOrd="5" destOrd="0" presId="urn:microsoft.com/office/officeart/2005/8/layout/pyramid2"/>
    <dgm:cxn modelId="{F7C2D242-AF91-4823-B114-A8EC2F6DD9DD}" type="presParOf" srcId="{32EDE360-9E9C-4072-863A-A44ED62185C4}" destId="{FDFF8EA8-48F2-4D45-909E-8BD3CEE61460}" srcOrd="6" destOrd="0" presId="urn:microsoft.com/office/officeart/2005/8/layout/pyramid2"/>
    <dgm:cxn modelId="{5BBBC4F0-D27A-4E12-90C1-117E67333AD3}" type="presParOf" srcId="{32EDE360-9E9C-4072-863A-A44ED62185C4}" destId="{F23C360C-3108-410B-8577-9C8ECFF2B700}" srcOrd="7" destOrd="0" presId="urn:microsoft.com/office/officeart/2005/8/layout/pyramid2"/>
    <dgm:cxn modelId="{B619E005-731E-43FB-A780-49D34FE0DF38}" type="presParOf" srcId="{32EDE360-9E9C-4072-863A-A44ED62185C4}" destId="{8E83B9EC-855D-4D0A-9319-A7B44AC40603}" srcOrd="8" destOrd="0" presId="urn:microsoft.com/office/officeart/2005/8/layout/pyramid2"/>
    <dgm:cxn modelId="{B9E93FF2-8F05-41A6-A492-6A4B3CCE1F0A}" type="presParOf" srcId="{32EDE360-9E9C-4072-863A-A44ED62185C4}" destId="{02B93A9C-FAFA-430F-A855-3605551705D4}"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68A7C7-443B-4409-9110-047CA6602AB6}"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D48E40EB-BD02-41B6-B748-8DCA6F32B755}">
      <dgm:prSet phldrT="[Text]"/>
      <dgm:spPr/>
      <dgm:t>
        <a:bodyPr/>
        <a:lstStyle/>
        <a:p>
          <a:r>
            <a:rPr lang="en-US" dirty="0"/>
            <a:t>Assess risks at the financial statement level</a:t>
          </a:r>
        </a:p>
      </dgm:t>
    </dgm:pt>
    <dgm:pt modelId="{CC65CD7F-F1C3-4A6F-8D1E-5D5D73DBBED5}" type="parTrans" cxnId="{A86A8CEC-E510-45BA-8DC8-FE4B9C7CAC23}">
      <dgm:prSet/>
      <dgm:spPr/>
      <dgm:t>
        <a:bodyPr/>
        <a:lstStyle/>
        <a:p>
          <a:endParaRPr lang="en-US"/>
        </a:p>
      </dgm:t>
    </dgm:pt>
    <dgm:pt modelId="{4CA164D9-451F-431F-ABF4-020CFE71200C}" type="sibTrans" cxnId="{A86A8CEC-E510-45BA-8DC8-FE4B9C7CAC23}">
      <dgm:prSet/>
      <dgm:spPr/>
      <dgm:t>
        <a:bodyPr/>
        <a:lstStyle/>
        <a:p>
          <a:endParaRPr lang="en-US"/>
        </a:p>
      </dgm:t>
    </dgm:pt>
    <dgm:pt modelId="{1E4BC987-1751-4280-9D74-180EAAFEE9B6}">
      <dgm:prSet phldrT="[Text]"/>
      <dgm:spPr/>
      <dgm:t>
        <a:bodyPr/>
        <a:lstStyle/>
        <a:p>
          <a:r>
            <a:rPr lang="en-US" dirty="0"/>
            <a:t>Develop the overall audit strategy</a:t>
          </a:r>
        </a:p>
      </dgm:t>
    </dgm:pt>
    <dgm:pt modelId="{FE3F2E5A-EB3E-459C-A477-02474FB9EA6E}" type="parTrans" cxnId="{AAA0C0FB-B7D5-46F3-B4AA-6B8B763FB810}">
      <dgm:prSet/>
      <dgm:spPr/>
      <dgm:t>
        <a:bodyPr/>
        <a:lstStyle/>
        <a:p>
          <a:endParaRPr lang="en-US"/>
        </a:p>
      </dgm:t>
    </dgm:pt>
    <dgm:pt modelId="{B01F8ACF-38EA-4F98-9BC3-BB4E14E9D7C5}" type="sibTrans" cxnId="{AAA0C0FB-B7D5-46F3-B4AA-6B8B763FB810}">
      <dgm:prSet/>
      <dgm:spPr/>
      <dgm:t>
        <a:bodyPr/>
        <a:lstStyle/>
        <a:p>
          <a:endParaRPr lang="en-US"/>
        </a:p>
      </dgm:t>
    </dgm:pt>
    <dgm:pt modelId="{AE4385DC-374D-4484-A74E-DB108DDF855A}">
      <dgm:prSet phldrT="[Text]"/>
      <dgm:spPr/>
      <dgm:t>
        <a:bodyPr/>
        <a:lstStyle/>
        <a:p>
          <a:r>
            <a:rPr lang="en-US" dirty="0"/>
            <a:t>Assess risks at the relevant assertion level</a:t>
          </a:r>
        </a:p>
      </dgm:t>
    </dgm:pt>
    <dgm:pt modelId="{64D1FA1C-B6CD-4829-8B91-4887E26D0338}" type="parTrans" cxnId="{7274DA5E-32E1-4FB4-A60D-32113D2016A4}">
      <dgm:prSet/>
      <dgm:spPr/>
      <dgm:t>
        <a:bodyPr/>
        <a:lstStyle/>
        <a:p>
          <a:endParaRPr lang="en-US"/>
        </a:p>
      </dgm:t>
    </dgm:pt>
    <dgm:pt modelId="{0D3D10D9-0F17-4E66-8E28-B1DA546A57F5}" type="sibTrans" cxnId="{7274DA5E-32E1-4FB4-A60D-32113D2016A4}">
      <dgm:prSet/>
      <dgm:spPr/>
      <dgm:t>
        <a:bodyPr/>
        <a:lstStyle/>
        <a:p>
          <a:endParaRPr lang="en-US"/>
        </a:p>
      </dgm:t>
    </dgm:pt>
    <dgm:pt modelId="{5B8BD238-8A55-4A33-B373-10F9488E7C58}">
      <dgm:prSet phldrT="[Text]"/>
      <dgm:spPr/>
      <dgm:t>
        <a:bodyPr/>
        <a:lstStyle/>
        <a:p>
          <a:r>
            <a:rPr lang="en-US" dirty="0"/>
            <a:t>Develop the detailed audit plan</a:t>
          </a:r>
        </a:p>
      </dgm:t>
    </dgm:pt>
    <dgm:pt modelId="{3B8CFC5C-C4E3-4A72-8B0D-8E66F4224C3C}" type="parTrans" cxnId="{4BEBE9F2-07FB-4F1B-8E68-CF1B1021B533}">
      <dgm:prSet/>
      <dgm:spPr/>
      <dgm:t>
        <a:bodyPr/>
        <a:lstStyle/>
        <a:p>
          <a:endParaRPr lang="en-US"/>
        </a:p>
      </dgm:t>
    </dgm:pt>
    <dgm:pt modelId="{9979CE28-2D92-4FEF-84BF-A3AF08A66E39}" type="sibTrans" cxnId="{4BEBE9F2-07FB-4F1B-8E68-CF1B1021B533}">
      <dgm:prSet/>
      <dgm:spPr/>
      <dgm:t>
        <a:bodyPr/>
        <a:lstStyle/>
        <a:p>
          <a:endParaRPr lang="en-US"/>
        </a:p>
      </dgm:t>
    </dgm:pt>
    <dgm:pt modelId="{E6C1ACD1-8594-483F-906D-C12B0CBC3446}" type="pres">
      <dgm:prSet presAssocID="{4A68A7C7-443B-4409-9110-047CA6602AB6}" presName="Name0" presStyleCnt="0">
        <dgm:presLayoutVars>
          <dgm:dir/>
          <dgm:animLvl val="lvl"/>
          <dgm:resizeHandles val="exact"/>
        </dgm:presLayoutVars>
      </dgm:prSet>
      <dgm:spPr/>
    </dgm:pt>
    <dgm:pt modelId="{3D679077-B314-4B10-B2C3-ED0EB2AE6653}" type="pres">
      <dgm:prSet presAssocID="{5B8BD238-8A55-4A33-B373-10F9488E7C58}" presName="boxAndChildren" presStyleCnt="0"/>
      <dgm:spPr/>
    </dgm:pt>
    <dgm:pt modelId="{DA340E99-5D8E-40FE-AD5D-03F5ADCEEBE1}" type="pres">
      <dgm:prSet presAssocID="{5B8BD238-8A55-4A33-B373-10F9488E7C58}" presName="parentTextBox" presStyleLbl="node1" presStyleIdx="0" presStyleCnt="4"/>
      <dgm:spPr/>
    </dgm:pt>
    <dgm:pt modelId="{FDD195E3-2892-4846-9901-9CDDC3E6F3A3}" type="pres">
      <dgm:prSet presAssocID="{0D3D10D9-0F17-4E66-8E28-B1DA546A57F5}" presName="sp" presStyleCnt="0"/>
      <dgm:spPr/>
    </dgm:pt>
    <dgm:pt modelId="{B176DD22-A8B0-45D7-BC59-EF331AF7815C}" type="pres">
      <dgm:prSet presAssocID="{AE4385DC-374D-4484-A74E-DB108DDF855A}" presName="arrowAndChildren" presStyleCnt="0"/>
      <dgm:spPr/>
    </dgm:pt>
    <dgm:pt modelId="{B767D31F-569D-44FB-AB8D-1DCA56C1A57A}" type="pres">
      <dgm:prSet presAssocID="{AE4385DC-374D-4484-A74E-DB108DDF855A}" presName="parentTextArrow" presStyleLbl="node1" presStyleIdx="1" presStyleCnt="4"/>
      <dgm:spPr/>
    </dgm:pt>
    <dgm:pt modelId="{AF1E3E1F-1154-4EEF-8E11-65EBA37CD6DA}" type="pres">
      <dgm:prSet presAssocID="{B01F8ACF-38EA-4F98-9BC3-BB4E14E9D7C5}" presName="sp" presStyleCnt="0"/>
      <dgm:spPr/>
    </dgm:pt>
    <dgm:pt modelId="{39BCBC9F-190D-4998-A58C-31C66CB86396}" type="pres">
      <dgm:prSet presAssocID="{1E4BC987-1751-4280-9D74-180EAAFEE9B6}" presName="arrowAndChildren" presStyleCnt="0"/>
      <dgm:spPr/>
    </dgm:pt>
    <dgm:pt modelId="{987B0846-5882-424B-97FA-4F4DEBD9A62A}" type="pres">
      <dgm:prSet presAssocID="{1E4BC987-1751-4280-9D74-180EAAFEE9B6}" presName="parentTextArrow" presStyleLbl="node1" presStyleIdx="2" presStyleCnt="4"/>
      <dgm:spPr/>
    </dgm:pt>
    <dgm:pt modelId="{00DF5619-DFBC-4A64-AA01-AFB9EB0A7387}" type="pres">
      <dgm:prSet presAssocID="{4CA164D9-451F-431F-ABF4-020CFE71200C}" presName="sp" presStyleCnt="0"/>
      <dgm:spPr/>
    </dgm:pt>
    <dgm:pt modelId="{C624560E-A547-453D-91B5-FD52406CEF00}" type="pres">
      <dgm:prSet presAssocID="{D48E40EB-BD02-41B6-B748-8DCA6F32B755}" presName="arrowAndChildren" presStyleCnt="0"/>
      <dgm:spPr/>
    </dgm:pt>
    <dgm:pt modelId="{CA037EFF-1865-462B-91E4-E46443525352}" type="pres">
      <dgm:prSet presAssocID="{D48E40EB-BD02-41B6-B748-8DCA6F32B755}" presName="parentTextArrow" presStyleLbl="node1" presStyleIdx="3" presStyleCnt="4"/>
      <dgm:spPr/>
    </dgm:pt>
  </dgm:ptLst>
  <dgm:cxnLst>
    <dgm:cxn modelId="{63A1C310-79DC-484B-BCC5-71BA0CA31566}" type="presOf" srcId="{4A68A7C7-443B-4409-9110-047CA6602AB6}" destId="{E6C1ACD1-8594-483F-906D-C12B0CBC3446}" srcOrd="0" destOrd="0" presId="urn:microsoft.com/office/officeart/2005/8/layout/process4"/>
    <dgm:cxn modelId="{1BFA6721-D59F-4A3A-83EE-70FF9439715E}" type="presOf" srcId="{1E4BC987-1751-4280-9D74-180EAAFEE9B6}" destId="{987B0846-5882-424B-97FA-4F4DEBD9A62A}" srcOrd="0" destOrd="0" presId="urn:microsoft.com/office/officeart/2005/8/layout/process4"/>
    <dgm:cxn modelId="{7274DA5E-32E1-4FB4-A60D-32113D2016A4}" srcId="{4A68A7C7-443B-4409-9110-047CA6602AB6}" destId="{AE4385DC-374D-4484-A74E-DB108DDF855A}" srcOrd="2" destOrd="0" parTransId="{64D1FA1C-B6CD-4829-8B91-4887E26D0338}" sibTransId="{0D3D10D9-0F17-4E66-8E28-B1DA546A57F5}"/>
    <dgm:cxn modelId="{8BCFD094-D7BF-4776-AC48-79D04807282F}" type="presOf" srcId="{AE4385DC-374D-4484-A74E-DB108DDF855A}" destId="{B767D31F-569D-44FB-AB8D-1DCA56C1A57A}" srcOrd="0" destOrd="0" presId="urn:microsoft.com/office/officeart/2005/8/layout/process4"/>
    <dgm:cxn modelId="{B215EDD4-7185-4522-91BD-AF464E5BDA24}" type="presOf" srcId="{D48E40EB-BD02-41B6-B748-8DCA6F32B755}" destId="{CA037EFF-1865-462B-91E4-E46443525352}" srcOrd="0" destOrd="0" presId="urn:microsoft.com/office/officeart/2005/8/layout/process4"/>
    <dgm:cxn modelId="{5EB81EE8-BADF-44DE-AE39-F3DC182E90A7}" type="presOf" srcId="{5B8BD238-8A55-4A33-B373-10F9488E7C58}" destId="{DA340E99-5D8E-40FE-AD5D-03F5ADCEEBE1}" srcOrd="0" destOrd="0" presId="urn:microsoft.com/office/officeart/2005/8/layout/process4"/>
    <dgm:cxn modelId="{A86A8CEC-E510-45BA-8DC8-FE4B9C7CAC23}" srcId="{4A68A7C7-443B-4409-9110-047CA6602AB6}" destId="{D48E40EB-BD02-41B6-B748-8DCA6F32B755}" srcOrd="0" destOrd="0" parTransId="{CC65CD7F-F1C3-4A6F-8D1E-5D5D73DBBED5}" sibTransId="{4CA164D9-451F-431F-ABF4-020CFE71200C}"/>
    <dgm:cxn modelId="{4BEBE9F2-07FB-4F1B-8E68-CF1B1021B533}" srcId="{4A68A7C7-443B-4409-9110-047CA6602AB6}" destId="{5B8BD238-8A55-4A33-B373-10F9488E7C58}" srcOrd="3" destOrd="0" parTransId="{3B8CFC5C-C4E3-4A72-8B0D-8E66F4224C3C}" sibTransId="{9979CE28-2D92-4FEF-84BF-A3AF08A66E39}"/>
    <dgm:cxn modelId="{AAA0C0FB-B7D5-46F3-B4AA-6B8B763FB810}" srcId="{4A68A7C7-443B-4409-9110-047CA6602AB6}" destId="{1E4BC987-1751-4280-9D74-180EAAFEE9B6}" srcOrd="1" destOrd="0" parTransId="{FE3F2E5A-EB3E-459C-A477-02474FB9EA6E}" sibTransId="{B01F8ACF-38EA-4F98-9BC3-BB4E14E9D7C5}"/>
    <dgm:cxn modelId="{212C628E-5E3A-4417-8061-864075295EBA}" type="presParOf" srcId="{E6C1ACD1-8594-483F-906D-C12B0CBC3446}" destId="{3D679077-B314-4B10-B2C3-ED0EB2AE6653}" srcOrd="0" destOrd="0" presId="urn:microsoft.com/office/officeart/2005/8/layout/process4"/>
    <dgm:cxn modelId="{FBBD82DC-0622-4621-BC1C-6FBA5CBDCDB6}" type="presParOf" srcId="{3D679077-B314-4B10-B2C3-ED0EB2AE6653}" destId="{DA340E99-5D8E-40FE-AD5D-03F5ADCEEBE1}" srcOrd="0" destOrd="0" presId="urn:microsoft.com/office/officeart/2005/8/layout/process4"/>
    <dgm:cxn modelId="{2094CDA1-D532-48ED-B5A2-E58821FEAFB4}" type="presParOf" srcId="{E6C1ACD1-8594-483F-906D-C12B0CBC3446}" destId="{FDD195E3-2892-4846-9901-9CDDC3E6F3A3}" srcOrd="1" destOrd="0" presId="urn:microsoft.com/office/officeart/2005/8/layout/process4"/>
    <dgm:cxn modelId="{EDA2A4D7-161C-4077-B86A-87CA4081E258}" type="presParOf" srcId="{E6C1ACD1-8594-483F-906D-C12B0CBC3446}" destId="{B176DD22-A8B0-45D7-BC59-EF331AF7815C}" srcOrd="2" destOrd="0" presId="urn:microsoft.com/office/officeart/2005/8/layout/process4"/>
    <dgm:cxn modelId="{8BD87596-40FB-4F29-86E0-E4A95987234E}" type="presParOf" srcId="{B176DD22-A8B0-45D7-BC59-EF331AF7815C}" destId="{B767D31F-569D-44FB-AB8D-1DCA56C1A57A}" srcOrd="0" destOrd="0" presId="urn:microsoft.com/office/officeart/2005/8/layout/process4"/>
    <dgm:cxn modelId="{38466942-9D3A-40D7-BFAB-C069C0856407}" type="presParOf" srcId="{E6C1ACD1-8594-483F-906D-C12B0CBC3446}" destId="{AF1E3E1F-1154-4EEF-8E11-65EBA37CD6DA}" srcOrd="3" destOrd="0" presId="urn:microsoft.com/office/officeart/2005/8/layout/process4"/>
    <dgm:cxn modelId="{98421E49-3082-4D70-9CC4-DB29078CF544}" type="presParOf" srcId="{E6C1ACD1-8594-483F-906D-C12B0CBC3446}" destId="{39BCBC9F-190D-4998-A58C-31C66CB86396}" srcOrd="4" destOrd="0" presId="urn:microsoft.com/office/officeart/2005/8/layout/process4"/>
    <dgm:cxn modelId="{8355A1A1-152A-43B1-958B-4D2F4A2F5D38}" type="presParOf" srcId="{39BCBC9F-190D-4998-A58C-31C66CB86396}" destId="{987B0846-5882-424B-97FA-4F4DEBD9A62A}" srcOrd="0" destOrd="0" presId="urn:microsoft.com/office/officeart/2005/8/layout/process4"/>
    <dgm:cxn modelId="{A9ECAFD5-ECB9-4CE1-A3A5-C34C77447483}" type="presParOf" srcId="{E6C1ACD1-8594-483F-906D-C12B0CBC3446}" destId="{00DF5619-DFBC-4A64-AA01-AFB9EB0A7387}" srcOrd="5" destOrd="0" presId="urn:microsoft.com/office/officeart/2005/8/layout/process4"/>
    <dgm:cxn modelId="{8E07E45A-95DB-41DF-A36E-BBFF6AB1684C}" type="presParOf" srcId="{E6C1ACD1-8594-483F-906D-C12B0CBC3446}" destId="{C624560E-A547-453D-91B5-FD52406CEF00}" srcOrd="6" destOrd="0" presId="urn:microsoft.com/office/officeart/2005/8/layout/process4"/>
    <dgm:cxn modelId="{3F05AE0D-EEAF-42A7-A9A7-EC9C3D953EBA}" type="presParOf" srcId="{C624560E-A547-453D-91B5-FD52406CEF00}" destId="{CA037EFF-1865-462B-91E4-E4644352535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9FCE3A2-4C93-4F0E-A23C-D63671D34B8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12DC7FE7-F3D7-4C6B-BF58-48EF56432860}">
      <dgm:prSet phldrT="[Text]"/>
      <dgm:spPr/>
      <dgm:t>
        <a:bodyPr/>
        <a:lstStyle/>
        <a:p>
          <a:r>
            <a:rPr lang="en-US" dirty="0"/>
            <a:t>Account Balances, Transaction Classes, Disclosures</a:t>
          </a:r>
        </a:p>
      </dgm:t>
    </dgm:pt>
    <dgm:pt modelId="{F334F0D7-6788-4323-9E56-9A8A679EF86D}" type="parTrans" cxnId="{7DB945A7-CA91-4E62-BE1C-D7283A566B7C}">
      <dgm:prSet/>
      <dgm:spPr/>
      <dgm:t>
        <a:bodyPr/>
        <a:lstStyle/>
        <a:p>
          <a:endParaRPr lang="en-US"/>
        </a:p>
      </dgm:t>
    </dgm:pt>
    <dgm:pt modelId="{BD89267C-09B8-4CB2-AE84-B973DD4B4306}" type="sibTrans" cxnId="{7DB945A7-CA91-4E62-BE1C-D7283A566B7C}">
      <dgm:prSet/>
      <dgm:spPr/>
      <dgm:t>
        <a:bodyPr/>
        <a:lstStyle/>
        <a:p>
          <a:endParaRPr lang="en-US"/>
        </a:p>
      </dgm:t>
    </dgm:pt>
    <dgm:pt modelId="{CB26328C-4FDE-4CD9-B0F4-2457A16A6D57}">
      <dgm:prSet phldrT="[Text]"/>
      <dgm:spPr>
        <a:solidFill>
          <a:schemeClr val="accent3">
            <a:lumMod val="50000"/>
          </a:schemeClr>
        </a:solidFill>
        <a:ln>
          <a:solidFill>
            <a:schemeClr val="bg1"/>
          </a:solidFill>
        </a:ln>
      </dgm:spPr>
      <dgm:t>
        <a:bodyPr/>
        <a:lstStyle/>
        <a:p>
          <a:r>
            <a:rPr lang="en-US" dirty="0"/>
            <a:t>Existence or Occurrence</a:t>
          </a:r>
        </a:p>
      </dgm:t>
    </dgm:pt>
    <dgm:pt modelId="{4A6CEEBF-98E7-4A81-BC9E-7CF82B16402D}" type="parTrans" cxnId="{9EACD08A-FB60-45B8-BCE8-6EC2FF960047}">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2D9D0A41-DD07-48D4-B9EE-6D05307B1865}" type="sibTrans" cxnId="{9EACD08A-FB60-45B8-BCE8-6EC2FF960047}">
      <dgm:prSet/>
      <dgm:spPr/>
      <dgm:t>
        <a:bodyPr/>
        <a:lstStyle/>
        <a:p>
          <a:endParaRPr lang="en-US"/>
        </a:p>
      </dgm:t>
    </dgm:pt>
    <dgm:pt modelId="{FE410585-DD77-4552-A77D-2C04BC12B9B7}">
      <dgm:prSet phldrT="[Text]"/>
      <dgm:spPr>
        <a:solidFill>
          <a:schemeClr val="accent3">
            <a:lumMod val="50000"/>
          </a:schemeClr>
        </a:solidFill>
        <a:ln>
          <a:solidFill>
            <a:schemeClr val="bg1"/>
          </a:solidFill>
        </a:ln>
      </dgm:spPr>
      <dgm:t>
        <a:bodyPr/>
        <a:lstStyle/>
        <a:p>
          <a:r>
            <a:rPr lang="en-US" dirty="0"/>
            <a:t>Completeness</a:t>
          </a:r>
        </a:p>
      </dgm:t>
    </dgm:pt>
    <dgm:pt modelId="{DD864BD3-FA52-417F-804E-5BDC64C832CC}" type="parTrans" cxnId="{2A785375-D2B9-4D79-8686-9560F50B43DC}">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3496DB96-07D4-46A4-9CE6-15C8F613BDB5}" type="sibTrans" cxnId="{2A785375-D2B9-4D79-8686-9560F50B43DC}">
      <dgm:prSet/>
      <dgm:spPr/>
      <dgm:t>
        <a:bodyPr/>
        <a:lstStyle/>
        <a:p>
          <a:endParaRPr lang="en-US"/>
        </a:p>
      </dgm:t>
    </dgm:pt>
    <dgm:pt modelId="{BAB4BC9D-705F-4B43-A74A-A86EACA78451}">
      <dgm:prSet phldrT="[Text]"/>
      <dgm:spPr>
        <a:solidFill>
          <a:schemeClr val="accent3">
            <a:lumMod val="50000"/>
          </a:schemeClr>
        </a:solidFill>
        <a:ln>
          <a:solidFill>
            <a:schemeClr val="bg1"/>
          </a:solidFill>
        </a:ln>
      </dgm:spPr>
      <dgm:t>
        <a:bodyPr/>
        <a:lstStyle/>
        <a:p>
          <a:r>
            <a:rPr lang="en-US" dirty="0"/>
            <a:t>Rights or Obligations</a:t>
          </a:r>
        </a:p>
      </dgm:t>
    </dgm:pt>
    <dgm:pt modelId="{9136A7B5-0DE4-444E-8AE6-3CF3F1113A8E}" type="parTrans" cxnId="{8CD5CD2B-2306-4D73-80A6-83B2FF6A8FAA}">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7CF7F269-315A-45F7-95BB-218D8DB65A2C}" type="sibTrans" cxnId="{8CD5CD2B-2306-4D73-80A6-83B2FF6A8FAA}">
      <dgm:prSet/>
      <dgm:spPr/>
      <dgm:t>
        <a:bodyPr/>
        <a:lstStyle/>
        <a:p>
          <a:endParaRPr lang="en-US"/>
        </a:p>
      </dgm:t>
    </dgm:pt>
    <dgm:pt modelId="{32AA1057-17E3-4126-9B98-37619CDC8D01}">
      <dgm:prSet phldrT="[Text]"/>
      <dgm:spPr>
        <a:solidFill>
          <a:schemeClr val="accent3">
            <a:lumMod val="50000"/>
          </a:schemeClr>
        </a:solidFill>
        <a:ln>
          <a:solidFill>
            <a:schemeClr val="bg1"/>
          </a:solidFill>
        </a:ln>
      </dgm:spPr>
      <dgm:t>
        <a:bodyPr/>
        <a:lstStyle/>
        <a:p>
          <a:r>
            <a:rPr lang="en-US" dirty="0"/>
            <a:t>Valuation or Allocation</a:t>
          </a:r>
        </a:p>
      </dgm:t>
    </dgm:pt>
    <dgm:pt modelId="{29669C27-825E-43A4-B51B-1C6B68806BF4}" type="parTrans" cxnId="{C140D70F-4DAC-4670-93DC-EAAB179E5B6B}">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10FE06C1-B00E-4AB5-A63F-635D41CB347B}" type="sibTrans" cxnId="{C140D70F-4DAC-4670-93DC-EAAB179E5B6B}">
      <dgm:prSet/>
      <dgm:spPr/>
      <dgm:t>
        <a:bodyPr/>
        <a:lstStyle/>
        <a:p>
          <a:endParaRPr lang="en-US"/>
        </a:p>
      </dgm:t>
    </dgm:pt>
    <dgm:pt modelId="{B3DA4B7C-49B5-4EF6-AA2C-D1EEE88A90D4}">
      <dgm:prSet phldrT="[Text]"/>
      <dgm:spPr>
        <a:solidFill>
          <a:schemeClr val="accent3">
            <a:lumMod val="50000"/>
          </a:schemeClr>
        </a:solidFill>
      </dgm:spPr>
      <dgm:t>
        <a:bodyPr/>
        <a:lstStyle/>
        <a:p>
          <a:r>
            <a:rPr lang="en-US" dirty="0"/>
            <a:t>Accuracy or Classification</a:t>
          </a:r>
        </a:p>
      </dgm:t>
    </dgm:pt>
    <dgm:pt modelId="{3442059D-344F-4CF7-8FCF-D6F4D40C44C0}" type="parTrans" cxnId="{1B43F0ED-1405-46D6-896A-64B43162653E}">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D528E68A-D5C4-43C3-AC6A-3BA932AD4146}" type="sibTrans" cxnId="{1B43F0ED-1405-46D6-896A-64B43162653E}">
      <dgm:prSet/>
      <dgm:spPr/>
      <dgm:t>
        <a:bodyPr/>
        <a:lstStyle/>
        <a:p>
          <a:endParaRPr lang="en-US"/>
        </a:p>
      </dgm:t>
    </dgm:pt>
    <dgm:pt modelId="{F3ED5C0D-2A5E-4C77-BDE1-47F650555F84}">
      <dgm:prSet phldrT="[Text]"/>
      <dgm:spPr>
        <a:solidFill>
          <a:schemeClr val="accent3">
            <a:lumMod val="50000"/>
          </a:schemeClr>
        </a:solidFill>
      </dgm:spPr>
      <dgm:t>
        <a:bodyPr/>
        <a:lstStyle/>
        <a:p>
          <a:r>
            <a:rPr lang="en-US" dirty="0"/>
            <a:t>Cutoff</a:t>
          </a:r>
        </a:p>
      </dgm:t>
    </dgm:pt>
    <dgm:pt modelId="{091E0507-31DB-4977-B1F0-9B7520486B3C}" type="parTrans" cxnId="{B12AA75F-9D61-456F-82A4-762FD6E45185}">
      <dgm:prSet/>
      <dgm:spPr>
        <a:gradFill rotWithShape="0">
          <a:gsLst>
            <a:gs pos="0">
              <a:srgbClr val="03D4A8"/>
            </a:gs>
            <a:gs pos="25000">
              <a:srgbClr val="21D6E0"/>
            </a:gs>
            <a:gs pos="75000">
              <a:srgbClr val="0087E6"/>
            </a:gs>
            <a:gs pos="100000">
              <a:srgbClr val="005CBF"/>
            </a:gs>
          </a:gsLst>
          <a:lin ang="5400000" scaled="0"/>
        </a:gradFill>
      </dgm:spPr>
      <dgm:t>
        <a:bodyPr/>
        <a:lstStyle/>
        <a:p>
          <a:endParaRPr lang="en-US" dirty="0"/>
        </a:p>
      </dgm:t>
    </dgm:pt>
    <dgm:pt modelId="{FBA71A02-2571-4541-B838-81E56DAA2C01}" type="sibTrans" cxnId="{B12AA75F-9D61-456F-82A4-762FD6E45185}">
      <dgm:prSet/>
      <dgm:spPr/>
      <dgm:t>
        <a:bodyPr/>
        <a:lstStyle/>
        <a:p>
          <a:endParaRPr lang="en-US"/>
        </a:p>
      </dgm:t>
    </dgm:pt>
    <dgm:pt modelId="{7581A776-C1FB-4358-AC71-394E70190CA4}" type="pres">
      <dgm:prSet presAssocID="{69FCE3A2-4C93-4F0E-A23C-D63671D34B85}" presName="cycle" presStyleCnt="0">
        <dgm:presLayoutVars>
          <dgm:chMax val="1"/>
          <dgm:dir/>
          <dgm:animLvl val="ctr"/>
          <dgm:resizeHandles val="exact"/>
        </dgm:presLayoutVars>
      </dgm:prSet>
      <dgm:spPr/>
    </dgm:pt>
    <dgm:pt modelId="{6D129DD1-1713-4F24-AE8C-D5184D5F2F01}" type="pres">
      <dgm:prSet presAssocID="{12DC7FE7-F3D7-4C6B-BF58-48EF56432860}" presName="centerShape" presStyleLbl="node0" presStyleIdx="0" presStyleCnt="1"/>
      <dgm:spPr/>
    </dgm:pt>
    <dgm:pt modelId="{A143BE7E-8EDA-4F92-B0E4-D5577DD1B6DE}" type="pres">
      <dgm:prSet presAssocID="{4A6CEEBF-98E7-4A81-BC9E-7CF82B16402D}" presName="parTrans" presStyleLbl="bgSibTrans2D1" presStyleIdx="0" presStyleCnt="6"/>
      <dgm:spPr/>
    </dgm:pt>
    <dgm:pt modelId="{CD60D303-A402-4E6A-9BF6-6A9D96940A81}" type="pres">
      <dgm:prSet presAssocID="{CB26328C-4FDE-4CD9-B0F4-2457A16A6D57}" presName="node" presStyleLbl="node1" presStyleIdx="0" presStyleCnt="6">
        <dgm:presLayoutVars>
          <dgm:bulletEnabled val="1"/>
        </dgm:presLayoutVars>
      </dgm:prSet>
      <dgm:spPr/>
    </dgm:pt>
    <dgm:pt modelId="{486015EF-7BE7-4241-BAC1-6DD84C8EB8D5}" type="pres">
      <dgm:prSet presAssocID="{DD864BD3-FA52-417F-804E-5BDC64C832CC}" presName="parTrans" presStyleLbl="bgSibTrans2D1" presStyleIdx="1" presStyleCnt="6"/>
      <dgm:spPr/>
    </dgm:pt>
    <dgm:pt modelId="{75D43FC7-3C8C-4EB5-88D8-1A547C638FD1}" type="pres">
      <dgm:prSet presAssocID="{FE410585-DD77-4552-A77D-2C04BC12B9B7}" presName="node" presStyleLbl="node1" presStyleIdx="1" presStyleCnt="6">
        <dgm:presLayoutVars>
          <dgm:bulletEnabled val="1"/>
        </dgm:presLayoutVars>
      </dgm:prSet>
      <dgm:spPr/>
    </dgm:pt>
    <dgm:pt modelId="{218DF065-1DB6-4D2C-BBEF-B28C37FD2405}" type="pres">
      <dgm:prSet presAssocID="{9136A7B5-0DE4-444E-8AE6-3CF3F1113A8E}" presName="parTrans" presStyleLbl="bgSibTrans2D1" presStyleIdx="2" presStyleCnt="6"/>
      <dgm:spPr/>
    </dgm:pt>
    <dgm:pt modelId="{7A4FF0D8-82BD-4781-8FDD-D2DC16672EDD}" type="pres">
      <dgm:prSet presAssocID="{BAB4BC9D-705F-4B43-A74A-A86EACA78451}" presName="node" presStyleLbl="node1" presStyleIdx="2" presStyleCnt="6">
        <dgm:presLayoutVars>
          <dgm:bulletEnabled val="1"/>
        </dgm:presLayoutVars>
      </dgm:prSet>
      <dgm:spPr/>
    </dgm:pt>
    <dgm:pt modelId="{E5D325B3-E23B-43C0-90B9-BE542F15196D}" type="pres">
      <dgm:prSet presAssocID="{29669C27-825E-43A4-B51B-1C6B68806BF4}" presName="parTrans" presStyleLbl="bgSibTrans2D1" presStyleIdx="3" presStyleCnt="6"/>
      <dgm:spPr/>
    </dgm:pt>
    <dgm:pt modelId="{B646750E-2C1B-43EE-857F-11DC00DB2C5D}" type="pres">
      <dgm:prSet presAssocID="{32AA1057-17E3-4126-9B98-37619CDC8D01}" presName="node" presStyleLbl="node1" presStyleIdx="3" presStyleCnt="6">
        <dgm:presLayoutVars>
          <dgm:bulletEnabled val="1"/>
        </dgm:presLayoutVars>
      </dgm:prSet>
      <dgm:spPr/>
    </dgm:pt>
    <dgm:pt modelId="{13FB377C-B1D5-4D5B-8A0E-208A9B705F01}" type="pres">
      <dgm:prSet presAssocID="{3442059D-344F-4CF7-8FCF-D6F4D40C44C0}" presName="parTrans" presStyleLbl="bgSibTrans2D1" presStyleIdx="4" presStyleCnt="6"/>
      <dgm:spPr/>
    </dgm:pt>
    <dgm:pt modelId="{FF07FB23-6B3E-40E7-9C92-D6C2A7340EF7}" type="pres">
      <dgm:prSet presAssocID="{B3DA4B7C-49B5-4EF6-AA2C-D1EEE88A90D4}" presName="node" presStyleLbl="node1" presStyleIdx="4" presStyleCnt="6">
        <dgm:presLayoutVars>
          <dgm:bulletEnabled val="1"/>
        </dgm:presLayoutVars>
      </dgm:prSet>
      <dgm:spPr/>
    </dgm:pt>
    <dgm:pt modelId="{F0F60112-834A-4A69-A2A9-C7F008EDE375}" type="pres">
      <dgm:prSet presAssocID="{091E0507-31DB-4977-B1F0-9B7520486B3C}" presName="parTrans" presStyleLbl="bgSibTrans2D1" presStyleIdx="5" presStyleCnt="6"/>
      <dgm:spPr/>
    </dgm:pt>
    <dgm:pt modelId="{205438D8-DB10-43EE-B5B3-4E476B88177B}" type="pres">
      <dgm:prSet presAssocID="{F3ED5C0D-2A5E-4C77-BDE1-47F650555F84}" presName="node" presStyleLbl="node1" presStyleIdx="5" presStyleCnt="6">
        <dgm:presLayoutVars>
          <dgm:bulletEnabled val="1"/>
        </dgm:presLayoutVars>
      </dgm:prSet>
      <dgm:spPr/>
    </dgm:pt>
  </dgm:ptLst>
  <dgm:cxnLst>
    <dgm:cxn modelId="{4DD1730E-0EC2-46C3-AAD6-053AC513881E}" type="presOf" srcId="{9136A7B5-0DE4-444E-8AE6-3CF3F1113A8E}" destId="{218DF065-1DB6-4D2C-BBEF-B28C37FD2405}" srcOrd="0" destOrd="0" presId="urn:microsoft.com/office/officeart/2005/8/layout/radial4"/>
    <dgm:cxn modelId="{C140D70F-4DAC-4670-93DC-EAAB179E5B6B}" srcId="{12DC7FE7-F3D7-4C6B-BF58-48EF56432860}" destId="{32AA1057-17E3-4126-9B98-37619CDC8D01}" srcOrd="3" destOrd="0" parTransId="{29669C27-825E-43A4-B51B-1C6B68806BF4}" sibTransId="{10FE06C1-B00E-4AB5-A63F-635D41CB347B}"/>
    <dgm:cxn modelId="{A74E0015-B3D2-4E7A-B5E5-B310A452B4EF}" type="presOf" srcId="{091E0507-31DB-4977-B1F0-9B7520486B3C}" destId="{F0F60112-834A-4A69-A2A9-C7F008EDE375}" srcOrd="0" destOrd="0" presId="urn:microsoft.com/office/officeart/2005/8/layout/radial4"/>
    <dgm:cxn modelId="{8CD5CD2B-2306-4D73-80A6-83B2FF6A8FAA}" srcId="{12DC7FE7-F3D7-4C6B-BF58-48EF56432860}" destId="{BAB4BC9D-705F-4B43-A74A-A86EACA78451}" srcOrd="2" destOrd="0" parTransId="{9136A7B5-0DE4-444E-8AE6-3CF3F1113A8E}" sibTransId="{7CF7F269-315A-45F7-95BB-218D8DB65A2C}"/>
    <dgm:cxn modelId="{AA1FEA34-D955-46AD-80A0-33751D67C2A7}" type="presOf" srcId="{F3ED5C0D-2A5E-4C77-BDE1-47F650555F84}" destId="{205438D8-DB10-43EE-B5B3-4E476B88177B}" srcOrd="0" destOrd="0" presId="urn:microsoft.com/office/officeart/2005/8/layout/radial4"/>
    <dgm:cxn modelId="{CB9D853A-A500-4C99-A399-71D753AAF096}" type="presOf" srcId="{4A6CEEBF-98E7-4A81-BC9E-7CF82B16402D}" destId="{A143BE7E-8EDA-4F92-B0E4-D5577DD1B6DE}" srcOrd="0" destOrd="0" presId="urn:microsoft.com/office/officeart/2005/8/layout/radial4"/>
    <dgm:cxn modelId="{9CDDBA3C-0928-41CE-A455-C44AD086F98A}" type="presOf" srcId="{B3DA4B7C-49B5-4EF6-AA2C-D1EEE88A90D4}" destId="{FF07FB23-6B3E-40E7-9C92-D6C2A7340EF7}" srcOrd="0" destOrd="0" presId="urn:microsoft.com/office/officeart/2005/8/layout/radial4"/>
    <dgm:cxn modelId="{B12AA75F-9D61-456F-82A4-762FD6E45185}" srcId="{12DC7FE7-F3D7-4C6B-BF58-48EF56432860}" destId="{F3ED5C0D-2A5E-4C77-BDE1-47F650555F84}" srcOrd="5" destOrd="0" parTransId="{091E0507-31DB-4977-B1F0-9B7520486B3C}" sibTransId="{FBA71A02-2571-4541-B838-81E56DAA2C01}"/>
    <dgm:cxn modelId="{E81F9568-8EA1-40AC-AE46-B2757754586A}" type="presOf" srcId="{FE410585-DD77-4552-A77D-2C04BC12B9B7}" destId="{75D43FC7-3C8C-4EB5-88D8-1A547C638FD1}" srcOrd="0" destOrd="0" presId="urn:microsoft.com/office/officeart/2005/8/layout/radial4"/>
    <dgm:cxn modelId="{056F1273-AAB6-4690-8716-12F26615AAAB}" type="presOf" srcId="{CB26328C-4FDE-4CD9-B0F4-2457A16A6D57}" destId="{CD60D303-A402-4E6A-9BF6-6A9D96940A81}" srcOrd="0" destOrd="0" presId="urn:microsoft.com/office/officeart/2005/8/layout/radial4"/>
    <dgm:cxn modelId="{53A34D53-5653-445A-BB3D-F19B995D8D19}" type="presOf" srcId="{32AA1057-17E3-4126-9B98-37619CDC8D01}" destId="{B646750E-2C1B-43EE-857F-11DC00DB2C5D}" srcOrd="0" destOrd="0" presId="urn:microsoft.com/office/officeart/2005/8/layout/radial4"/>
    <dgm:cxn modelId="{2A785375-D2B9-4D79-8686-9560F50B43DC}" srcId="{12DC7FE7-F3D7-4C6B-BF58-48EF56432860}" destId="{FE410585-DD77-4552-A77D-2C04BC12B9B7}" srcOrd="1" destOrd="0" parTransId="{DD864BD3-FA52-417F-804E-5BDC64C832CC}" sibTransId="{3496DB96-07D4-46A4-9CE6-15C8F613BDB5}"/>
    <dgm:cxn modelId="{A1055C5A-CE7A-41CD-885A-24E2F5D699E9}" type="presOf" srcId="{12DC7FE7-F3D7-4C6B-BF58-48EF56432860}" destId="{6D129DD1-1713-4F24-AE8C-D5184D5F2F01}" srcOrd="0" destOrd="0" presId="urn:microsoft.com/office/officeart/2005/8/layout/radial4"/>
    <dgm:cxn modelId="{20BCD15A-EAFE-4506-9E11-9CE4DDA46C25}" type="presOf" srcId="{BAB4BC9D-705F-4B43-A74A-A86EACA78451}" destId="{7A4FF0D8-82BD-4781-8FDD-D2DC16672EDD}" srcOrd="0" destOrd="0" presId="urn:microsoft.com/office/officeart/2005/8/layout/radial4"/>
    <dgm:cxn modelId="{4BF53081-A448-49E4-A328-4BF33BD1C902}" type="presOf" srcId="{3442059D-344F-4CF7-8FCF-D6F4D40C44C0}" destId="{13FB377C-B1D5-4D5B-8A0E-208A9B705F01}" srcOrd="0" destOrd="0" presId="urn:microsoft.com/office/officeart/2005/8/layout/radial4"/>
    <dgm:cxn modelId="{FFB60D84-F6DF-43DC-9BAD-37348F9DDF00}" type="presOf" srcId="{69FCE3A2-4C93-4F0E-A23C-D63671D34B85}" destId="{7581A776-C1FB-4358-AC71-394E70190CA4}" srcOrd="0" destOrd="0" presId="urn:microsoft.com/office/officeart/2005/8/layout/radial4"/>
    <dgm:cxn modelId="{9EACD08A-FB60-45B8-BCE8-6EC2FF960047}" srcId="{12DC7FE7-F3D7-4C6B-BF58-48EF56432860}" destId="{CB26328C-4FDE-4CD9-B0F4-2457A16A6D57}" srcOrd="0" destOrd="0" parTransId="{4A6CEEBF-98E7-4A81-BC9E-7CF82B16402D}" sibTransId="{2D9D0A41-DD07-48D4-B9EE-6D05307B1865}"/>
    <dgm:cxn modelId="{7DB945A7-CA91-4E62-BE1C-D7283A566B7C}" srcId="{69FCE3A2-4C93-4F0E-A23C-D63671D34B85}" destId="{12DC7FE7-F3D7-4C6B-BF58-48EF56432860}" srcOrd="0" destOrd="0" parTransId="{F334F0D7-6788-4323-9E56-9A8A679EF86D}" sibTransId="{BD89267C-09B8-4CB2-AE84-B973DD4B4306}"/>
    <dgm:cxn modelId="{B51DE0DF-1EDF-41CA-B4E7-7E72B22AA603}" type="presOf" srcId="{DD864BD3-FA52-417F-804E-5BDC64C832CC}" destId="{486015EF-7BE7-4241-BAC1-6DD84C8EB8D5}" srcOrd="0" destOrd="0" presId="urn:microsoft.com/office/officeart/2005/8/layout/radial4"/>
    <dgm:cxn modelId="{508EAAE3-5A16-4CBC-8367-6016B0F3D3D0}" type="presOf" srcId="{29669C27-825E-43A4-B51B-1C6B68806BF4}" destId="{E5D325B3-E23B-43C0-90B9-BE542F15196D}" srcOrd="0" destOrd="0" presId="urn:microsoft.com/office/officeart/2005/8/layout/radial4"/>
    <dgm:cxn modelId="{1B43F0ED-1405-46D6-896A-64B43162653E}" srcId="{12DC7FE7-F3D7-4C6B-BF58-48EF56432860}" destId="{B3DA4B7C-49B5-4EF6-AA2C-D1EEE88A90D4}" srcOrd="4" destOrd="0" parTransId="{3442059D-344F-4CF7-8FCF-D6F4D40C44C0}" sibTransId="{D528E68A-D5C4-43C3-AC6A-3BA932AD4146}"/>
    <dgm:cxn modelId="{5B81AC03-0970-43DC-A5F0-5D5BD62F995E}" type="presParOf" srcId="{7581A776-C1FB-4358-AC71-394E70190CA4}" destId="{6D129DD1-1713-4F24-AE8C-D5184D5F2F01}" srcOrd="0" destOrd="0" presId="urn:microsoft.com/office/officeart/2005/8/layout/radial4"/>
    <dgm:cxn modelId="{21610249-AC18-46FE-8976-F3892E425F05}" type="presParOf" srcId="{7581A776-C1FB-4358-AC71-394E70190CA4}" destId="{A143BE7E-8EDA-4F92-B0E4-D5577DD1B6DE}" srcOrd="1" destOrd="0" presId="urn:microsoft.com/office/officeart/2005/8/layout/radial4"/>
    <dgm:cxn modelId="{C854B456-DACE-4457-87F1-54B82BEC4058}" type="presParOf" srcId="{7581A776-C1FB-4358-AC71-394E70190CA4}" destId="{CD60D303-A402-4E6A-9BF6-6A9D96940A81}" srcOrd="2" destOrd="0" presId="urn:microsoft.com/office/officeart/2005/8/layout/radial4"/>
    <dgm:cxn modelId="{88D4B472-7507-4FF0-B262-87B3C40FB433}" type="presParOf" srcId="{7581A776-C1FB-4358-AC71-394E70190CA4}" destId="{486015EF-7BE7-4241-BAC1-6DD84C8EB8D5}" srcOrd="3" destOrd="0" presId="urn:microsoft.com/office/officeart/2005/8/layout/radial4"/>
    <dgm:cxn modelId="{8421DE69-886E-4BC2-9D6A-B7B0C075EEF5}" type="presParOf" srcId="{7581A776-C1FB-4358-AC71-394E70190CA4}" destId="{75D43FC7-3C8C-4EB5-88D8-1A547C638FD1}" srcOrd="4" destOrd="0" presId="urn:microsoft.com/office/officeart/2005/8/layout/radial4"/>
    <dgm:cxn modelId="{0FBA4D29-43EE-46EA-B494-89EF690EA45D}" type="presParOf" srcId="{7581A776-C1FB-4358-AC71-394E70190CA4}" destId="{218DF065-1DB6-4D2C-BBEF-B28C37FD2405}" srcOrd="5" destOrd="0" presId="urn:microsoft.com/office/officeart/2005/8/layout/radial4"/>
    <dgm:cxn modelId="{C07792DA-97C2-484A-964E-1D0BA9A6E12F}" type="presParOf" srcId="{7581A776-C1FB-4358-AC71-394E70190CA4}" destId="{7A4FF0D8-82BD-4781-8FDD-D2DC16672EDD}" srcOrd="6" destOrd="0" presId="urn:microsoft.com/office/officeart/2005/8/layout/radial4"/>
    <dgm:cxn modelId="{930D3C51-1C23-437D-B013-CD2C8DEA3632}" type="presParOf" srcId="{7581A776-C1FB-4358-AC71-394E70190CA4}" destId="{E5D325B3-E23B-43C0-90B9-BE542F15196D}" srcOrd="7" destOrd="0" presId="urn:microsoft.com/office/officeart/2005/8/layout/radial4"/>
    <dgm:cxn modelId="{F646B079-990E-4AD2-81C4-435B7CF60ADF}" type="presParOf" srcId="{7581A776-C1FB-4358-AC71-394E70190CA4}" destId="{B646750E-2C1B-43EE-857F-11DC00DB2C5D}" srcOrd="8" destOrd="0" presId="urn:microsoft.com/office/officeart/2005/8/layout/radial4"/>
    <dgm:cxn modelId="{8E815BA6-96AB-4729-A034-39409F4DCBE1}" type="presParOf" srcId="{7581A776-C1FB-4358-AC71-394E70190CA4}" destId="{13FB377C-B1D5-4D5B-8A0E-208A9B705F01}" srcOrd="9" destOrd="0" presId="urn:microsoft.com/office/officeart/2005/8/layout/radial4"/>
    <dgm:cxn modelId="{4020C571-5618-4333-A39F-A727360FBBD6}" type="presParOf" srcId="{7581A776-C1FB-4358-AC71-394E70190CA4}" destId="{FF07FB23-6B3E-40E7-9C92-D6C2A7340EF7}" srcOrd="10" destOrd="0" presId="urn:microsoft.com/office/officeart/2005/8/layout/radial4"/>
    <dgm:cxn modelId="{0447AAD2-69D5-4E25-BFF9-365B7211078C}" type="presParOf" srcId="{7581A776-C1FB-4358-AC71-394E70190CA4}" destId="{F0F60112-834A-4A69-A2A9-C7F008EDE375}" srcOrd="11" destOrd="0" presId="urn:microsoft.com/office/officeart/2005/8/layout/radial4"/>
    <dgm:cxn modelId="{8DF60326-A60E-4643-B257-64BC84A241B5}" type="presParOf" srcId="{7581A776-C1FB-4358-AC71-394E70190CA4}" destId="{205438D8-DB10-43EE-B5B3-4E476B88177B}"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531ABF-A099-4310-B125-F67F3CDBC66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DEA6E55-047B-4D30-8941-4A58B09698BA}">
      <dgm:prSet phldrT="[Text]"/>
      <dgm:spPr/>
      <dgm:t>
        <a:bodyPr/>
        <a:lstStyle/>
        <a:p>
          <a:r>
            <a:rPr lang="en-US" dirty="0"/>
            <a:t>Limited</a:t>
          </a:r>
        </a:p>
      </dgm:t>
    </dgm:pt>
    <dgm:pt modelId="{53EED688-3741-4301-A2F5-A3774FD5B477}" type="parTrans" cxnId="{9D251208-8355-4206-8D75-EFF9FEDA4A05}">
      <dgm:prSet/>
      <dgm:spPr/>
      <dgm:t>
        <a:bodyPr/>
        <a:lstStyle/>
        <a:p>
          <a:endParaRPr lang="en-US"/>
        </a:p>
      </dgm:t>
    </dgm:pt>
    <dgm:pt modelId="{BEE17808-0962-4068-A6DB-9FE7C777292D}" type="sibTrans" cxnId="{9D251208-8355-4206-8D75-EFF9FEDA4A05}">
      <dgm:prSet/>
      <dgm:spPr/>
      <dgm:t>
        <a:bodyPr/>
        <a:lstStyle/>
        <a:p>
          <a:endParaRPr lang="en-US"/>
        </a:p>
      </dgm:t>
    </dgm:pt>
    <dgm:pt modelId="{80A0A555-79D4-46F3-A117-2786F79DBDA2}">
      <dgm:prSet phldrT="[Text]"/>
      <dgm:spPr/>
      <dgm:t>
        <a:bodyPr/>
        <a:lstStyle/>
        <a:p>
          <a:r>
            <a:rPr lang="en-US" dirty="0"/>
            <a:t>No audit program</a:t>
          </a:r>
        </a:p>
      </dgm:t>
    </dgm:pt>
    <dgm:pt modelId="{35FDC3E0-9CC2-4EE7-A586-73F07717846D}" type="parTrans" cxnId="{63014C1E-67F7-4AA1-9562-F3630AF7BBAF}">
      <dgm:prSet/>
      <dgm:spPr/>
      <dgm:t>
        <a:bodyPr/>
        <a:lstStyle/>
        <a:p>
          <a:endParaRPr lang="en-US"/>
        </a:p>
      </dgm:t>
    </dgm:pt>
    <dgm:pt modelId="{FF25C9B9-E7F8-4458-B405-758F5A8D22A5}" type="sibTrans" cxnId="{63014C1E-67F7-4AA1-9562-F3630AF7BBAF}">
      <dgm:prSet/>
      <dgm:spPr/>
      <dgm:t>
        <a:bodyPr/>
        <a:lstStyle/>
        <a:p>
          <a:endParaRPr lang="en-US"/>
        </a:p>
      </dgm:t>
    </dgm:pt>
    <dgm:pt modelId="{902AF66D-BFC4-457B-B8D2-D53258921B8B}">
      <dgm:prSet phldrT="[Text]"/>
      <dgm:spPr/>
      <dgm:t>
        <a:bodyPr/>
        <a:lstStyle/>
        <a:p>
          <a:r>
            <a:rPr lang="en-US" dirty="0"/>
            <a:t>Used for insignificant audit areas with low RMM</a:t>
          </a:r>
        </a:p>
      </dgm:t>
    </dgm:pt>
    <dgm:pt modelId="{9DADE7F0-2CDD-415A-AC58-3FD23697E266}" type="parTrans" cxnId="{55CFEC6C-9B07-47FC-9492-BD77000BB5EE}">
      <dgm:prSet/>
      <dgm:spPr/>
      <dgm:t>
        <a:bodyPr/>
        <a:lstStyle/>
        <a:p>
          <a:endParaRPr lang="en-US"/>
        </a:p>
      </dgm:t>
    </dgm:pt>
    <dgm:pt modelId="{1FEF9646-ECA0-47B5-9C8A-F3953005B209}" type="sibTrans" cxnId="{55CFEC6C-9B07-47FC-9492-BD77000BB5EE}">
      <dgm:prSet/>
      <dgm:spPr/>
      <dgm:t>
        <a:bodyPr/>
        <a:lstStyle/>
        <a:p>
          <a:endParaRPr lang="en-US"/>
        </a:p>
      </dgm:t>
    </dgm:pt>
    <dgm:pt modelId="{1D13F534-D3AF-4F0E-BFB8-C26B12B071BE}">
      <dgm:prSet phldrT="[Text]"/>
      <dgm:spPr/>
      <dgm:t>
        <a:bodyPr/>
        <a:lstStyle/>
        <a:p>
          <a:r>
            <a:rPr lang="en-US" dirty="0"/>
            <a:t>Basic</a:t>
          </a:r>
        </a:p>
      </dgm:t>
    </dgm:pt>
    <dgm:pt modelId="{54ABDC5D-A182-44B5-865C-E61E99B0002A}" type="parTrans" cxnId="{F0C1B33B-BB42-452B-BD13-380B745C4136}">
      <dgm:prSet/>
      <dgm:spPr/>
      <dgm:t>
        <a:bodyPr/>
        <a:lstStyle/>
        <a:p>
          <a:endParaRPr lang="en-US"/>
        </a:p>
      </dgm:t>
    </dgm:pt>
    <dgm:pt modelId="{285E6B9A-58C5-483A-9E6E-1C7B16E37785}" type="sibTrans" cxnId="{F0C1B33B-BB42-452B-BD13-380B745C4136}">
      <dgm:prSet/>
      <dgm:spPr/>
      <dgm:t>
        <a:bodyPr/>
        <a:lstStyle/>
        <a:p>
          <a:endParaRPr lang="en-US"/>
        </a:p>
      </dgm:t>
    </dgm:pt>
    <dgm:pt modelId="{01FA16EE-009A-412C-B06D-5344C007DABC}">
      <dgm:prSet phldrT="[Text]"/>
      <dgm:spPr/>
      <dgm:t>
        <a:bodyPr/>
        <a:lstStyle/>
        <a:p>
          <a:r>
            <a:rPr lang="en-US" dirty="0"/>
            <a:t>Primarily substantive analytics</a:t>
          </a:r>
        </a:p>
      </dgm:t>
    </dgm:pt>
    <dgm:pt modelId="{EFCBF488-0579-4CB1-8EFE-5DFA6C6FB70D}" type="parTrans" cxnId="{63B7FCFA-711B-462F-8739-C4599642519E}">
      <dgm:prSet/>
      <dgm:spPr/>
      <dgm:t>
        <a:bodyPr/>
        <a:lstStyle/>
        <a:p>
          <a:endParaRPr lang="en-US"/>
        </a:p>
      </dgm:t>
    </dgm:pt>
    <dgm:pt modelId="{4210C699-1B42-4893-977A-309FF7C30D16}" type="sibTrans" cxnId="{63B7FCFA-711B-462F-8739-C4599642519E}">
      <dgm:prSet/>
      <dgm:spPr/>
      <dgm:t>
        <a:bodyPr/>
        <a:lstStyle/>
        <a:p>
          <a:endParaRPr lang="en-US"/>
        </a:p>
      </dgm:t>
    </dgm:pt>
    <dgm:pt modelId="{C34BF285-2229-4B51-A4BD-1F32AF257D38}">
      <dgm:prSet phldrT="[Text]"/>
      <dgm:spPr/>
      <dgm:t>
        <a:bodyPr/>
        <a:lstStyle/>
        <a:p>
          <a:r>
            <a:rPr lang="en-US" dirty="0"/>
            <a:t>Some tests of details (required by GAAS)</a:t>
          </a:r>
        </a:p>
      </dgm:t>
    </dgm:pt>
    <dgm:pt modelId="{ACC59D41-F6A5-401C-B3A0-F386A5185DCD}" type="parTrans" cxnId="{D6CC70F7-FE55-457A-B432-605995781EC4}">
      <dgm:prSet/>
      <dgm:spPr/>
      <dgm:t>
        <a:bodyPr/>
        <a:lstStyle/>
        <a:p>
          <a:endParaRPr lang="en-US"/>
        </a:p>
      </dgm:t>
    </dgm:pt>
    <dgm:pt modelId="{C0E8BC83-720A-4C97-9E73-2D60B95BD6BD}" type="sibTrans" cxnId="{D6CC70F7-FE55-457A-B432-605995781EC4}">
      <dgm:prSet/>
      <dgm:spPr/>
      <dgm:t>
        <a:bodyPr/>
        <a:lstStyle/>
        <a:p>
          <a:endParaRPr lang="en-US"/>
        </a:p>
      </dgm:t>
    </dgm:pt>
    <dgm:pt modelId="{24B82CE7-08B0-450D-96A7-F978BBBE5346}">
      <dgm:prSet phldrT="[Text]"/>
      <dgm:spPr/>
      <dgm:t>
        <a:bodyPr/>
        <a:lstStyle/>
        <a:p>
          <a:r>
            <a:rPr lang="en-US" dirty="0"/>
            <a:t>Basic + Extended</a:t>
          </a:r>
        </a:p>
      </dgm:t>
    </dgm:pt>
    <dgm:pt modelId="{D8F83E68-595A-4FE1-8706-07B536CD5F5A}" type="parTrans" cxnId="{CA183A75-CB8E-4B54-BE5A-3061F1190EB9}">
      <dgm:prSet/>
      <dgm:spPr/>
      <dgm:t>
        <a:bodyPr/>
        <a:lstStyle/>
        <a:p>
          <a:endParaRPr lang="en-US"/>
        </a:p>
      </dgm:t>
    </dgm:pt>
    <dgm:pt modelId="{FD57E7CB-3AF6-4F03-94B0-D87F51AA4ED6}" type="sibTrans" cxnId="{CA183A75-CB8E-4B54-BE5A-3061F1190EB9}">
      <dgm:prSet/>
      <dgm:spPr/>
      <dgm:t>
        <a:bodyPr/>
        <a:lstStyle/>
        <a:p>
          <a:endParaRPr lang="en-US"/>
        </a:p>
      </dgm:t>
    </dgm:pt>
    <dgm:pt modelId="{2A2B649F-DC3E-4D2F-9DED-958FFF5FF4CA}">
      <dgm:prSet phldrT="[Text]"/>
      <dgm:spPr/>
      <dgm:t>
        <a:bodyPr/>
        <a:lstStyle/>
        <a:p>
          <a:r>
            <a:rPr lang="en-US" dirty="0"/>
            <a:t>Tests of details and extended analytics</a:t>
          </a:r>
        </a:p>
      </dgm:t>
    </dgm:pt>
    <dgm:pt modelId="{E94BA455-135D-4784-8FE4-9F2488EC7E38}" type="parTrans" cxnId="{2CD90221-595A-4991-8562-AAF217E85C38}">
      <dgm:prSet/>
      <dgm:spPr/>
      <dgm:t>
        <a:bodyPr/>
        <a:lstStyle/>
        <a:p>
          <a:endParaRPr lang="en-US"/>
        </a:p>
      </dgm:t>
    </dgm:pt>
    <dgm:pt modelId="{B24D634D-182B-4D01-BBC0-A27D38D00BEC}" type="sibTrans" cxnId="{2CD90221-595A-4991-8562-AAF217E85C38}">
      <dgm:prSet/>
      <dgm:spPr/>
      <dgm:t>
        <a:bodyPr/>
        <a:lstStyle/>
        <a:p>
          <a:endParaRPr lang="en-US"/>
        </a:p>
      </dgm:t>
    </dgm:pt>
    <dgm:pt modelId="{EF315D02-F683-4033-B7A1-6934898FC10F}">
      <dgm:prSet phldrT="[Text]"/>
      <dgm:spPr/>
      <dgm:t>
        <a:bodyPr/>
        <a:lstStyle/>
        <a:p>
          <a:r>
            <a:rPr lang="en-US" dirty="0"/>
            <a:t>For audit areas or assertions with higher risk</a:t>
          </a:r>
        </a:p>
      </dgm:t>
    </dgm:pt>
    <dgm:pt modelId="{CCACC318-475D-40F1-BDEB-496F98EF6983}" type="parTrans" cxnId="{0221CCD9-803A-47EE-88CB-4A759C07C1A4}">
      <dgm:prSet/>
      <dgm:spPr/>
      <dgm:t>
        <a:bodyPr/>
        <a:lstStyle/>
        <a:p>
          <a:endParaRPr lang="en-US"/>
        </a:p>
      </dgm:t>
    </dgm:pt>
    <dgm:pt modelId="{89405449-79E9-4C28-BB69-CD95A05C4E14}" type="sibTrans" cxnId="{0221CCD9-803A-47EE-88CB-4A759C07C1A4}">
      <dgm:prSet/>
      <dgm:spPr/>
      <dgm:t>
        <a:bodyPr/>
        <a:lstStyle/>
        <a:p>
          <a:endParaRPr lang="en-US"/>
        </a:p>
      </dgm:t>
    </dgm:pt>
    <dgm:pt modelId="{21C6583B-8F12-412A-9F1F-BFFB81A6703F}" type="pres">
      <dgm:prSet presAssocID="{F2531ABF-A099-4310-B125-F67F3CDBC660}" presName="Name0" presStyleCnt="0">
        <dgm:presLayoutVars>
          <dgm:dir/>
          <dgm:animLvl val="lvl"/>
          <dgm:resizeHandles val="exact"/>
        </dgm:presLayoutVars>
      </dgm:prSet>
      <dgm:spPr/>
    </dgm:pt>
    <dgm:pt modelId="{EFBE2AEB-70E4-4399-9674-36AA8E01128F}" type="pres">
      <dgm:prSet presAssocID="{6DEA6E55-047B-4D30-8941-4A58B09698BA}" presName="linNode" presStyleCnt="0"/>
      <dgm:spPr/>
    </dgm:pt>
    <dgm:pt modelId="{36C661AD-695A-405C-B155-F8FAB63B5D92}" type="pres">
      <dgm:prSet presAssocID="{6DEA6E55-047B-4D30-8941-4A58B09698BA}" presName="parentText" presStyleLbl="node1" presStyleIdx="0" presStyleCnt="3">
        <dgm:presLayoutVars>
          <dgm:chMax val="1"/>
          <dgm:bulletEnabled val="1"/>
        </dgm:presLayoutVars>
      </dgm:prSet>
      <dgm:spPr/>
    </dgm:pt>
    <dgm:pt modelId="{6757BF0D-7B33-41A5-9440-1FD517FE813C}" type="pres">
      <dgm:prSet presAssocID="{6DEA6E55-047B-4D30-8941-4A58B09698BA}" presName="descendantText" presStyleLbl="alignAccFollowNode1" presStyleIdx="0" presStyleCnt="3">
        <dgm:presLayoutVars>
          <dgm:bulletEnabled val="1"/>
        </dgm:presLayoutVars>
      </dgm:prSet>
      <dgm:spPr/>
    </dgm:pt>
    <dgm:pt modelId="{2A8E33EE-AE32-42C9-B7AA-D79CC22CE9F1}" type="pres">
      <dgm:prSet presAssocID="{BEE17808-0962-4068-A6DB-9FE7C777292D}" presName="sp" presStyleCnt="0"/>
      <dgm:spPr/>
    </dgm:pt>
    <dgm:pt modelId="{3E22FA4E-3610-422F-9A94-7C390066D29A}" type="pres">
      <dgm:prSet presAssocID="{1D13F534-D3AF-4F0E-BFB8-C26B12B071BE}" presName="linNode" presStyleCnt="0"/>
      <dgm:spPr/>
    </dgm:pt>
    <dgm:pt modelId="{B8AA649C-1D1E-4979-AF69-9F70238E1CF0}" type="pres">
      <dgm:prSet presAssocID="{1D13F534-D3AF-4F0E-BFB8-C26B12B071BE}" presName="parentText" presStyleLbl="node1" presStyleIdx="1" presStyleCnt="3">
        <dgm:presLayoutVars>
          <dgm:chMax val="1"/>
          <dgm:bulletEnabled val="1"/>
        </dgm:presLayoutVars>
      </dgm:prSet>
      <dgm:spPr/>
    </dgm:pt>
    <dgm:pt modelId="{4B0252D5-03BF-4591-9060-F62169555228}" type="pres">
      <dgm:prSet presAssocID="{1D13F534-D3AF-4F0E-BFB8-C26B12B071BE}" presName="descendantText" presStyleLbl="alignAccFollowNode1" presStyleIdx="1" presStyleCnt="3">
        <dgm:presLayoutVars>
          <dgm:bulletEnabled val="1"/>
        </dgm:presLayoutVars>
      </dgm:prSet>
      <dgm:spPr/>
    </dgm:pt>
    <dgm:pt modelId="{2DBACEF6-311B-46A1-999A-E1B94F842BCD}" type="pres">
      <dgm:prSet presAssocID="{285E6B9A-58C5-483A-9E6E-1C7B16E37785}" presName="sp" presStyleCnt="0"/>
      <dgm:spPr/>
    </dgm:pt>
    <dgm:pt modelId="{18096F1B-CD85-464E-978A-8ABEB36CD6BC}" type="pres">
      <dgm:prSet presAssocID="{24B82CE7-08B0-450D-96A7-F978BBBE5346}" presName="linNode" presStyleCnt="0"/>
      <dgm:spPr/>
    </dgm:pt>
    <dgm:pt modelId="{7CD7E832-2C91-4885-9800-6B1D60210D22}" type="pres">
      <dgm:prSet presAssocID="{24B82CE7-08B0-450D-96A7-F978BBBE5346}" presName="parentText" presStyleLbl="node1" presStyleIdx="2" presStyleCnt="3">
        <dgm:presLayoutVars>
          <dgm:chMax val="1"/>
          <dgm:bulletEnabled val="1"/>
        </dgm:presLayoutVars>
      </dgm:prSet>
      <dgm:spPr/>
    </dgm:pt>
    <dgm:pt modelId="{8B9BE391-3E43-4F04-9FC0-E07B7DB63070}" type="pres">
      <dgm:prSet presAssocID="{24B82CE7-08B0-450D-96A7-F978BBBE5346}" presName="descendantText" presStyleLbl="alignAccFollowNode1" presStyleIdx="2" presStyleCnt="3">
        <dgm:presLayoutVars>
          <dgm:bulletEnabled val="1"/>
        </dgm:presLayoutVars>
      </dgm:prSet>
      <dgm:spPr/>
    </dgm:pt>
  </dgm:ptLst>
  <dgm:cxnLst>
    <dgm:cxn modelId="{9D251208-8355-4206-8D75-EFF9FEDA4A05}" srcId="{F2531ABF-A099-4310-B125-F67F3CDBC660}" destId="{6DEA6E55-047B-4D30-8941-4A58B09698BA}" srcOrd="0" destOrd="0" parTransId="{53EED688-3741-4301-A2F5-A3774FD5B477}" sibTransId="{BEE17808-0962-4068-A6DB-9FE7C777292D}"/>
    <dgm:cxn modelId="{F6B9250F-31C4-4FBA-857A-031A139D6CCD}" type="presOf" srcId="{01FA16EE-009A-412C-B06D-5344C007DABC}" destId="{4B0252D5-03BF-4591-9060-F62169555228}" srcOrd="0" destOrd="0" presId="urn:microsoft.com/office/officeart/2005/8/layout/vList5"/>
    <dgm:cxn modelId="{63014C1E-67F7-4AA1-9562-F3630AF7BBAF}" srcId="{6DEA6E55-047B-4D30-8941-4A58B09698BA}" destId="{80A0A555-79D4-46F3-A117-2786F79DBDA2}" srcOrd="0" destOrd="0" parTransId="{35FDC3E0-9CC2-4EE7-A586-73F07717846D}" sibTransId="{FF25C9B9-E7F8-4458-B405-758F5A8D22A5}"/>
    <dgm:cxn modelId="{2CD90221-595A-4991-8562-AAF217E85C38}" srcId="{24B82CE7-08B0-450D-96A7-F978BBBE5346}" destId="{2A2B649F-DC3E-4D2F-9DED-958FFF5FF4CA}" srcOrd="0" destOrd="0" parTransId="{E94BA455-135D-4784-8FE4-9F2488EC7E38}" sibTransId="{B24D634D-182B-4D01-BBC0-A27D38D00BEC}"/>
    <dgm:cxn modelId="{5D5C9033-C97F-48BE-95D1-78471C54197B}" type="presOf" srcId="{80A0A555-79D4-46F3-A117-2786F79DBDA2}" destId="{6757BF0D-7B33-41A5-9440-1FD517FE813C}" srcOrd="0" destOrd="0" presId="urn:microsoft.com/office/officeart/2005/8/layout/vList5"/>
    <dgm:cxn modelId="{F0C1B33B-BB42-452B-BD13-380B745C4136}" srcId="{F2531ABF-A099-4310-B125-F67F3CDBC660}" destId="{1D13F534-D3AF-4F0E-BFB8-C26B12B071BE}" srcOrd="1" destOrd="0" parTransId="{54ABDC5D-A182-44B5-865C-E61E99B0002A}" sibTransId="{285E6B9A-58C5-483A-9E6E-1C7B16E37785}"/>
    <dgm:cxn modelId="{1C5AD65B-3AD0-4CED-84C0-D52505C6E1CA}" type="presOf" srcId="{2A2B649F-DC3E-4D2F-9DED-958FFF5FF4CA}" destId="{8B9BE391-3E43-4F04-9FC0-E07B7DB63070}" srcOrd="0" destOrd="0" presId="urn:microsoft.com/office/officeart/2005/8/layout/vList5"/>
    <dgm:cxn modelId="{2074CD43-B592-4383-BFF6-901A4DBECFF7}" type="presOf" srcId="{EF315D02-F683-4033-B7A1-6934898FC10F}" destId="{8B9BE391-3E43-4F04-9FC0-E07B7DB63070}" srcOrd="0" destOrd="1" presId="urn:microsoft.com/office/officeart/2005/8/layout/vList5"/>
    <dgm:cxn modelId="{C31D8D64-D6CB-4030-A5C3-8F3DAF3DBA1C}" type="presOf" srcId="{24B82CE7-08B0-450D-96A7-F978BBBE5346}" destId="{7CD7E832-2C91-4885-9800-6B1D60210D22}" srcOrd="0" destOrd="0" presId="urn:microsoft.com/office/officeart/2005/8/layout/vList5"/>
    <dgm:cxn modelId="{AABFC146-F7FA-4B13-99F4-639334831911}" type="presOf" srcId="{902AF66D-BFC4-457B-B8D2-D53258921B8B}" destId="{6757BF0D-7B33-41A5-9440-1FD517FE813C}" srcOrd="0" destOrd="1" presId="urn:microsoft.com/office/officeart/2005/8/layout/vList5"/>
    <dgm:cxn modelId="{55CFEC6C-9B07-47FC-9492-BD77000BB5EE}" srcId="{6DEA6E55-047B-4D30-8941-4A58B09698BA}" destId="{902AF66D-BFC4-457B-B8D2-D53258921B8B}" srcOrd="1" destOrd="0" parTransId="{9DADE7F0-2CDD-415A-AC58-3FD23697E266}" sibTransId="{1FEF9646-ECA0-47B5-9C8A-F3953005B209}"/>
    <dgm:cxn modelId="{CA183A75-CB8E-4B54-BE5A-3061F1190EB9}" srcId="{F2531ABF-A099-4310-B125-F67F3CDBC660}" destId="{24B82CE7-08B0-450D-96A7-F978BBBE5346}" srcOrd="2" destOrd="0" parTransId="{D8F83E68-595A-4FE1-8706-07B536CD5F5A}" sibTransId="{FD57E7CB-3AF6-4F03-94B0-D87F51AA4ED6}"/>
    <dgm:cxn modelId="{78C1DC5A-9BA8-4BC4-855A-D557B8831B49}" type="presOf" srcId="{1D13F534-D3AF-4F0E-BFB8-C26B12B071BE}" destId="{B8AA649C-1D1E-4979-AF69-9F70238E1CF0}" srcOrd="0" destOrd="0" presId="urn:microsoft.com/office/officeart/2005/8/layout/vList5"/>
    <dgm:cxn modelId="{E6F91090-CC73-470F-ABCF-6E73BB291AEC}" type="presOf" srcId="{6DEA6E55-047B-4D30-8941-4A58B09698BA}" destId="{36C661AD-695A-405C-B155-F8FAB63B5D92}" srcOrd="0" destOrd="0" presId="urn:microsoft.com/office/officeart/2005/8/layout/vList5"/>
    <dgm:cxn modelId="{950049A2-73A0-4EB8-AF47-A195B3BA0C13}" type="presOf" srcId="{C34BF285-2229-4B51-A4BD-1F32AF257D38}" destId="{4B0252D5-03BF-4591-9060-F62169555228}" srcOrd="0" destOrd="1" presId="urn:microsoft.com/office/officeart/2005/8/layout/vList5"/>
    <dgm:cxn modelId="{0221CCD9-803A-47EE-88CB-4A759C07C1A4}" srcId="{24B82CE7-08B0-450D-96A7-F978BBBE5346}" destId="{EF315D02-F683-4033-B7A1-6934898FC10F}" srcOrd="1" destOrd="0" parTransId="{CCACC318-475D-40F1-BDEB-496F98EF6983}" sibTransId="{89405449-79E9-4C28-BB69-CD95A05C4E14}"/>
    <dgm:cxn modelId="{D6CC70F7-FE55-457A-B432-605995781EC4}" srcId="{1D13F534-D3AF-4F0E-BFB8-C26B12B071BE}" destId="{C34BF285-2229-4B51-A4BD-1F32AF257D38}" srcOrd="1" destOrd="0" parTransId="{ACC59D41-F6A5-401C-B3A0-F386A5185DCD}" sibTransId="{C0E8BC83-720A-4C97-9E73-2D60B95BD6BD}"/>
    <dgm:cxn modelId="{63B7FCFA-711B-462F-8739-C4599642519E}" srcId="{1D13F534-D3AF-4F0E-BFB8-C26B12B071BE}" destId="{01FA16EE-009A-412C-B06D-5344C007DABC}" srcOrd="0" destOrd="0" parTransId="{EFCBF488-0579-4CB1-8EFE-5DFA6C6FB70D}" sibTransId="{4210C699-1B42-4893-977A-309FF7C30D16}"/>
    <dgm:cxn modelId="{AFFD00FF-485C-4673-A279-4F56CC2EB0E0}" type="presOf" srcId="{F2531ABF-A099-4310-B125-F67F3CDBC660}" destId="{21C6583B-8F12-412A-9F1F-BFFB81A6703F}" srcOrd="0" destOrd="0" presId="urn:microsoft.com/office/officeart/2005/8/layout/vList5"/>
    <dgm:cxn modelId="{0D0F0FE5-3EF5-4E77-8AA3-008B4C763E0D}" type="presParOf" srcId="{21C6583B-8F12-412A-9F1F-BFFB81A6703F}" destId="{EFBE2AEB-70E4-4399-9674-36AA8E01128F}" srcOrd="0" destOrd="0" presId="urn:microsoft.com/office/officeart/2005/8/layout/vList5"/>
    <dgm:cxn modelId="{239B3980-EC2B-46BD-906B-F5A2E6EF8867}" type="presParOf" srcId="{EFBE2AEB-70E4-4399-9674-36AA8E01128F}" destId="{36C661AD-695A-405C-B155-F8FAB63B5D92}" srcOrd="0" destOrd="0" presId="urn:microsoft.com/office/officeart/2005/8/layout/vList5"/>
    <dgm:cxn modelId="{9AB78363-E27D-4901-B042-3CE99C0D67D3}" type="presParOf" srcId="{EFBE2AEB-70E4-4399-9674-36AA8E01128F}" destId="{6757BF0D-7B33-41A5-9440-1FD517FE813C}" srcOrd="1" destOrd="0" presId="urn:microsoft.com/office/officeart/2005/8/layout/vList5"/>
    <dgm:cxn modelId="{61A42C50-E228-4BF3-96B7-92F2B73EB63D}" type="presParOf" srcId="{21C6583B-8F12-412A-9F1F-BFFB81A6703F}" destId="{2A8E33EE-AE32-42C9-B7AA-D79CC22CE9F1}" srcOrd="1" destOrd="0" presId="urn:microsoft.com/office/officeart/2005/8/layout/vList5"/>
    <dgm:cxn modelId="{622ADD04-F0F0-4B11-BF5A-681928F64C9D}" type="presParOf" srcId="{21C6583B-8F12-412A-9F1F-BFFB81A6703F}" destId="{3E22FA4E-3610-422F-9A94-7C390066D29A}" srcOrd="2" destOrd="0" presId="urn:microsoft.com/office/officeart/2005/8/layout/vList5"/>
    <dgm:cxn modelId="{6B7209B1-A98D-4B6E-B9EE-1E025975AE10}" type="presParOf" srcId="{3E22FA4E-3610-422F-9A94-7C390066D29A}" destId="{B8AA649C-1D1E-4979-AF69-9F70238E1CF0}" srcOrd="0" destOrd="0" presId="urn:microsoft.com/office/officeart/2005/8/layout/vList5"/>
    <dgm:cxn modelId="{33580F91-6742-47F2-A503-0662A469B926}" type="presParOf" srcId="{3E22FA4E-3610-422F-9A94-7C390066D29A}" destId="{4B0252D5-03BF-4591-9060-F62169555228}" srcOrd="1" destOrd="0" presId="urn:microsoft.com/office/officeart/2005/8/layout/vList5"/>
    <dgm:cxn modelId="{0AA6328D-D696-4805-9DF1-C0445DF5140C}" type="presParOf" srcId="{21C6583B-8F12-412A-9F1F-BFFB81A6703F}" destId="{2DBACEF6-311B-46A1-999A-E1B94F842BCD}" srcOrd="3" destOrd="0" presId="urn:microsoft.com/office/officeart/2005/8/layout/vList5"/>
    <dgm:cxn modelId="{5C46E400-7500-416B-91BB-14EE46529DE0}" type="presParOf" srcId="{21C6583B-8F12-412A-9F1F-BFFB81A6703F}" destId="{18096F1B-CD85-464E-978A-8ABEB36CD6BC}" srcOrd="4" destOrd="0" presId="urn:microsoft.com/office/officeart/2005/8/layout/vList5"/>
    <dgm:cxn modelId="{96CF35BD-C881-4EDB-981D-90966E7068E1}" type="presParOf" srcId="{18096F1B-CD85-464E-978A-8ABEB36CD6BC}" destId="{7CD7E832-2C91-4885-9800-6B1D60210D22}" srcOrd="0" destOrd="0" presId="urn:microsoft.com/office/officeart/2005/8/layout/vList5"/>
    <dgm:cxn modelId="{F6E9B453-A238-40E3-9552-7DE5F5B91C6C}" type="presParOf" srcId="{18096F1B-CD85-464E-978A-8ABEB36CD6BC}" destId="{8B9BE391-3E43-4F04-9FC0-E07B7DB6307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2F00C1-80F9-4B65-80BD-F6A50624410F}"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57402C04-CD55-491F-8CAA-73D121E03DAA}">
      <dgm:prSet phldrT="[Text]"/>
      <dgm:spPr/>
      <dgm:t>
        <a:bodyPr/>
        <a:lstStyle/>
        <a:p>
          <a:r>
            <a:rPr lang="en-US" dirty="0"/>
            <a:t>Further Audit Procedures</a:t>
          </a:r>
        </a:p>
      </dgm:t>
    </dgm:pt>
    <dgm:pt modelId="{52E15AF0-EF77-4A7E-AC9D-79A3E63C7B29}" type="parTrans" cxnId="{22D84FE5-C381-470C-B939-9AB843A6893E}">
      <dgm:prSet/>
      <dgm:spPr/>
      <dgm:t>
        <a:bodyPr/>
        <a:lstStyle/>
        <a:p>
          <a:endParaRPr lang="en-US"/>
        </a:p>
      </dgm:t>
    </dgm:pt>
    <dgm:pt modelId="{BB57E965-A656-452C-87BE-FA90DAF4579E}" type="sibTrans" cxnId="{22D84FE5-C381-470C-B939-9AB843A6893E}">
      <dgm:prSet/>
      <dgm:spPr/>
      <dgm:t>
        <a:bodyPr/>
        <a:lstStyle/>
        <a:p>
          <a:endParaRPr lang="en-US"/>
        </a:p>
      </dgm:t>
    </dgm:pt>
    <dgm:pt modelId="{B6B7F0E2-663A-42B6-9F0D-4E7942BB1D31}">
      <dgm:prSet phldrT="[Text]"/>
      <dgm:spPr/>
      <dgm:t>
        <a:bodyPr/>
        <a:lstStyle/>
        <a:p>
          <a:r>
            <a:rPr lang="en-US" dirty="0"/>
            <a:t>Tests of Controls</a:t>
          </a:r>
        </a:p>
      </dgm:t>
    </dgm:pt>
    <dgm:pt modelId="{C91DB2AE-D3F8-4EAA-ADF8-80EC9D3EE09A}" type="parTrans" cxnId="{213D4457-2BB2-49E7-8460-A45E349450DE}">
      <dgm:prSet/>
      <dgm:spPr/>
      <dgm:t>
        <a:bodyPr/>
        <a:lstStyle/>
        <a:p>
          <a:endParaRPr lang="en-US" dirty="0"/>
        </a:p>
      </dgm:t>
    </dgm:pt>
    <dgm:pt modelId="{87D31536-1A8B-471B-A3C2-FAB051FF6A3E}" type="sibTrans" cxnId="{213D4457-2BB2-49E7-8460-A45E349450DE}">
      <dgm:prSet/>
      <dgm:spPr/>
      <dgm:t>
        <a:bodyPr/>
        <a:lstStyle/>
        <a:p>
          <a:endParaRPr lang="en-US"/>
        </a:p>
      </dgm:t>
    </dgm:pt>
    <dgm:pt modelId="{15133E56-7D9E-4955-9D5D-7FF6A7129959}">
      <dgm:prSet phldrT="[Text]"/>
      <dgm:spPr/>
      <dgm:t>
        <a:bodyPr/>
        <a:lstStyle/>
        <a:p>
          <a:r>
            <a:rPr lang="en-US" dirty="0"/>
            <a:t>Substantive Procedures</a:t>
          </a:r>
        </a:p>
      </dgm:t>
    </dgm:pt>
    <dgm:pt modelId="{B605EC2B-D1F0-483E-92B1-FEED8F9574C2}" type="parTrans" cxnId="{D44CE80E-3252-4384-A88C-30CA5CCF7641}">
      <dgm:prSet/>
      <dgm:spPr/>
      <dgm:t>
        <a:bodyPr/>
        <a:lstStyle/>
        <a:p>
          <a:endParaRPr lang="en-US" dirty="0"/>
        </a:p>
      </dgm:t>
    </dgm:pt>
    <dgm:pt modelId="{94CE5714-4881-47AB-AB93-BF4E6283471D}" type="sibTrans" cxnId="{D44CE80E-3252-4384-A88C-30CA5CCF7641}">
      <dgm:prSet/>
      <dgm:spPr/>
      <dgm:t>
        <a:bodyPr/>
        <a:lstStyle/>
        <a:p>
          <a:endParaRPr lang="en-US"/>
        </a:p>
      </dgm:t>
    </dgm:pt>
    <dgm:pt modelId="{6E47AF25-5B36-417C-A8B4-1242C4EE9F7A}">
      <dgm:prSet phldrT="[Text]"/>
      <dgm:spPr/>
      <dgm:t>
        <a:bodyPr/>
        <a:lstStyle/>
        <a:p>
          <a:r>
            <a:rPr lang="en-US" dirty="0"/>
            <a:t>Substantive Procedures</a:t>
          </a:r>
        </a:p>
      </dgm:t>
    </dgm:pt>
    <dgm:pt modelId="{6D2CB8A7-EE06-4CD9-B977-C91643746FE6}" type="parTrans" cxnId="{409E8AED-235B-465D-910E-7856D033B874}">
      <dgm:prSet/>
      <dgm:spPr/>
      <dgm:t>
        <a:bodyPr/>
        <a:lstStyle/>
        <a:p>
          <a:endParaRPr lang="en-US"/>
        </a:p>
      </dgm:t>
    </dgm:pt>
    <dgm:pt modelId="{0BA4F97B-396B-4979-8721-2178D4603570}" type="sibTrans" cxnId="{409E8AED-235B-465D-910E-7856D033B874}">
      <dgm:prSet/>
      <dgm:spPr/>
      <dgm:t>
        <a:bodyPr/>
        <a:lstStyle/>
        <a:p>
          <a:endParaRPr lang="en-US"/>
        </a:p>
      </dgm:t>
    </dgm:pt>
    <dgm:pt modelId="{63AE448B-9266-4714-A41D-B07F56E844D6}">
      <dgm:prSet phldrT="[Text]"/>
      <dgm:spPr/>
      <dgm:t>
        <a:bodyPr/>
        <a:lstStyle/>
        <a:p>
          <a:r>
            <a:rPr lang="en-US" dirty="0"/>
            <a:t>Tests of Details</a:t>
          </a:r>
        </a:p>
      </dgm:t>
    </dgm:pt>
    <dgm:pt modelId="{EA2555AD-CB65-4252-B908-83EC8453CA88}" type="parTrans" cxnId="{C757C0C6-DA02-492E-8908-12E87DCD4BA9}">
      <dgm:prSet/>
      <dgm:spPr/>
      <dgm:t>
        <a:bodyPr/>
        <a:lstStyle/>
        <a:p>
          <a:endParaRPr lang="en-US" dirty="0"/>
        </a:p>
      </dgm:t>
    </dgm:pt>
    <dgm:pt modelId="{B9B36FDD-978E-4C9F-98DC-B7A39E051B6A}" type="sibTrans" cxnId="{C757C0C6-DA02-492E-8908-12E87DCD4BA9}">
      <dgm:prSet/>
      <dgm:spPr/>
      <dgm:t>
        <a:bodyPr/>
        <a:lstStyle/>
        <a:p>
          <a:endParaRPr lang="en-US"/>
        </a:p>
      </dgm:t>
    </dgm:pt>
    <dgm:pt modelId="{7D8851F3-B7B0-495E-8746-37C86A9070DD}">
      <dgm:prSet phldrT="[Text]"/>
      <dgm:spPr/>
      <dgm:t>
        <a:bodyPr/>
        <a:lstStyle/>
        <a:p>
          <a:r>
            <a:rPr lang="en-US" dirty="0"/>
            <a:t>Substantive Analytical Procedures</a:t>
          </a:r>
        </a:p>
      </dgm:t>
    </dgm:pt>
    <dgm:pt modelId="{04E198E5-14E3-4A59-9074-BE1B17F80C06}" type="parTrans" cxnId="{28233E1B-8D4E-4B6B-8322-3C514F7CBB58}">
      <dgm:prSet/>
      <dgm:spPr/>
      <dgm:t>
        <a:bodyPr/>
        <a:lstStyle/>
        <a:p>
          <a:endParaRPr lang="en-US" dirty="0"/>
        </a:p>
      </dgm:t>
    </dgm:pt>
    <dgm:pt modelId="{28710850-C546-4DB3-B11F-7DB01EA5FCD5}" type="sibTrans" cxnId="{28233E1B-8D4E-4B6B-8322-3C514F7CBB58}">
      <dgm:prSet/>
      <dgm:spPr/>
      <dgm:t>
        <a:bodyPr/>
        <a:lstStyle/>
        <a:p>
          <a:endParaRPr lang="en-US"/>
        </a:p>
      </dgm:t>
    </dgm:pt>
    <dgm:pt modelId="{91A5A97E-EAAC-465A-8A39-B44B19BC18CB}" type="pres">
      <dgm:prSet presAssocID="{472F00C1-80F9-4B65-80BD-F6A50624410F}" presName="diagram" presStyleCnt="0">
        <dgm:presLayoutVars>
          <dgm:chPref val="1"/>
          <dgm:dir/>
          <dgm:animOne val="branch"/>
          <dgm:animLvl val="lvl"/>
          <dgm:resizeHandles/>
        </dgm:presLayoutVars>
      </dgm:prSet>
      <dgm:spPr/>
    </dgm:pt>
    <dgm:pt modelId="{E3A03BC6-1BDA-43A0-82AE-77AAE9586023}" type="pres">
      <dgm:prSet presAssocID="{57402C04-CD55-491F-8CAA-73D121E03DAA}" presName="root" presStyleCnt="0"/>
      <dgm:spPr/>
    </dgm:pt>
    <dgm:pt modelId="{37428757-F111-472E-B33B-1C3CA2C78E45}" type="pres">
      <dgm:prSet presAssocID="{57402C04-CD55-491F-8CAA-73D121E03DAA}" presName="rootComposite" presStyleCnt="0"/>
      <dgm:spPr/>
    </dgm:pt>
    <dgm:pt modelId="{7F9BE6F2-061D-415D-860E-4502D57636A4}" type="pres">
      <dgm:prSet presAssocID="{57402C04-CD55-491F-8CAA-73D121E03DAA}" presName="rootText" presStyleLbl="node1" presStyleIdx="0" presStyleCnt="2"/>
      <dgm:spPr/>
    </dgm:pt>
    <dgm:pt modelId="{5DAEBE40-2884-4705-956E-271B833ADC82}" type="pres">
      <dgm:prSet presAssocID="{57402C04-CD55-491F-8CAA-73D121E03DAA}" presName="rootConnector" presStyleLbl="node1" presStyleIdx="0" presStyleCnt="2"/>
      <dgm:spPr/>
    </dgm:pt>
    <dgm:pt modelId="{C38A81CC-0352-43A4-AD8F-DF73FDB04A1D}" type="pres">
      <dgm:prSet presAssocID="{57402C04-CD55-491F-8CAA-73D121E03DAA}" presName="childShape" presStyleCnt="0"/>
      <dgm:spPr/>
    </dgm:pt>
    <dgm:pt modelId="{1891910C-99AA-45A9-824F-9E284F10FA66}" type="pres">
      <dgm:prSet presAssocID="{C91DB2AE-D3F8-4EAA-ADF8-80EC9D3EE09A}" presName="Name13" presStyleLbl="parChTrans1D2" presStyleIdx="0" presStyleCnt="4"/>
      <dgm:spPr/>
    </dgm:pt>
    <dgm:pt modelId="{F8452BE2-B35A-4A0F-9893-85509AE032DF}" type="pres">
      <dgm:prSet presAssocID="{B6B7F0E2-663A-42B6-9F0D-4E7942BB1D31}" presName="childText" presStyleLbl="bgAcc1" presStyleIdx="0" presStyleCnt="4">
        <dgm:presLayoutVars>
          <dgm:bulletEnabled val="1"/>
        </dgm:presLayoutVars>
      </dgm:prSet>
      <dgm:spPr/>
    </dgm:pt>
    <dgm:pt modelId="{16D20FE3-4C8B-439A-A647-785F7251B120}" type="pres">
      <dgm:prSet presAssocID="{B605EC2B-D1F0-483E-92B1-FEED8F9574C2}" presName="Name13" presStyleLbl="parChTrans1D2" presStyleIdx="1" presStyleCnt="4"/>
      <dgm:spPr/>
    </dgm:pt>
    <dgm:pt modelId="{23E3D9C9-7197-4182-A0B2-B3D556B54331}" type="pres">
      <dgm:prSet presAssocID="{15133E56-7D9E-4955-9D5D-7FF6A7129959}" presName="childText" presStyleLbl="bgAcc1" presStyleIdx="1" presStyleCnt="4">
        <dgm:presLayoutVars>
          <dgm:bulletEnabled val="1"/>
        </dgm:presLayoutVars>
      </dgm:prSet>
      <dgm:spPr/>
    </dgm:pt>
    <dgm:pt modelId="{622AF5C6-EFD4-4E11-A5BD-B1E57719B80C}" type="pres">
      <dgm:prSet presAssocID="{6E47AF25-5B36-417C-A8B4-1242C4EE9F7A}" presName="root" presStyleCnt="0"/>
      <dgm:spPr/>
    </dgm:pt>
    <dgm:pt modelId="{4DE2E85A-5622-4EE9-88E4-83FC96FB034C}" type="pres">
      <dgm:prSet presAssocID="{6E47AF25-5B36-417C-A8B4-1242C4EE9F7A}" presName="rootComposite" presStyleCnt="0"/>
      <dgm:spPr/>
    </dgm:pt>
    <dgm:pt modelId="{AF47140C-A5A3-46D2-A7BD-E504E54C9C7D}" type="pres">
      <dgm:prSet presAssocID="{6E47AF25-5B36-417C-A8B4-1242C4EE9F7A}" presName="rootText" presStyleLbl="node1" presStyleIdx="1" presStyleCnt="2"/>
      <dgm:spPr/>
    </dgm:pt>
    <dgm:pt modelId="{8E8DB97D-2454-4C94-88B4-8477CD20BD0E}" type="pres">
      <dgm:prSet presAssocID="{6E47AF25-5B36-417C-A8B4-1242C4EE9F7A}" presName="rootConnector" presStyleLbl="node1" presStyleIdx="1" presStyleCnt="2"/>
      <dgm:spPr/>
    </dgm:pt>
    <dgm:pt modelId="{D0F2272D-1566-4FF4-96A0-3187C0F1A09F}" type="pres">
      <dgm:prSet presAssocID="{6E47AF25-5B36-417C-A8B4-1242C4EE9F7A}" presName="childShape" presStyleCnt="0"/>
      <dgm:spPr/>
    </dgm:pt>
    <dgm:pt modelId="{D343575C-6C68-4718-B887-4ED95ACB51F4}" type="pres">
      <dgm:prSet presAssocID="{EA2555AD-CB65-4252-B908-83EC8453CA88}" presName="Name13" presStyleLbl="parChTrans1D2" presStyleIdx="2" presStyleCnt="4"/>
      <dgm:spPr/>
    </dgm:pt>
    <dgm:pt modelId="{9FCA06E7-3211-471A-8B0A-6B9BA67AE535}" type="pres">
      <dgm:prSet presAssocID="{63AE448B-9266-4714-A41D-B07F56E844D6}" presName="childText" presStyleLbl="bgAcc1" presStyleIdx="2" presStyleCnt="4">
        <dgm:presLayoutVars>
          <dgm:bulletEnabled val="1"/>
        </dgm:presLayoutVars>
      </dgm:prSet>
      <dgm:spPr/>
    </dgm:pt>
    <dgm:pt modelId="{65D18139-BDC1-4961-AD6D-BAFCED21061A}" type="pres">
      <dgm:prSet presAssocID="{04E198E5-14E3-4A59-9074-BE1B17F80C06}" presName="Name13" presStyleLbl="parChTrans1D2" presStyleIdx="3" presStyleCnt="4"/>
      <dgm:spPr/>
    </dgm:pt>
    <dgm:pt modelId="{6B3627FA-BC81-4F04-A6E1-5B3A01097C8E}" type="pres">
      <dgm:prSet presAssocID="{7D8851F3-B7B0-495E-8746-37C86A9070DD}" presName="childText" presStyleLbl="bgAcc1" presStyleIdx="3" presStyleCnt="4">
        <dgm:presLayoutVars>
          <dgm:bulletEnabled val="1"/>
        </dgm:presLayoutVars>
      </dgm:prSet>
      <dgm:spPr/>
    </dgm:pt>
  </dgm:ptLst>
  <dgm:cxnLst>
    <dgm:cxn modelId="{A98F8401-5168-4D6A-8E7D-040E54F113EA}" type="presOf" srcId="{63AE448B-9266-4714-A41D-B07F56E844D6}" destId="{9FCA06E7-3211-471A-8B0A-6B9BA67AE535}" srcOrd="0" destOrd="0" presId="urn:microsoft.com/office/officeart/2005/8/layout/hierarchy3"/>
    <dgm:cxn modelId="{3D932907-5416-485C-AD5F-54407FA5CC7E}" type="presOf" srcId="{B6B7F0E2-663A-42B6-9F0D-4E7942BB1D31}" destId="{F8452BE2-B35A-4A0F-9893-85509AE032DF}" srcOrd="0" destOrd="0" presId="urn:microsoft.com/office/officeart/2005/8/layout/hierarchy3"/>
    <dgm:cxn modelId="{D44CE80E-3252-4384-A88C-30CA5CCF7641}" srcId="{57402C04-CD55-491F-8CAA-73D121E03DAA}" destId="{15133E56-7D9E-4955-9D5D-7FF6A7129959}" srcOrd="1" destOrd="0" parTransId="{B605EC2B-D1F0-483E-92B1-FEED8F9574C2}" sibTransId="{94CE5714-4881-47AB-AB93-BF4E6283471D}"/>
    <dgm:cxn modelId="{28233E1B-8D4E-4B6B-8322-3C514F7CBB58}" srcId="{6E47AF25-5B36-417C-A8B4-1242C4EE9F7A}" destId="{7D8851F3-B7B0-495E-8746-37C86A9070DD}" srcOrd="1" destOrd="0" parTransId="{04E198E5-14E3-4A59-9074-BE1B17F80C06}" sibTransId="{28710850-C546-4DB3-B11F-7DB01EA5FCD5}"/>
    <dgm:cxn modelId="{3CD0FF1E-BBBE-49D9-AD5C-EA0A295050C6}" type="presOf" srcId="{57402C04-CD55-491F-8CAA-73D121E03DAA}" destId="{7F9BE6F2-061D-415D-860E-4502D57636A4}" srcOrd="0" destOrd="0" presId="urn:microsoft.com/office/officeart/2005/8/layout/hierarchy3"/>
    <dgm:cxn modelId="{34D22625-A83E-4873-8B05-1A5A281F5A7E}" type="presOf" srcId="{04E198E5-14E3-4A59-9074-BE1B17F80C06}" destId="{65D18139-BDC1-4961-AD6D-BAFCED21061A}" srcOrd="0" destOrd="0" presId="urn:microsoft.com/office/officeart/2005/8/layout/hierarchy3"/>
    <dgm:cxn modelId="{B7978B6E-C6C4-43C4-A024-BD71F523181B}" type="presOf" srcId="{7D8851F3-B7B0-495E-8746-37C86A9070DD}" destId="{6B3627FA-BC81-4F04-A6E1-5B3A01097C8E}" srcOrd="0" destOrd="0" presId="urn:microsoft.com/office/officeart/2005/8/layout/hierarchy3"/>
    <dgm:cxn modelId="{0D3D1B57-5D35-4EAF-B3B1-4303697A1F46}" type="presOf" srcId="{6E47AF25-5B36-417C-A8B4-1242C4EE9F7A}" destId="{AF47140C-A5A3-46D2-A7BD-E504E54C9C7D}" srcOrd="0" destOrd="0" presId="urn:microsoft.com/office/officeart/2005/8/layout/hierarchy3"/>
    <dgm:cxn modelId="{213D4457-2BB2-49E7-8460-A45E349450DE}" srcId="{57402C04-CD55-491F-8CAA-73D121E03DAA}" destId="{B6B7F0E2-663A-42B6-9F0D-4E7942BB1D31}" srcOrd="0" destOrd="0" parTransId="{C91DB2AE-D3F8-4EAA-ADF8-80EC9D3EE09A}" sibTransId="{87D31536-1A8B-471B-A3C2-FAB051FF6A3E}"/>
    <dgm:cxn modelId="{55DD258E-5267-47DC-912F-2BCF5A390A18}" type="presOf" srcId="{6E47AF25-5B36-417C-A8B4-1242C4EE9F7A}" destId="{8E8DB97D-2454-4C94-88B4-8477CD20BD0E}" srcOrd="1" destOrd="0" presId="urn:microsoft.com/office/officeart/2005/8/layout/hierarchy3"/>
    <dgm:cxn modelId="{43FBB18F-DC03-469C-9519-D3EA6347EF66}" type="presOf" srcId="{472F00C1-80F9-4B65-80BD-F6A50624410F}" destId="{91A5A97E-EAAC-465A-8A39-B44B19BC18CB}" srcOrd="0" destOrd="0" presId="urn:microsoft.com/office/officeart/2005/8/layout/hierarchy3"/>
    <dgm:cxn modelId="{AE3D46B2-D530-4C14-8E9A-D15A5ABEDCFB}" type="presOf" srcId="{EA2555AD-CB65-4252-B908-83EC8453CA88}" destId="{D343575C-6C68-4718-B887-4ED95ACB51F4}" srcOrd="0" destOrd="0" presId="urn:microsoft.com/office/officeart/2005/8/layout/hierarchy3"/>
    <dgm:cxn modelId="{9B1526C1-5FFC-49D4-966D-D400EC61D0AA}" type="presOf" srcId="{B605EC2B-D1F0-483E-92B1-FEED8F9574C2}" destId="{16D20FE3-4C8B-439A-A647-785F7251B120}" srcOrd="0" destOrd="0" presId="urn:microsoft.com/office/officeart/2005/8/layout/hierarchy3"/>
    <dgm:cxn modelId="{C757C0C6-DA02-492E-8908-12E87DCD4BA9}" srcId="{6E47AF25-5B36-417C-A8B4-1242C4EE9F7A}" destId="{63AE448B-9266-4714-A41D-B07F56E844D6}" srcOrd="0" destOrd="0" parTransId="{EA2555AD-CB65-4252-B908-83EC8453CA88}" sibTransId="{B9B36FDD-978E-4C9F-98DC-B7A39E051B6A}"/>
    <dgm:cxn modelId="{D5142DC7-E5F3-456A-B0AA-1D25F01E29A3}" type="presOf" srcId="{57402C04-CD55-491F-8CAA-73D121E03DAA}" destId="{5DAEBE40-2884-4705-956E-271B833ADC82}" srcOrd="1" destOrd="0" presId="urn:microsoft.com/office/officeart/2005/8/layout/hierarchy3"/>
    <dgm:cxn modelId="{BBA032D3-A185-4433-99D0-FE8AC652D04F}" type="presOf" srcId="{C91DB2AE-D3F8-4EAA-ADF8-80EC9D3EE09A}" destId="{1891910C-99AA-45A9-824F-9E284F10FA66}" srcOrd="0" destOrd="0" presId="urn:microsoft.com/office/officeart/2005/8/layout/hierarchy3"/>
    <dgm:cxn modelId="{2ED437E3-4D8E-43E3-BB05-8AE6626F6CF5}" type="presOf" srcId="{15133E56-7D9E-4955-9D5D-7FF6A7129959}" destId="{23E3D9C9-7197-4182-A0B2-B3D556B54331}" srcOrd="0" destOrd="0" presId="urn:microsoft.com/office/officeart/2005/8/layout/hierarchy3"/>
    <dgm:cxn modelId="{22D84FE5-C381-470C-B939-9AB843A6893E}" srcId="{472F00C1-80F9-4B65-80BD-F6A50624410F}" destId="{57402C04-CD55-491F-8CAA-73D121E03DAA}" srcOrd="0" destOrd="0" parTransId="{52E15AF0-EF77-4A7E-AC9D-79A3E63C7B29}" sibTransId="{BB57E965-A656-452C-87BE-FA90DAF4579E}"/>
    <dgm:cxn modelId="{409E8AED-235B-465D-910E-7856D033B874}" srcId="{472F00C1-80F9-4B65-80BD-F6A50624410F}" destId="{6E47AF25-5B36-417C-A8B4-1242C4EE9F7A}" srcOrd="1" destOrd="0" parTransId="{6D2CB8A7-EE06-4CD9-B977-C91643746FE6}" sibTransId="{0BA4F97B-396B-4979-8721-2178D4603570}"/>
    <dgm:cxn modelId="{9704B410-C064-4C31-AEF5-3A55B468C4E0}" type="presParOf" srcId="{91A5A97E-EAAC-465A-8A39-B44B19BC18CB}" destId="{E3A03BC6-1BDA-43A0-82AE-77AAE9586023}" srcOrd="0" destOrd="0" presId="urn:microsoft.com/office/officeart/2005/8/layout/hierarchy3"/>
    <dgm:cxn modelId="{B811A903-9F64-49A7-AC22-CD373082748F}" type="presParOf" srcId="{E3A03BC6-1BDA-43A0-82AE-77AAE9586023}" destId="{37428757-F111-472E-B33B-1C3CA2C78E45}" srcOrd="0" destOrd="0" presId="urn:microsoft.com/office/officeart/2005/8/layout/hierarchy3"/>
    <dgm:cxn modelId="{80AD7D55-01D1-4BD8-B8C1-CFD82D04D559}" type="presParOf" srcId="{37428757-F111-472E-B33B-1C3CA2C78E45}" destId="{7F9BE6F2-061D-415D-860E-4502D57636A4}" srcOrd="0" destOrd="0" presId="urn:microsoft.com/office/officeart/2005/8/layout/hierarchy3"/>
    <dgm:cxn modelId="{5E272BBB-75EE-4C72-8692-7E705B8EF21E}" type="presParOf" srcId="{37428757-F111-472E-B33B-1C3CA2C78E45}" destId="{5DAEBE40-2884-4705-956E-271B833ADC82}" srcOrd="1" destOrd="0" presId="urn:microsoft.com/office/officeart/2005/8/layout/hierarchy3"/>
    <dgm:cxn modelId="{A33C8CFB-C6EA-4F09-ADA0-689B0D79E218}" type="presParOf" srcId="{E3A03BC6-1BDA-43A0-82AE-77AAE9586023}" destId="{C38A81CC-0352-43A4-AD8F-DF73FDB04A1D}" srcOrd="1" destOrd="0" presId="urn:microsoft.com/office/officeart/2005/8/layout/hierarchy3"/>
    <dgm:cxn modelId="{9417B0F9-D3C0-4643-AEFA-38BA11CE9A3E}" type="presParOf" srcId="{C38A81CC-0352-43A4-AD8F-DF73FDB04A1D}" destId="{1891910C-99AA-45A9-824F-9E284F10FA66}" srcOrd="0" destOrd="0" presId="urn:microsoft.com/office/officeart/2005/8/layout/hierarchy3"/>
    <dgm:cxn modelId="{97686333-9E9E-4747-B3B2-D829ECE48530}" type="presParOf" srcId="{C38A81CC-0352-43A4-AD8F-DF73FDB04A1D}" destId="{F8452BE2-B35A-4A0F-9893-85509AE032DF}" srcOrd="1" destOrd="0" presId="urn:microsoft.com/office/officeart/2005/8/layout/hierarchy3"/>
    <dgm:cxn modelId="{059874E2-0631-4675-8ED0-4AC6A5306C51}" type="presParOf" srcId="{C38A81CC-0352-43A4-AD8F-DF73FDB04A1D}" destId="{16D20FE3-4C8B-439A-A647-785F7251B120}" srcOrd="2" destOrd="0" presId="urn:microsoft.com/office/officeart/2005/8/layout/hierarchy3"/>
    <dgm:cxn modelId="{9B6DCA72-26DF-40A5-8962-7916FE1B4C0F}" type="presParOf" srcId="{C38A81CC-0352-43A4-AD8F-DF73FDB04A1D}" destId="{23E3D9C9-7197-4182-A0B2-B3D556B54331}" srcOrd="3" destOrd="0" presId="urn:microsoft.com/office/officeart/2005/8/layout/hierarchy3"/>
    <dgm:cxn modelId="{87B0FC5D-2C61-4970-B08B-7D5CC7755C1F}" type="presParOf" srcId="{91A5A97E-EAAC-465A-8A39-B44B19BC18CB}" destId="{622AF5C6-EFD4-4E11-A5BD-B1E57719B80C}" srcOrd="1" destOrd="0" presId="urn:microsoft.com/office/officeart/2005/8/layout/hierarchy3"/>
    <dgm:cxn modelId="{BF7E3D29-63ED-4AED-ABAD-27134D48EC89}" type="presParOf" srcId="{622AF5C6-EFD4-4E11-A5BD-B1E57719B80C}" destId="{4DE2E85A-5622-4EE9-88E4-83FC96FB034C}" srcOrd="0" destOrd="0" presId="urn:microsoft.com/office/officeart/2005/8/layout/hierarchy3"/>
    <dgm:cxn modelId="{6D8DA8D8-78B7-4375-93E3-046708F984C3}" type="presParOf" srcId="{4DE2E85A-5622-4EE9-88E4-83FC96FB034C}" destId="{AF47140C-A5A3-46D2-A7BD-E504E54C9C7D}" srcOrd="0" destOrd="0" presId="urn:microsoft.com/office/officeart/2005/8/layout/hierarchy3"/>
    <dgm:cxn modelId="{C8871E9B-4CEE-4A2C-B7D7-96F77A56CC0F}" type="presParOf" srcId="{4DE2E85A-5622-4EE9-88E4-83FC96FB034C}" destId="{8E8DB97D-2454-4C94-88B4-8477CD20BD0E}" srcOrd="1" destOrd="0" presId="urn:microsoft.com/office/officeart/2005/8/layout/hierarchy3"/>
    <dgm:cxn modelId="{AF4DEA92-9D7A-427D-9771-EEBCDF3E2551}" type="presParOf" srcId="{622AF5C6-EFD4-4E11-A5BD-B1E57719B80C}" destId="{D0F2272D-1566-4FF4-96A0-3187C0F1A09F}" srcOrd="1" destOrd="0" presId="urn:microsoft.com/office/officeart/2005/8/layout/hierarchy3"/>
    <dgm:cxn modelId="{9934B933-6DA5-4B4F-B3F1-2CA343D45E4F}" type="presParOf" srcId="{D0F2272D-1566-4FF4-96A0-3187C0F1A09F}" destId="{D343575C-6C68-4718-B887-4ED95ACB51F4}" srcOrd="0" destOrd="0" presId="urn:microsoft.com/office/officeart/2005/8/layout/hierarchy3"/>
    <dgm:cxn modelId="{0F93F6B9-4AD6-4F8D-BFAC-7B77E7330DD4}" type="presParOf" srcId="{D0F2272D-1566-4FF4-96A0-3187C0F1A09F}" destId="{9FCA06E7-3211-471A-8B0A-6B9BA67AE535}" srcOrd="1" destOrd="0" presId="urn:microsoft.com/office/officeart/2005/8/layout/hierarchy3"/>
    <dgm:cxn modelId="{351FD115-6E8D-459E-ABA1-E3ABD55FAFCE}" type="presParOf" srcId="{D0F2272D-1566-4FF4-96A0-3187C0F1A09F}" destId="{65D18139-BDC1-4961-AD6D-BAFCED21061A}" srcOrd="2" destOrd="0" presId="urn:microsoft.com/office/officeart/2005/8/layout/hierarchy3"/>
    <dgm:cxn modelId="{EBCEE01D-A2A6-476D-86E6-6557E4638D9F}" type="presParOf" srcId="{D0F2272D-1566-4FF4-96A0-3187C0F1A09F}" destId="{6B3627FA-BC81-4F04-A6E1-5B3A01097C8E}"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3577F1-5CDE-4C7F-91AA-7F6534865E5B}">
      <dsp:nvSpPr>
        <dsp:cNvPr id="0" name=""/>
        <dsp:cNvSpPr/>
      </dsp:nvSpPr>
      <dsp:spPr>
        <a:xfrm>
          <a:off x="0" y="2731658"/>
          <a:ext cx="8229600" cy="179226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298704" rIns="298704" bIns="298704" numCol="1" spcCol="1270" anchor="ctr" anchorCtr="0">
          <a:noAutofit/>
        </a:bodyPr>
        <a:lstStyle/>
        <a:p>
          <a:pPr marL="0" lvl="0" indent="0" algn="ctr" defTabSz="1866900">
            <a:lnSpc>
              <a:spcPct val="90000"/>
            </a:lnSpc>
            <a:spcBef>
              <a:spcPct val="0"/>
            </a:spcBef>
            <a:spcAft>
              <a:spcPct val="35000"/>
            </a:spcAft>
            <a:buNone/>
          </a:pPr>
          <a:r>
            <a:rPr lang="en-US" sz="4200" kern="1200" dirty="0"/>
            <a:t>Establish an understanding with the client</a:t>
          </a:r>
        </a:p>
      </dsp:txBody>
      <dsp:txXfrm>
        <a:off x="0" y="2731658"/>
        <a:ext cx="8229600" cy="1792263"/>
      </dsp:txXfrm>
    </dsp:sp>
    <dsp:sp modelId="{932F5CB1-3983-4090-B63C-95D54B3C8281}">
      <dsp:nvSpPr>
        <dsp:cNvPr id="0" name=""/>
        <dsp:cNvSpPr/>
      </dsp:nvSpPr>
      <dsp:spPr>
        <a:xfrm rot="10800000">
          <a:off x="0" y="2040"/>
          <a:ext cx="8229600" cy="275650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298704" rIns="298704" bIns="298704" numCol="1" spcCol="1270" anchor="ctr" anchorCtr="0">
          <a:noAutofit/>
        </a:bodyPr>
        <a:lstStyle/>
        <a:p>
          <a:pPr marL="0" lvl="0" indent="0" algn="ctr" defTabSz="1866900">
            <a:lnSpc>
              <a:spcPct val="90000"/>
            </a:lnSpc>
            <a:spcBef>
              <a:spcPct val="0"/>
            </a:spcBef>
            <a:spcAft>
              <a:spcPct val="35000"/>
            </a:spcAft>
            <a:buNone/>
          </a:pPr>
          <a:r>
            <a:rPr lang="en-US" sz="4200" kern="1200" dirty="0"/>
            <a:t>Client acceptance/continuance</a:t>
          </a:r>
        </a:p>
      </dsp:txBody>
      <dsp:txXfrm rot="10800000">
        <a:off x="0" y="2040"/>
        <a:ext cx="8229600" cy="1791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CA15E-7407-4D1C-BFCD-A07593829687}">
      <dsp:nvSpPr>
        <dsp:cNvPr id="0" name=""/>
        <dsp:cNvSpPr/>
      </dsp:nvSpPr>
      <dsp:spPr>
        <a:xfrm>
          <a:off x="0" y="3834431"/>
          <a:ext cx="8305800" cy="62907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Perform a retrospective review of accounting estimates</a:t>
          </a:r>
        </a:p>
      </dsp:txBody>
      <dsp:txXfrm>
        <a:off x="0" y="3834431"/>
        <a:ext cx="8305800" cy="629070"/>
      </dsp:txXfrm>
    </dsp:sp>
    <dsp:sp modelId="{2C5518FA-FC01-47FA-86EB-FC800F532A8D}">
      <dsp:nvSpPr>
        <dsp:cNvPr id="0" name=""/>
        <dsp:cNvSpPr/>
      </dsp:nvSpPr>
      <dsp:spPr>
        <a:xfrm rot="10800000">
          <a:off x="0" y="2876357"/>
          <a:ext cx="8305800" cy="967510"/>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Understand the entity and its environment, including internal control</a:t>
          </a:r>
        </a:p>
      </dsp:txBody>
      <dsp:txXfrm rot="10800000">
        <a:off x="0" y="2876357"/>
        <a:ext cx="8305800" cy="628659"/>
      </dsp:txXfrm>
    </dsp:sp>
    <dsp:sp modelId="{FF7262C0-9027-4CA6-AF35-C84C3D7A79D0}">
      <dsp:nvSpPr>
        <dsp:cNvPr id="0" name=""/>
        <dsp:cNvSpPr/>
      </dsp:nvSpPr>
      <dsp:spPr>
        <a:xfrm rot="10800000">
          <a:off x="0" y="1918283"/>
          <a:ext cx="8305800" cy="967510"/>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Perform risk assessment procedures</a:t>
          </a:r>
        </a:p>
      </dsp:txBody>
      <dsp:txXfrm rot="10800000">
        <a:off x="0" y="1918283"/>
        <a:ext cx="8305800" cy="628659"/>
      </dsp:txXfrm>
    </dsp:sp>
    <dsp:sp modelId="{3FE4424B-7030-44E1-A3AD-EE80481B9858}">
      <dsp:nvSpPr>
        <dsp:cNvPr id="0" name=""/>
        <dsp:cNvSpPr/>
      </dsp:nvSpPr>
      <dsp:spPr>
        <a:xfrm rot="10800000">
          <a:off x="0" y="960208"/>
          <a:ext cx="8305800" cy="967510"/>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Determine materiality</a:t>
          </a:r>
        </a:p>
      </dsp:txBody>
      <dsp:txXfrm rot="10800000">
        <a:off x="0" y="960208"/>
        <a:ext cx="8305800" cy="628659"/>
      </dsp:txXfrm>
    </dsp:sp>
    <dsp:sp modelId="{13768C99-B856-4629-B284-1AD248470B29}">
      <dsp:nvSpPr>
        <dsp:cNvPr id="0" name=""/>
        <dsp:cNvSpPr/>
      </dsp:nvSpPr>
      <dsp:spPr>
        <a:xfrm rot="10800000">
          <a:off x="0" y="2134"/>
          <a:ext cx="8305800" cy="967510"/>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Hold an engagement team discussion</a:t>
          </a:r>
        </a:p>
      </dsp:txBody>
      <dsp:txXfrm rot="10800000">
        <a:off x="0" y="2134"/>
        <a:ext cx="8305800" cy="6286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E46B16-2467-469D-B04A-A1B2E618DE4C}">
      <dsp:nvSpPr>
        <dsp:cNvPr id="0" name=""/>
        <dsp:cNvSpPr/>
      </dsp:nvSpPr>
      <dsp:spPr>
        <a:xfrm>
          <a:off x="3065178" y="2469895"/>
          <a:ext cx="2122175" cy="21221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Risk Assessment Procedures</a:t>
          </a:r>
        </a:p>
      </dsp:txBody>
      <dsp:txXfrm>
        <a:off x="3375963" y="2780680"/>
        <a:ext cx="1500605" cy="1500605"/>
      </dsp:txXfrm>
    </dsp:sp>
    <dsp:sp modelId="{90FDBFF5-F20A-46FF-AFBA-8D30530EA654}">
      <dsp:nvSpPr>
        <dsp:cNvPr id="0" name=""/>
        <dsp:cNvSpPr/>
      </dsp:nvSpPr>
      <dsp:spPr>
        <a:xfrm rot="12900000">
          <a:off x="1701597" y="2099699"/>
          <a:ext cx="1624939" cy="604820"/>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B920CEAE-FC69-47A1-BD13-2EB093E83069}">
      <dsp:nvSpPr>
        <dsp:cNvPr id="0" name=""/>
        <dsp:cNvSpPr/>
      </dsp:nvSpPr>
      <dsp:spPr>
        <a:xfrm>
          <a:off x="1024121" y="1297195"/>
          <a:ext cx="1648820" cy="1277799"/>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marL="0" lvl="0" indent="0" algn="ctr" defTabSz="1022350">
            <a:lnSpc>
              <a:spcPct val="90000"/>
            </a:lnSpc>
            <a:spcBef>
              <a:spcPct val="0"/>
            </a:spcBef>
            <a:spcAft>
              <a:spcPct val="35000"/>
            </a:spcAft>
            <a:buNone/>
          </a:pPr>
          <a:r>
            <a:rPr lang="en-US" sz="2300" kern="1200" dirty="0"/>
            <a:t>Inquiry</a:t>
          </a:r>
        </a:p>
      </dsp:txBody>
      <dsp:txXfrm>
        <a:off x="1061546" y="1334620"/>
        <a:ext cx="1573970" cy="1202949"/>
      </dsp:txXfrm>
    </dsp:sp>
    <dsp:sp modelId="{57C7FC75-771A-4507-9E30-10A706099F36}">
      <dsp:nvSpPr>
        <dsp:cNvPr id="0" name=""/>
        <dsp:cNvSpPr/>
      </dsp:nvSpPr>
      <dsp:spPr>
        <a:xfrm rot="16200000">
          <a:off x="3313796" y="1260441"/>
          <a:ext cx="1624939" cy="604820"/>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1A07609F-581A-488D-ACD8-33BCA96CD010}">
      <dsp:nvSpPr>
        <dsp:cNvPr id="0" name=""/>
        <dsp:cNvSpPr/>
      </dsp:nvSpPr>
      <dsp:spPr>
        <a:xfrm>
          <a:off x="3307783" y="56129"/>
          <a:ext cx="1636965" cy="1388505"/>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marL="0" lvl="0" indent="0" algn="ctr" defTabSz="1022350">
            <a:lnSpc>
              <a:spcPct val="90000"/>
            </a:lnSpc>
            <a:spcBef>
              <a:spcPct val="0"/>
            </a:spcBef>
            <a:spcAft>
              <a:spcPct val="35000"/>
            </a:spcAft>
            <a:buNone/>
          </a:pPr>
          <a:r>
            <a:rPr lang="en-US" sz="2300" kern="1200" dirty="0"/>
            <a:t>Observation and Inspection</a:t>
          </a:r>
        </a:p>
      </dsp:txBody>
      <dsp:txXfrm>
        <a:off x="3348451" y="96797"/>
        <a:ext cx="1555629" cy="1307169"/>
      </dsp:txXfrm>
    </dsp:sp>
    <dsp:sp modelId="{E3DF2E13-E052-4F49-8C85-F171CF2F4CD4}">
      <dsp:nvSpPr>
        <dsp:cNvPr id="0" name=""/>
        <dsp:cNvSpPr/>
      </dsp:nvSpPr>
      <dsp:spPr>
        <a:xfrm rot="19500000">
          <a:off x="4925995" y="2099699"/>
          <a:ext cx="1624939" cy="604820"/>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95CFC037-17CD-4B30-9681-8197BB3D4ECB}">
      <dsp:nvSpPr>
        <dsp:cNvPr id="0" name=""/>
        <dsp:cNvSpPr/>
      </dsp:nvSpPr>
      <dsp:spPr>
        <a:xfrm>
          <a:off x="5602524" y="1241109"/>
          <a:ext cx="1602954" cy="1389973"/>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marL="0" lvl="0" indent="0" algn="ctr" defTabSz="1022350">
            <a:lnSpc>
              <a:spcPct val="90000"/>
            </a:lnSpc>
            <a:spcBef>
              <a:spcPct val="0"/>
            </a:spcBef>
            <a:spcAft>
              <a:spcPct val="35000"/>
            </a:spcAft>
            <a:buNone/>
          </a:pPr>
          <a:r>
            <a:rPr lang="en-US" sz="2300" kern="1200" dirty="0"/>
            <a:t>Analytical Procedures</a:t>
          </a:r>
        </a:p>
      </dsp:txBody>
      <dsp:txXfrm>
        <a:off x="5643235" y="1281820"/>
        <a:ext cx="1521532" cy="13085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B430FB-1BDF-45C9-B587-9E3350AB0740}">
      <dsp:nvSpPr>
        <dsp:cNvPr id="0" name=""/>
        <dsp:cNvSpPr/>
      </dsp:nvSpPr>
      <dsp:spPr>
        <a:xfrm>
          <a:off x="1512371" y="0"/>
          <a:ext cx="4525963"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AEA1C8-45EC-4C19-8AF3-76FCD592D25E}">
      <dsp:nvSpPr>
        <dsp:cNvPr id="0" name=""/>
        <dsp:cNvSpPr/>
      </dsp:nvSpPr>
      <dsp:spPr>
        <a:xfrm>
          <a:off x="3775352" y="453038"/>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Control Environment</a:t>
          </a:r>
        </a:p>
      </dsp:txBody>
      <dsp:txXfrm>
        <a:off x="3806767" y="484453"/>
        <a:ext cx="2879045" cy="580705"/>
      </dsp:txXfrm>
    </dsp:sp>
    <dsp:sp modelId="{94BBFFE7-74D4-44DC-9CC9-B9046C377AD0}">
      <dsp:nvSpPr>
        <dsp:cNvPr id="0" name=""/>
        <dsp:cNvSpPr/>
      </dsp:nvSpPr>
      <dsp:spPr>
        <a:xfrm>
          <a:off x="3775352" y="1177015"/>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Risk Assessment</a:t>
          </a:r>
        </a:p>
      </dsp:txBody>
      <dsp:txXfrm>
        <a:off x="3806767" y="1208430"/>
        <a:ext cx="2879045" cy="580705"/>
      </dsp:txXfrm>
    </dsp:sp>
    <dsp:sp modelId="{5F74D269-8F74-4B2B-B4D8-149CD77290D1}">
      <dsp:nvSpPr>
        <dsp:cNvPr id="0" name=""/>
        <dsp:cNvSpPr/>
      </dsp:nvSpPr>
      <dsp:spPr>
        <a:xfrm>
          <a:off x="3775352" y="1900992"/>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Information and Communication</a:t>
          </a:r>
        </a:p>
      </dsp:txBody>
      <dsp:txXfrm>
        <a:off x="3806767" y="1932407"/>
        <a:ext cx="2879045" cy="580705"/>
      </dsp:txXfrm>
    </dsp:sp>
    <dsp:sp modelId="{FDFF8EA8-48F2-4D45-909E-8BD3CEE61460}">
      <dsp:nvSpPr>
        <dsp:cNvPr id="0" name=""/>
        <dsp:cNvSpPr/>
      </dsp:nvSpPr>
      <dsp:spPr>
        <a:xfrm>
          <a:off x="3775352" y="2624970"/>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Monitoring</a:t>
          </a:r>
        </a:p>
      </dsp:txBody>
      <dsp:txXfrm>
        <a:off x="3806767" y="2656385"/>
        <a:ext cx="2879045" cy="580705"/>
      </dsp:txXfrm>
    </dsp:sp>
    <dsp:sp modelId="{8E83B9EC-855D-4D0A-9319-A7B44AC40603}">
      <dsp:nvSpPr>
        <dsp:cNvPr id="0" name=""/>
        <dsp:cNvSpPr/>
      </dsp:nvSpPr>
      <dsp:spPr>
        <a:xfrm>
          <a:off x="3775352" y="3348947"/>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Control Activities</a:t>
          </a:r>
        </a:p>
      </dsp:txBody>
      <dsp:txXfrm>
        <a:off x="3806767" y="3380362"/>
        <a:ext cx="2879045" cy="5807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340E99-5D8E-40FE-AD5D-03F5ADCEEBE1}">
      <dsp:nvSpPr>
        <dsp:cNvPr id="0" name=""/>
        <dsp:cNvSpPr/>
      </dsp:nvSpPr>
      <dsp:spPr>
        <a:xfrm>
          <a:off x="0" y="3712270"/>
          <a:ext cx="8229600" cy="81215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Develop the detailed audit plan</a:t>
          </a:r>
        </a:p>
      </dsp:txBody>
      <dsp:txXfrm>
        <a:off x="0" y="3712270"/>
        <a:ext cx="8229600" cy="812154"/>
      </dsp:txXfrm>
    </dsp:sp>
    <dsp:sp modelId="{B767D31F-569D-44FB-AB8D-1DCA56C1A57A}">
      <dsp:nvSpPr>
        <dsp:cNvPr id="0" name=""/>
        <dsp:cNvSpPr/>
      </dsp:nvSpPr>
      <dsp:spPr>
        <a:xfrm rot="10800000">
          <a:off x="0" y="2475359"/>
          <a:ext cx="8229600" cy="1249092"/>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Assess risks at the relevant assertion level</a:t>
          </a:r>
        </a:p>
      </dsp:txBody>
      <dsp:txXfrm rot="10800000">
        <a:off x="0" y="2475359"/>
        <a:ext cx="8229600" cy="811623"/>
      </dsp:txXfrm>
    </dsp:sp>
    <dsp:sp modelId="{987B0846-5882-424B-97FA-4F4DEBD9A62A}">
      <dsp:nvSpPr>
        <dsp:cNvPr id="0" name=""/>
        <dsp:cNvSpPr/>
      </dsp:nvSpPr>
      <dsp:spPr>
        <a:xfrm rot="10800000">
          <a:off x="0" y="1238449"/>
          <a:ext cx="8229600" cy="1249092"/>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Develop the overall audit strategy</a:t>
          </a:r>
        </a:p>
      </dsp:txBody>
      <dsp:txXfrm rot="10800000">
        <a:off x="0" y="1238449"/>
        <a:ext cx="8229600" cy="811623"/>
      </dsp:txXfrm>
    </dsp:sp>
    <dsp:sp modelId="{CA037EFF-1865-462B-91E4-E46443525352}">
      <dsp:nvSpPr>
        <dsp:cNvPr id="0" name=""/>
        <dsp:cNvSpPr/>
      </dsp:nvSpPr>
      <dsp:spPr>
        <a:xfrm rot="10800000">
          <a:off x="0" y="1538"/>
          <a:ext cx="8229600" cy="1249092"/>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Assess risks at the financial statement level</a:t>
          </a:r>
        </a:p>
      </dsp:txBody>
      <dsp:txXfrm rot="10800000">
        <a:off x="0" y="1538"/>
        <a:ext cx="8229600" cy="8116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29DD1-1713-4F24-AE8C-D5184D5F2F01}">
      <dsp:nvSpPr>
        <dsp:cNvPr id="0" name=""/>
        <dsp:cNvSpPr/>
      </dsp:nvSpPr>
      <dsp:spPr>
        <a:xfrm>
          <a:off x="3096025" y="2487136"/>
          <a:ext cx="2037549" cy="20375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Account Balances, Transaction Classes, Disclosures</a:t>
          </a:r>
        </a:p>
      </dsp:txBody>
      <dsp:txXfrm>
        <a:off x="3394417" y="2785528"/>
        <a:ext cx="1440765" cy="1440765"/>
      </dsp:txXfrm>
    </dsp:sp>
    <dsp:sp modelId="{A143BE7E-8EDA-4F92-B0E4-D5577DD1B6DE}">
      <dsp:nvSpPr>
        <dsp:cNvPr id="0" name=""/>
        <dsp:cNvSpPr/>
      </dsp:nvSpPr>
      <dsp:spPr>
        <a:xfrm rot="10800000">
          <a:off x="1029684" y="3215560"/>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CD60D303-A402-4E6A-9BF6-6A9D96940A81}">
      <dsp:nvSpPr>
        <dsp:cNvPr id="0" name=""/>
        <dsp:cNvSpPr/>
      </dsp:nvSpPr>
      <dsp:spPr>
        <a:xfrm>
          <a:off x="316541" y="2935397"/>
          <a:ext cx="1426284" cy="1141027"/>
        </a:xfrm>
        <a:prstGeom prst="roundRect">
          <a:avLst>
            <a:gd name="adj" fmla="val 10000"/>
          </a:avLst>
        </a:prstGeom>
        <a:solidFill>
          <a:schemeClr val="accent3">
            <a:lumMod val="5000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Existence or Occurrence</a:t>
          </a:r>
        </a:p>
      </dsp:txBody>
      <dsp:txXfrm>
        <a:off x="349961" y="2968817"/>
        <a:ext cx="1359444" cy="1074187"/>
      </dsp:txXfrm>
    </dsp:sp>
    <dsp:sp modelId="{486015EF-7BE7-4241-BAC1-6DD84C8EB8D5}">
      <dsp:nvSpPr>
        <dsp:cNvPr id="0" name=""/>
        <dsp:cNvSpPr/>
      </dsp:nvSpPr>
      <dsp:spPr>
        <a:xfrm rot="12960000">
          <a:off x="1432423" y="1976056"/>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75D43FC7-3C8C-4EB5-88D8-1A547C638FD1}">
      <dsp:nvSpPr>
        <dsp:cNvPr id="0" name=""/>
        <dsp:cNvSpPr/>
      </dsp:nvSpPr>
      <dsp:spPr>
        <a:xfrm>
          <a:off x="905746" y="1122011"/>
          <a:ext cx="1426284" cy="1141027"/>
        </a:xfrm>
        <a:prstGeom prst="roundRect">
          <a:avLst>
            <a:gd name="adj" fmla="val 10000"/>
          </a:avLst>
        </a:prstGeom>
        <a:solidFill>
          <a:schemeClr val="accent3">
            <a:lumMod val="5000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Completeness</a:t>
          </a:r>
        </a:p>
      </dsp:txBody>
      <dsp:txXfrm>
        <a:off x="939166" y="1155431"/>
        <a:ext cx="1359444" cy="1074187"/>
      </dsp:txXfrm>
    </dsp:sp>
    <dsp:sp modelId="{218DF065-1DB6-4D2C-BBEF-B28C37FD2405}">
      <dsp:nvSpPr>
        <dsp:cNvPr id="0" name=""/>
        <dsp:cNvSpPr/>
      </dsp:nvSpPr>
      <dsp:spPr>
        <a:xfrm rot="15120000">
          <a:off x="2486808" y="1210000"/>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7A4FF0D8-82BD-4781-8FDD-D2DC16672EDD}">
      <dsp:nvSpPr>
        <dsp:cNvPr id="0" name=""/>
        <dsp:cNvSpPr/>
      </dsp:nvSpPr>
      <dsp:spPr>
        <a:xfrm>
          <a:off x="2448304" y="1277"/>
          <a:ext cx="1426284" cy="1141027"/>
        </a:xfrm>
        <a:prstGeom prst="roundRect">
          <a:avLst>
            <a:gd name="adj" fmla="val 10000"/>
          </a:avLst>
        </a:prstGeom>
        <a:solidFill>
          <a:schemeClr val="accent3">
            <a:lumMod val="5000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Rights or Obligations</a:t>
          </a:r>
        </a:p>
      </dsp:txBody>
      <dsp:txXfrm>
        <a:off x="2481724" y="34697"/>
        <a:ext cx="1359444" cy="1074187"/>
      </dsp:txXfrm>
    </dsp:sp>
    <dsp:sp modelId="{E5D325B3-E23B-43C0-90B9-BE542F15196D}">
      <dsp:nvSpPr>
        <dsp:cNvPr id="0" name=""/>
        <dsp:cNvSpPr/>
      </dsp:nvSpPr>
      <dsp:spPr>
        <a:xfrm rot="17280000">
          <a:off x="3790099" y="1210000"/>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B646750E-2C1B-43EE-857F-11DC00DB2C5D}">
      <dsp:nvSpPr>
        <dsp:cNvPr id="0" name=""/>
        <dsp:cNvSpPr/>
      </dsp:nvSpPr>
      <dsp:spPr>
        <a:xfrm>
          <a:off x="4355010" y="1277"/>
          <a:ext cx="1426284" cy="1141027"/>
        </a:xfrm>
        <a:prstGeom prst="roundRect">
          <a:avLst>
            <a:gd name="adj" fmla="val 10000"/>
          </a:avLst>
        </a:prstGeom>
        <a:solidFill>
          <a:schemeClr val="accent3">
            <a:lumMod val="5000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Valuation or Allocation</a:t>
          </a:r>
        </a:p>
      </dsp:txBody>
      <dsp:txXfrm>
        <a:off x="4388430" y="34697"/>
        <a:ext cx="1359444" cy="1074187"/>
      </dsp:txXfrm>
    </dsp:sp>
    <dsp:sp modelId="{13FB377C-B1D5-4D5B-8A0E-208A9B705F01}">
      <dsp:nvSpPr>
        <dsp:cNvPr id="0" name=""/>
        <dsp:cNvSpPr/>
      </dsp:nvSpPr>
      <dsp:spPr>
        <a:xfrm rot="19440000">
          <a:off x="4844484" y="1976056"/>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FF07FB23-6B3E-40E7-9C92-D6C2A7340EF7}">
      <dsp:nvSpPr>
        <dsp:cNvPr id="0" name=""/>
        <dsp:cNvSpPr/>
      </dsp:nvSpPr>
      <dsp:spPr>
        <a:xfrm>
          <a:off x="5897568" y="1122011"/>
          <a:ext cx="1426284" cy="1141027"/>
        </a:xfrm>
        <a:prstGeom prst="roundRect">
          <a:avLst>
            <a:gd name="adj" fmla="val 10000"/>
          </a:avLst>
        </a:prstGeom>
        <a:solidFill>
          <a:schemeClr val="accent3">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Accuracy or Classification</a:t>
          </a:r>
        </a:p>
      </dsp:txBody>
      <dsp:txXfrm>
        <a:off x="5930988" y="1155431"/>
        <a:ext cx="1359444" cy="1074187"/>
      </dsp:txXfrm>
    </dsp:sp>
    <dsp:sp modelId="{F0F60112-834A-4A69-A2A9-C7F008EDE375}">
      <dsp:nvSpPr>
        <dsp:cNvPr id="0" name=""/>
        <dsp:cNvSpPr/>
      </dsp:nvSpPr>
      <dsp:spPr>
        <a:xfrm>
          <a:off x="5247223" y="3215560"/>
          <a:ext cx="1952692" cy="580701"/>
        </a:xfrm>
        <a:prstGeom prst="leftArrow">
          <a:avLst>
            <a:gd name="adj1" fmla="val 60000"/>
            <a:gd name="adj2" fmla="val 50000"/>
          </a:avLst>
        </a:prstGeom>
        <a:gradFill rotWithShape="0">
          <a:gsLst>
            <a:gs pos="0">
              <a:srgbClr val="03D4A8"/>
            </a:gs>
            <a:gs pos="25000">
              <a:srgbClr val="21D6E0"/>
            </a:gs>
            <a:gs pos="75000">
              <a:srgbClr val="0087E6"/>
            </a:gs>
            <a:gs pos="100000">
              <a:srgbClr val="005CBF"/>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205438D8-DB10-43EE-B5B3-4E476B88177B}">
      <dsp:nvSpPr>
        <dsp:cNvPr id="0" name=""/>
        <dsp:cNvSpPr/>
      </dsp:nvSpPr>
      <dsp:spPr>
        <a:xfrm>
          <a:off x="6486773" y="2935397"/>
          <a:ext cx="1426284" cy="1141027"/>
        </a:xfrm>
        <a:prstGeom prst="roundRect">
          <a:avLst>
            <a:gd name="adj" fmla="val 10000"/>
          </a:avLst>
        </a:prstGeom>
        <a:solidFill>
          <a:schemeClr val="accent3">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Cutoff</a:t>
          </a:r>
        </a:p>
      </dsp:txBody>
      <dsp:txXfrm>
        <a:off x="6520193" y="2968817"/>
        <a:ext cx="1359444" cy="10741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57BF0D-7B33-41A5-9440-1FD517FE813C}">
      <dsp:nvSpPr>
        <dsp:cNvPr id="0" name=""/>
        <dsp:cNvSpPr/>
      </dsp:nvSpPr>
      <dsp:spPr>
        <a:xfrm rot="5400000">
          <a:off x="5012703" y="-1901980"/>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No audit program</a:t>
          </a:r>
        </a:p>
        <a:p>
          <a:pPr marL="228600" lvl="1" indent="-228600" algn="l" defTabSz="933450">
            <a:lnSpc>
              <a:spcPct val="90000"/>
            </a:lnSpc>
            <a:spcBef>
              <a:spcPct val="0"/>
            </a:spcBef>
            <a:spcAft>
              <a:spcPct val="15000"/>
            </a:spcAft>
            <a:buChar char="•"/>
          </a:pPr>
          <a:r>
            <a:rPr lang="en-US" sz="2100" kern="1200" dirty="0"/>
            <a:t>Used for insignificant audit areas with low RMM</a:t>
          </a:r>
        </a:p>
      </dsp:txBody>
      <dsp:txXfrm rot="-5400000">
        <a:off x="2962656" y="205028"/>
        <a:ext cx="5209983" cy="1052927"/>
      </dsp:txXfrm>
    </dsp:sp>
    <dsp:sp modelId="{36C661AD-695A-405C-B155-F8FAB63B5D92}">
      <dsp:nvSpPr>
        <dsp:cNvPr id="0" name=""/>
        <dsp:cNvSpPr/>
      </dsp:nvSpPr>
      <dsp:spPr>
        <a:xfrm>
          <a:off x="0" y="2209"/>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dirty="0"/>
            <a:t>Limited</a:t>
          </a:r>
        </a:p>
      </dsp:txBody>
      <dsp:txXfrm>
        <a:off x="71201" y="73410"/>
        <a:ext cx="2820254" cy="1316160"/>
      </dsp:txXfrm>
    </dsp:sp>
    <dsp:sp modelId="{4B0252D5-03BF-4591-9060-F62169555228}">
      <dsp:nvSpPr>
        <dsp:cNvPr id="0" name=""/>
        <dsp:cNvSpPr/>
      </dsp:nvSpPr>
      <dsp:spPr>
        <a:xfrm rot="5400000">
          <a:off x="5012703" y="-370490"/>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Primarily substantive analytics</a:t>
          </a:r>
        </a:p>
        <a:p>
          <a:pPr marL="228600" lvl="1" indent="-228600" algn="l" defTabSz="933450">
            <a:lnSpc>
              <a:spcPct val="90000"/>
            </a:lnSpc>
            <a:spcBef>
              <a:spcPct val="0"/>
            </a:spcBef>
            <a:spcAft>
              <a:spcPct val="15000"/>
            </a:spcAft>
            <a:buChar char="•"/>
          </a:pPr>
          <a:r>
            <a:rPr lang="en-US" sz="2100" kern="1200" dirty="0"/>
            <a:t>Some tests of details (required by GAAS)</a:t>
          </a:r>
        </a:p>
      </dsp:txBody>
      <dsp:txXfrm rot="-5400000">
        <a:off x="2962656" y="1736518"/>
        <a:ext cx="5209983" cy="1052927"/>
      </dsp:txXfrm>
    </dsp:sp>
    <dsp:sp modelId="{B8AA649C-1D1E-4979-AF69-9F70238E1CF0}">
      <dsp:nvSpPr>
        <dsp:cNvPr id="0" name=""/>
        <dsp:cNvSpPr/>
      </dsp:nvSpPr>
      <dsp:spPr>
        <a:xfrm>
          <a:off x="0" y="1533700"/>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dirty="0"/>
            <a:t>Basic</a:t>
          </a:r>
        </a:p>
      </dsp:txBody>
      <dsp:txXfrm>
        <a:off x="71201" y="1604901"/>
        <a:ext cx="2820254" cy="1316160"/>
      </dsp:txXfrm>
    </dsp:sp>
    <dsp:sp modelId="{8B9BE391-3E43-4F04-9FC0-E07B7DB63070}">
      <dsp:nvSpPr>
        <dsp:cNvPr id="0" name=""/>
        <dsp:cNvSpPr/>
      </dsp:nvSpPr>
      <dsp:spPr>
        <a:xfrm rot="5400000">
          <a:off x="5012703" y="1160999"/>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Tests of details and extended analytics</a:t>
          </a:r>
        </a:p>
        <a:p>
          <a:pPr marL="228600" lvl="1" indent="-228600" algn="l" defTabSz="933450">
            <a:lnSpc>
              <a:spcPct val="90000"/>
            </a:lnSpc>
            <a:spcBef>
              <a:spcPct val="0"/>
            </a:spcBef>
            <a:spcAft>
              <a:spcPct val="15000"/>
            </a:spcAft>
            <a:buChar char="•"/>
          </a:pPr>
          <a:r>
            <a:rPr lang="en-US" sz="2100" kern="1200" dirty="0"/>
            <a:t>For audit areas or assertions with higher risk</a:t>
          </a:r>
        </a:p>
      </dsp:txBody>
      <dsp:txXfrm rot="-5400000">
        <a:off x="2962656" y="3268008"/>
        <a:ext cx="5209983" cy="1052927"/>
      </dsp:txXfrm>
    </dsp:sp>
    <dsp:sp modelId="{7CD7E832-2C91-4885-9800-6B1D60210D22}">
      <dsp:nvSpPr>
        <dsp:cNvPr id="0" name=""/>
        <dsp:cNvSpPr/>
      </dsp:nvSpPr>
      <dsp:spPr>
        <a:xfrm>
          <a:off x="0" y="3065190"/>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dirty="0"/>
            <a:t>Basic + Extended</a:t>
          </a:r>
        </a:p>
      </dsp:txBody>
      <dsp:txXfrm>
        <a:off x="71201" y="3136391"/>
        <a:ext cx="2820254" cy="1316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9BE6F2-061D-415D-860E-4502D57636A4}">
      <dsp:nvSpPr>
        <dsp:cNvPr id="0" name=""/>
        <dsp:cNvSpPr/>
      </dsp:nvSpPr>
      <dsp:spPr>
        <a:xfrm>
          <a:off x="1208019" y="2152"/>
          <a:ext cx="2583805" cy="12919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43180" rIns="6477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Further Audit Procedures</a:t>
          </a:r>
        </a:p>
      </dsp:txBody>
      <dsp:txXfrm>
        <a:off x="1245858" y="39991"/>
        <a:ext cx="2508127" cy="1216224"/>
      </dsp:txXfrm>
    </dsp:sp>
    <dsp:sp modelId="{1891910C-99AA-45A9-824F-9E284F10FA66}">
      <dsp:nvSpPr>
        <dsp:cNvPr id="0" name=""/>
        <dsp:cNvSpPr/>
      </dsp:nvSpPr>
      <dsp:spPr>
        <a:xfrm>
          <a:off x="1466399" y="1294054"/>
          <a:ext cx="258380" cy="968926"/>
        </a:xfrm>
        <a:custGeom>
          <a:avLst/>
          <a:gdLst/>
          <a:ahLst/>
          <a:cxnLst/>
          <a:rect l="0" t="0" r="0" b="0"/>
          <a:pathLst>
            <a:path>
              <a:moveTo>
                <a:pt x="0" y="0"/>
              </a:moveTo>
              <a:lnTo>
                <a:pt x="0" y="968926"/>
              </a:lnTo>
              <a:lnTo>
                <a:pt x="258380" y="9689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452BE2-B35A-4A0F-9893-85509AE032DF}">
      <dsp:nvSpPr>
        <dsp:cNvPr id="0" name=""/>
        <dsp:cNvSpPr/>
      </dsp:nvSpPr>
      <dsp:spPr>
        <a:xfrm>
          <a:off x="1724780" y="1617030"/>
          <a:ext cx="2067044" cy="12919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Tests of Controls</a:t>
          </a:r>
        </a:p>
      </dsp:txBody>
      <dsp:txXfrm>
        <a:off x="1762619" y="1654869"/>
        <a:ext cx="1991366" cy="1216224"/>
      </dsp:txXfrm>
    </dsp:sp>
    <dsp:sp modelId="{16D20FE3-4C8B-439A-A647-785F7251B120}">
      <dsp:nvSpPr>
        <dsp:cNvPr id="0" name=""/>
        <dsp:cNvSpPr/>
      </dsp:nvSpPr>
      <dsp:spPr>
        <a:xfrm>
          <a:off x="1466399" y="1294054"/>
          <a:ext cx="258380" cy="2583805"/>
        </a:xfrm>
        <a:custGeom>
          <a:avLst/>
          <a:gdLst/>
          <a:ahLst/>
          <a:cxnLst/>
          <a:rect l="0" t="0" r="0" b="0"/>
          <a:pathLst>
            <a:path>
              <a:moveTo>
                <a:pt x="0" y="0"/>
              </a:moveTo>
              <a:lnTo>
                <a:pt x="0" y="2583805"/>
              </a:lnTo>
              <a:lnTo>
                <a:pt x="258380" y="25838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E3D9C9-7197-4182-A0B2-B3D556B54331}">
      <dsp:nvSpPr>
        <dsp:cNvPr id="0" name=""/>
        <dsp:cNvSpPr/>
      </dsp:nvSpPr>
      <dsp:spPr>
        <a:xfrm>
          <a:off x="1724780" y="3231908"/>
          <a:ext cx="2067044" cy="12919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Substantive Procedures</a:t>
          </a:r>
        </a:p>
      </dsp:txBody>
      <dsp:txXfrm>
        <a:off x="1762619" y="3269747"/>
        <a:ext cx="1991366" cy="1216224"/>
      </dsp:txXfrm>
    </dsp:sp>
    <dsp:sp modelId="{AF47140C-A5A3-46D2-A7BD-E504E54C9C7D}">
      <dsp:nvSpPr>
        <dsp:cNvPr id="0" name=""/>
        <dsp:cNvSpPr/>
      </dsp:nvSpPr>
      <dsp:spPr>
        <a:xfrm>
          <a:off x="4437775" y="2152"/>
          <a:ext cx="2583805" cy="12919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43180" rIns="6477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Substantive Procedures</a:t>
          </a:r>
        </a:p>
      </dsp:txBody>
      <dsp:txXfrm>
        <a:off x="4475614" y="39991"/>
        <a:ext cx="2508127" cy="1216224"/>
      </dsp:txXfrm>
    </dsp:sp>
    <dsp:sp modelId="{D343575C-6C68-4718-B887-4ED95ACB51F4}">
      <dsp:nvSpPr>
        <dsp:cNvPr id="0" name=""/>
        <dsp:cNvSpPr/>
      </dsp:nvSpPr>
      <dsp:spPr>
        <a:xfrm>
          <a:off x="4696156" y="1294054"/>
          <a:ext cx="258380" cy="968926"/>
        </a:xfrm>
        <a:custGeom>
          <a:avLst/>
          <a:gdLst/>
          <a:ahLst/>
          <a:cxnLst/>
          <a:rect l="0" t="0" r="0" b="0"/>
          <a:pathLst>
            <a:path>
              <a:moveTo>
                <a:pt x="0" y="0"/>
              </a:moveTo>
              <a:lnTo>
                <a:pt x="0" y="968926"/>
              </a:lnTo>
              <a:lnTo>
                <a:pt x="258380" y="9689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CA06E7-3211-471A-8B0A-6B9BA67AE535}">
      <dsp:nvSpPr>
        <dsp:cNvPr id="0" name=""/>
        <dsp:cNvSpPr/>
      </dsp:nvSpPr>
      <dsp:spPr>
        <a:xfrm>
          <a:off x="4954536" y="1617030"/>
          <a:ext cx="2067044" cy="12919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Tests of Details</a:t>
          </a:r>
        </a:p>
      </dsp:txBody>
      <dsp:txXfrm>
        <a:off x="4992375" y="1654869"/>
        <a:ext cx="1991366" cy="1216224"/>
      </dsp:txXfrm>
    </dsp:sp>
    <dsp:sp modelId="{65D18139-BDC1-4961-AD6D-BAFCED21061A}">
      <dsp:nvSpPr>
        <dsp:cNvPr id="0" name=""/>
        <dsp:cNvSpPr/>
      </dsp:nvSpPr>
      <dsp:spPr>
        <a:xfrm>
          <a:off x="4696156" y="1294054"/>
          <a:ext cx="258380" cy="2583805"/>
        </a:xfrm>
        <a:custGeom>
          <a:avLst/>
          <a:gdLst/>
          <a:ahLst/>
          <a:cxnLst/>
          <a:rect l="0" t="0" r="0" b="0"/>
          <a:pathLst>
            <a:path>
              <a:moveTo>
                <a:pt x="0" y="0"/>
              </a:moveTo>
              <a:lnTo>
                <a:pt x="0" y="2583805"/>
              </a:lnTo>
              <a:lnTo>
                <a:pt x="258380" y="25838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3627FA-BC81-4F04-A6E1-5B3A01097C8E}">
      <dsp:nvSpPr>
        <dsp:cNvPr id="0" name=""/>
        <dsp:cNvSpPr/>
      </dsp:nvSpPr>
      <dsp:spPr>
        <a:xfrm>
          <a:off x="4954536" y="3231908"/>
          <a:ext cx="2067044" cy="12919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Substantive Analytical Procedures</a:t>
          </a:r>
        </a:p>
      </dsp:txBody>
      <dsp:txXfrm>
        <a:off x="4992375" y="3269747"/>
        <a:ext cx="1991366" cy="121622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661AE2-323F-4C33-A657-5B8879AA0946}" type="datetimeFigureOut">
              <a:rPr lang="en-US" smtClean="0"/>
              <a:pPr/>
              <a:t>10/5/2022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B72ABE-C299-4B5C-A683-AF5EC681CD4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addition to the audit partner and key members of the engagement team, it may be appropriate to include specialists in the discussion, such as IT specialists, assigned to the engagement team.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315B.33 requires that the following items be documented regarding the discussion among the audit team:</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How and when the discussion occurred.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Participating audit team members.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decisions reached concerning planned responses at the financial statement and relevant assertion levels.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addition, AU-C 240B.43 states audit discussion documentation should include the following: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Decisions reached about the entity’s susceptibility of material misstatement due to fraud at the financial statements level.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identified and assessed risks, at the financial statement level and at the relevant assertion level, of material misstatement due to fraud.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CX-3.2, “Engagement Team Discussion,” provides for documentation of the items listed and includes a list of required discussion topics to help keep the discussion focused and ensure important topics are not overlooked. If risks are identified that could result in material misstatement of the financial statements, they should be added to CX-7.1, “Risk Assessment Summary Form.”</a:t>
            </a:r>
            <a:endParaRPr lang="en-US" dirty="0"/>
          </a:p>
          <a:p>
            <a:pPr lvl="0"/>
            <a:endParaRPr lang="en-US" dirty="0"/>
          </a:p>
          <a:p>
            <a:r>
              <a:rPr lang="en-US" u="sng" dirty="0"/>
              <a:t>Presentation Tips</a:t>
            </a:r>
            <a:r>
              <a:rPr lang="en-US" dirty="0"/>
              <a:t>:</a:t>
            </a:r>
          </a:p>
          <a:p>
            <a:endParaRPr lang="en-US" dirty="0"/>
          </a:p>
          <a:p>
            <a:pPr marL="171450" lvl="0" indent="-171450">
              <a:buFont typeface="Arial" panose="020B0604020202020204" pitchFamily="34" charset="0"/>
              <a:buChar char="•"/>
            </a:pPr>
            <a:r>
              <a:rPr lang="en-US" dirty="0"/>
              <a:t>Review a blank copy of CX-3.2 with the participants.  Point out how the questions on the form match the documentation requirements of the standard.</a:t>
            </a:r>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 completed CX-3.2 is illustrated in Case Study 1 at Appendix A-7. The engagement team discussion is illustrated in a memo in Case Study 2 at Appendix B-4.  Consider reviewing these documents, or one of the firm’s completed practice aids, with participants.</a:t>
            </a:r>
          </a:p>
        </p:txBody>
      </p:sp>
      <p:sp>
        <p:nvSpPr>
          <p:cNvPr id="4" name="Slide Number Placeholder 3"/>
          <p:cNvSpPr>
            <a:spLocks noGrp="1"/>
          </p:cNvSpPr>
          <p:nvPr>
            <p:ph type="sldNum" sz="quarter" idx="10"/>
          </p:nvPr>
        </p:nvSpPr>
        <p:spPr/>
        <p:txBody>
          <a:bodyPr/>
          <a:lstStyle/>
          <a:p>
            <a:fld id="{C4B72ABE-C299-4B5C-A683-AF5EC681CD4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preliminary decision about materiality for the financial statements as a whole is generally referred to as </a:t>
            </a:r>
            <a:r>
              <a:rPr lang="en-US" sz="1200" b="0" i="1" u="none" strike="noStrike" kern="1200" baseline="0" dirty="0">
                <a:solidFill>
                  <a:schemeClr val="tx1"/>
                </a:solidFill>
                <a:latin typeface="+mn-lt"/>
                <a:ea typeface="+mn-ea"/>
                <a:cs typeface="+mn-cs"/>
              </a:rPr>
              <a:t>planning materiality</a:t>
            </a:r>
            <a:r>
              <a:rPr lang="en-U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need to establish planning materiality is directly related to the audit objective of obtaining reasonable assurance of detecting misstatements that could be large enough, individually or in the aggregate, to be quantitatively material to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AU-C 320B.10 indicates that the auditor should consider whether, in the specific circumstances of the entity, </a:t>
            </a:r>
            <a:r>
              <a:rPr lang="en-US" sz="1800" dirty="0">
                <a:solidFill>
                  <a:srgbClr val="000000"/>
                </a:solidFill>
                <a:latin typeface="Segoe UI" panose="020B0502040204020203" pitchFamily="34" charset="0"/>
              </a:rPr>
              <a:t>there is a substantial likelihood that </a:t>
            </a:r>
            <a:r>
              <a:rPr lang="en-US" sz="1200" b="0" i="0" u="none" strike="noStrike" kern="1200" baseline="0" dirty="0">
                <a:solidFill>
                  <a:schemeClr val="tx1"/>
                </a:solidFill>
                <a:latin typeface="+mn-lt"/>
                <a:ea typeface="+mn-ea"/>
                <a:cs typeface="+mn-cs"/>
              </a:rPr>
              <a:t>misstatements of particular items of lesser amounts than planning materiality would influence </a:t>
            </a:r>
            <a:r>
              <a:rPr lang="en-US" sz="1800" dirty="0">
                <a:solidFill>
                  <a:srgbClr val="000000"/>
                </a:solidFill>
                <a:latin typeface="Segoe UI" panose="020B0502040204020203" pitchFamily="34" charset="0"/>
              </a:rPr>
              <a:t>the judgment made by a reasonable user</a:t>
            </a:r>
            <a:r>
              <a:rPr lang="en-US" sz="1200" b="0" i="0" u="none" strike="noStrike" kern="1200" baseline="0" dirty="0">
                <a:solidFill>
                  <a:schemeClr val="tx1"/>
                </a:solidFill>
                <a:latin typeface="+mn-lt"/>
                <a:ea typeface="+mn-ea"/>
                <a:cs typeface="+mn-cs"/>
              </a:rPr>
              <a:t>. In other words, in addition to determining materiality at the financial statement level, you determine whether there are particular classes of transactions, account balances, or disclosures for which a lower planning materiality amount is appropriate based on user perceptions of the particular items.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Performance materiality </a:t>
            </a:r>
            <a:r>
              <a:rPr lang="en-US" sz="1200" b="0" i="0" u="none" strike="noStrike" kern="1200" baseline="0" dirty="0">
                <a:solidFill>
                  <a:schemeClr val="tx1"/>
                </a:solidFill>
                <a:latin typeface="+mn-lt"/>
                <a:ea typeface="+mn-ea"/>
                <a:cs typeface="+mn-cs"/>
              </a:rPr>
              <a:t>is the amount or amounts set by the auditor at less than materiality for the financial statements as a whole to reduce to an appropriately low level the probability that the aggregate of uncorrected and undetected misstatements exceeds materiality for the financial statements as a whole. AU-C 320B.11 indicates that the auditor should determine performance materiality for purposes of assessing the risks of material misstatement and determining the nature, timing, and extent of further audit procedures. Performance materiality is distinguishable from tolerable misstatement. As explained in AU-C 320B.A3, the application of performance materiality to a particular audit sampling procedure is called </a:t>
            </a:r>
            <a:r>
              <a:rPr lang="en-US" sz="1200" b="0" i="1" u="none" strike="noStrike" kern="1200" baseline="0" dirty="0">
                <a:solidFill>
                  <a:schemeClr val="tx1"/>
                </a:solidFill>
                <a:latin typeface="+mn-lt"/>
                <a:ea typeface="+mn-ea"/>
                <a:cs typeface="+mn-cs"/>
              </a:rPr>
              <a:t>tolerable misstatement</a:t>
            </a:r>
            <a:r>
              <a:rPr lang="en-U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other words, performance materiality should be lower than the materiality level for the financial statements taken as a whole. If you need a lower planning materiality amount for particular financial statement items, you should also determine a separate performance materiality level for those items. Performance materiality is ordinarily set at 50–75% of the related planning materiality to allow for the possibility of uncorrected and undetected misstatements.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Component materiality </a:t>
            </a:r>
            <a:r>
              <a:rPr lang="en-US" sz="1200" b="0" i="0" u="none" strike="noStrike" kern="1200" baseline="0" dirty="0">
                <a:solidFill>
                  <a:schemeClr val="tx1"/>
                </a:solidFill>
                <a:latin typeface="+mn-lt"/>
                <a:ea typeface="+mn-ea"/>
                <a:cs typeface="+mn-cs"/>
              </a:rPr>
              <a:t>has relevance only in the context of an audit of group financial statements. The group auditor should determine component materiality for those components on which the group engagement team will perform an audit or review of component financial information.</a:t>
            </a:r>
            <a:endParaRPr lang="en-US" dirty="0"/>
          </a:p>
          <a:p>
            <a:pPr lvl="0"/>
            <a:endParaRPr lang="en-US" dirty="0"/>
          </a:p>
          <a:p>
            <a:r>
              <a:rPr lang="en-US" u="sng" dirty="0"/>
              <a:t>Presentation Tips</a:t>
            </a:r>
            <a:r>
              <a:rPr lang="en-US" dirty="0"/>
              <a:t>:</a:t>
            </a:r>
          </a:p>
          <a:p>
            <a:endParaRPr lang="en-US" dirty="0"/>
          </a:p>
          <a:p>
            <a:pPr marL="171450" lvl="0" indent="-171450">
              <a:buFont typeface="Arial" panose="020B0604020202020204" pitchFamily="34" charset="0"/>
              <a:buChar char="•"/>
            </a:pPr>
            <a:r>
              <a:rPr lang="en-US" dirty="0"/>
              <a:t>Consider reviewing Example 2-4 of the </a:t>
            </a:r>
            <a:r>
              <a:rPr lang="en-US" i="1" dirty="0"/>
              <a:t>Guide</a:t>
            </a:r>
            <a:r>
              <a:rPr lang="en-US" dirty="0"/>
              <a:t> with participants, which illustrates determining planning materiality and performance materiality.</a:t>
            </a:r>
          </a:p>
          <a:p>
            <a:pPr lvl="0"/>
            <a:endParaRPr lang="en-US" dirty="0"/>
          </a:p>
          <a:p>
            <a:r>
              <a:rPr lang="en-US" u="sng" dirty="0"/>
              <a:t>For More Information</a:t>
            </a:r>
            <a:r>
              <a:rPr lang="en-US" dirty="0"/>
              <a:t>:  Planning materiality is discussed in section 206. Performance materiality</a:t>
            </a:r>
            <a:r>
              <a:rPr lang="en-US" baseline="0" dirty="0"/>
              <a:t> </a:t>
            </a:r>
            <a:r>
              <a:rPr lang="en-US" dirty="0"/>
              <a:t>is discussed in section 301. </a:t>
            </a:r>
            <a:r>
              <a:rPr lang="en-US" sz="1200" b="0" i="0" u="none" strike="noStrike" kern="1200" baseline="0" dirty="0">
                <a:solidFill>
                  <a:schemeClr val="tx1"/>
                </a:solidFill>
                <a:latin typeface="+mn-lt"/>
                <a:ea typeface="+mn-ea"/>
                <a:cs typeface="+mn-cs"/>
              </a:rPr>
              <a:t>Component materiality is discussed in section 207.</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It is important to use professional judgment when determining planning materiality—the calculation should not be rote.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For many nonpublic companies, total assets or revenue often provide a sound benchmark for determining materiality because they are stable, predictable, and representative of entity size.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Base amounts </a:t>
            </a:r>
            <a:r>
              <a:rPr lang="en-US" sz="1200" b="0" i="0" u="none" strike="noStrike" kern="1200" baseline="0" dirty="0">
                <a:solidFill>
                  <a:schemeClr val="tx1"/>
                </a:solidFill>
                <a:latin typeface="+mn-lt"/>
                <a:ea typeface="+mn-ea"/>
                <a:cs typeface="+mn-cs"/>
              </a:rPr>
              <a:t>(such as assets or revenues) used in the benchmark come from the financial statements to be audited or the trial balance from which those financial statements will be prepared. If those amounts are not available, annualized amounts from the most recent interim financial statements are used. When current amounts are unavailable, significant audit adjustments are expected, or significant changes in the entity’s circumstances indicate that current amounts are not representative of the entity’s results of operations or financial position, historical averages based on the past two or three years can be used.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Planning materiality decisions might need to be reconsidered as the audit progresses. AU-C 320B.12 indicates that you should revise materiality levels if you become aware of information during the audit that would have caused you to determine a different amount(s) initially. Because the calculation made during initial planning often uses interim financial information, the amounts in the annual audited financial statements might differ. If planning materiality based on interim amounts is too large, then audit scope might not have been sufficient. If planning materiality based on interim amounts is too small, then the audit would be less efficient than would have been possible because the auditor will have done more audit work than was necessary. Thus, if you become aware of changes that would have affected the determination of planning materiality, adjustments are made. AU-C 320B.13 indicates that if you conclude that a revised materiality that is lower than initially determined is appropriate, you should determine whether revision of performance materiality is necessary and whether the nature, timing, and extent of further audit procedures are still appropriate.</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Document the levels of planning materiality and performance materiality (for the financial statements as a whole as well as for particular items of lesser amounts), the factors considered in their determination (for example, the benchmark and why it is considered appropriate), any revisions in materiality as the audit progresses, and the amount below which misstatements would be considered clearly trivial.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Although the documentation requirements related to materiality are limited to the previous point, the auditor may wish to document, among other matters, the expected users, or categories of users, of the audited financial statements; the key factors that affect the choice of the benchmark and, if applicable, the point within the range of percentages applied to the benchmark; the reasons for any adjustment of the benchmark; and the calculation of the ratio of the planning materiality amount to important totals and subtotals in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CX-2, “Financial Statement Materiality Worksheet for Planning Purposes,” is used to document materiality.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CX-3.5, </a:t>
            </a:r>
            <a:r>
              <a:rPr lang="en-US" sz="1800" dirty="0">
                <a:solidFill>
                  <a:srgbClr val="000000"/>
                </a:solidFill>
                <a:latin typeface="Segoe UI" panose="020B0502040204020203" pitchFamily="34" charset="0"/>
              </a:rPr>
              <a:t>"Analysis of Group Components and Determination of Component Materiality,"</a:t>
            </a:r>
            <a:r>
              <a:rPr lang="en-US" sz="1200" b="0" i="0" u="none" strike="noStrike" kern="1200" baseline="0" dirty="0">
                <a:solidFill>
                  <a:schemeClr val="tx1"/>
                </a:solidFill>
                <a:latin typeface="+mn-lt"/>
                <a:ea typeface="+mn-ea"/>
                <a:cs typeface="+mn-cs"/>
              </a:rPr>
              <a:t> is used to document component materiality in a group audit.</a:t>
            </a:r>
          </a:p>
          <a:p>
            <a:endParaRPr lang="en-US" dirty="0"/>
          </a:p>
          <a:p>
            <a:r>
              <a:rPr lang="en-US" u="sng" dirty="0"/>
              <a:t>Presentation Tips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CX-2 with the participants. Point out how the questions on the form match the requirements of the standard.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Point out that CX-2 is also used to document the amount of a misstatement that is considered clearly trivial (one that does not require posting to the misstatement summary). Be careful to remind participants that any misstatement greater than the trivial amount should be posted to the misstatement schedule. It is not appropriate to dispose of misstatements at the workpaper level unless they are below the trivial amount.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Discuss any firm policies for computing materiality or the amount that is considered trivial.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CX-2 is illustrated in Case Study 1 at Appendix A-5. Consider reviewing that document, or one of the firm’s completed practice aids, with participants.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315B.05 explains that the auditor should perform risk assessment procedures to provide a satisfactory basis for the identification and assessment of risks of material misstatement at both the financial statement and relevant assertion levels.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Risk assessment procedures </a:t>
            </a:r>
            <a:r>
              <a:rPr lang="en-US" sz="1200" b="0" i="0" u="none" strike="noStrike" kern="1200" baseline="0" dirty="0">
                <a:solidFill>
                  <a:schemeClr val="tx1"/>
                </a:solidFill>
                <a:latin typeface="+mn-lt"/>
                <a:ea typeface="+mn-ea"/>
                <a:cs typeface="+mn-cs"/>
              </a:rPr>
              <a:t>are performed to obtain an understanding of the entity and its environment, including its internal control. The understanding obtained and assessed risks are used to design and perform further audit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Further audit procedures </a:t>
            </a:r>
            <a:r>
              <a:rPr lang="en-US" sz="1200" b="0" i="0" u="none" strike="noStrike" kern="1200" baseline="0" dirty="0">
                <a:solidFill>
                  <a:schemeClr val="tx1"/>
                </a:solidFill>
                <a:latin typeface="+mn-lt"/>
                <a:ea typeface="+mn-ea"/>
                <a:cs typeface="+mn-cs"/>
              </a:rPr>
              <a:t>include substantive procedures and tests of controls performed in response to the assessed risks to reduce the overall audit risk to an appropriately low level, as well as other procedures sometimes referred to as general procedures.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 assessment procedures are focused toward gathering and evaluating information about the client and are not specifically designed as either tests of controls or substantive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 assessment procedures alone do not provide sufficient appropriate audit evidence on which to base the auditor’s opinion on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 assessment procedures include considering the potential misstatements at the assertion level for disclosures. The misstatement can be the omission of a necessary disclosure or the improper presentation of a required disclosure.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450B.04 defines misstatements to include differences between the reported amount, classification, presentation, or disclosure of a financial statement item and the amount, classification, presentation, or</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disclosure that is required for the item to be presented fairly in accordance with GAAP and explains that they can arise from error or fraud.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Auditors may make a preliminary determination of the disclosure information that is material, considering both quantitative and qualitative matters. A review of a disclosure checklist during planning procedures, such as CX-13, “Disclosure Requirements for Financial Statements of Nonpublic Companies,” may assist in identifying relevant disclosures.</a:t>
            </a:r>
            <a:endParaRPr lang="en-US" dirty="0"/>
          </a:p>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Types of risk assessment procedures 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Inquiries of management and others within the entity and those charged with governance.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Observation and inspection.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Analytical procedures.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Risk assessment procedures </a:t>
            </a:r>
            <a:r>
              <a:rPr lang="en-US" sz="1200" b="0" i="0" u="none" strike="noStrike" kern="1200" baseline="0" dirty="0">
                <a:solidFill>
                  <a:schemeClr val="tx1"/>
                </a:solidFill>
                <a:latin typeface="+mn-lt"/>
                <a:ea typeface="+mn-ea"/>
                <a:cs typeface="+mn-cs"/>
              </a:rPr>
              <a:t>are performed to obtain an understanding of the entity and its environment, including its internal control, for the purpose of identifying and assessing the risks of material misstatement at the financial statement and relevant assertion levels.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All of the risk assessment procedures (that is, inquiry, observation and inspection, and analytical procedures) are performed when obtaining an understanding of the entity and its environment. However, each of those procedures need not be performed for every component of the required understanding.</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Performing all of the risk assessment procedures is usually accomplished by: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Making inquiries of client personnel to update information in the PPC planning forms.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Observing and inspecting documents and records, including performing walkthroughs of transaction processing systems, to corroborate responses to inquiries.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Performing preliminary analytical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standards explicitly indicate that inquiry alone is not sufficient to evaluate the design and implementation of internal control. Therefore, observation and inspection will most likely be coupled with inquiry procedures when obtaining the understanding of internal control.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standards view risk assessment procedures as part of a process that provides audit evidence that ultimately supports the auditor’s opinion on the financial statements. This is the notion that the assessed level of risk itself provides audit evidence, rather than being only a means of determining the audit evidence that is necessary.</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Inquiry of management and others is used extensively throughout the audit planning process. AU-C 315A.06 specifically requires the auditor to make inquiries of management, the internal audit (if such a function exists), and others within the entity who may have information that is likely to help in the identification of risks of material misstatement whether due to error or fraud. In many cases, inquiry serves as a foundation for the performance of other risk assessment procedures in that the responses obtained drive the need for additional or corroborating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Inquiry consists of:</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Posing a question or requesting information on a matter,</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Evaluating the response, and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Following up to obtain additional information as needed.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Inquiry can be an extremely effective procedure in identifying risks. For example, an auditor might ask management about the level of technology for the entity’s products as compared to the industry. The auditor would then evaluate the response obtained and determine if a potential risk exists. In this case, the auditor might be concerned about potential inventory obsolescence and, if so, a possible </a:t>
            </a:r>
            <a:r>
              <a:rPr lang="en-US" sz="1200" b="0" i="0" u="none" strike="noStrike" kern="1200" baseline="0" dirty="0" err="1">
                <a:solidFill>
                  <a:schemeClr val="tx1"/>
                </a:solidFill>
                <a:latin typeface="+mn-lt"/>
                <a:ea typeface="+mn-ea"/>
                <a:cs typeface="+mn-cs"/>
              </a:rPr>
              <a:t>writedown</a:t>
            </a:r>
            <a:r>
              <a:rPr lang="en-US" sz="1200" b="0" i="0" u="none" strike="noStrike" kern="1200" baseline="0" dirty="0">
                <a:solidFill>
                  <a:schemeClr val="tx1"/>
                </a:solidFill>
                <a:latin typeface="+mn-lt"/>
                <a:ea typeface="+mn-ea"/>
                <a:cs typeface="+mn-cs"/>
              </a:rPr>
              <a:t>. If the auditor deems that there is an indication of this risk, additional inquiries might be posed to further identify the risk and determine whether other risk assessment procedures are necessary.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Inquiries of parties outside the entity are not required, but are identified as procedures that might be helpful.</a:t>
            </a:r>
            <a:endParaRPr lang="en-US" dirty="0"/>
          </a:p>
          <a:p>
            <a:pPr lvl="0"/>
            <a:endParaRPr lang="en-US" dirty="0"/>
          </a:p>
          <a:p>
            <a:r>
              <a:rPr lang="en-US" u="sng" dirty="0"/>
              <a:t>For More Information</a:t>
            </a:r>
            <a:r>
              <a:rPr lang="en-US" dirty="0"/>
              <a:t>:  </a:t>
            </a:r>
            <a:r>
              <a:rPr lang="en-US" sz="1200" b="0" i="0" u="none" strike="noStrike" kern="1200" baseline="0" dirty="0">
                <a:solidFill>
                  <a:schemeClr val="tx1"/>
                </a:solidFill>
                <a:latin typeface="+mn-lt"/>
                <a:ea typeface="+mn-ea"/>
                <a:cs typeface="+mn-cs"/>
              </a:rPr>
              <a:t>Parties that might be subject to inquiry are discussed beginning at paragraph 201.25.</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315B.03 indicates that the auditor’s risk assessment procedures are predicated on an understanding of the entity and its environment. Understanding the entity and its environment are discussed further in a later slide.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240B.17–.21 requires auditors to make fraud-related inquiries of management or the owner/manager, other employees, internal auditors (if such a function exists), and those charged with governance (if separate from management) to identify whether anyone has suspicions or actual knowledge of fraud. These include inquiries about: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they have knowledge of any actual, suspected, or alleged fraud.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Management’s process for identifying, responding to, and monitoring the risks of fraud in the entity.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nature, extent, and frequency of management’s assessment of fraud risk and the results of those assessments.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Any specific risks of fraud that management has identified or that have been brought to its attention.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classes of transactions, account balances, or disclosures for which a fraud risk is likely to exist.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Management’s communications, if any, to (1) those charged with governance on its process for identifying, responding, and monitoring the risks of fraud, and (2) employees on management’s views on appropriate business practices and ethical behavior.</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any significant unusual transactions have been entered into; if so, the nature, terms, and business purpose (or lack thereof); and whether such transactions involved related parties.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Since the prior period has internal audit (if such a function exists) performed procedures to identify or detect fraud and was management’s response satisfactory for any findings resulting from the procedures.</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550.14 requires the auditor to make specific inquiries of management and others regarding related parties, including: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Identity of related parties, including changes from the prior period.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Nature of related-party relationships, including ownership structure.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business purpose of entering into a transactions with a related party instead of an unrelated party.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there were any transactions entered into, modified, or terminated with those related parties during the period and, if so, the transaction types and business purposes.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540A.08 indicates that, when obtaining an understanding of how management identifies transactions, events, and conditions requiring accounting estimates, the auditor should make inquiries of management about whether any changes in circumstances have occurred that may give rise to new accounting estimates or the need to revise existing estimates. Inquiries of management may include matters such as whether:</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entity has entered into new types of transactions that may give rise to accounting estimates.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New conditions, transaction terms, or events have occurred that may give rise to new or revised estimates.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Transaction terms that affect accounting estimates have changed.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GAAP, regulatory, or other changes have occurred that may require the revision of existing accounting estimates or new estimates to be made.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How accounting estimates are determined and the data on which they are based, including; (1) the method(s) or the model used, (2) relevant controls, (3) use of a specialist, (4) the assumptions used in the accounting estimates, and (5) how management has assessed the estimation uncertainty effect.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250B.14 requires the auditor to inquire of management and those charged with governance about whether the entity is in compliance with laws and regulations that may have a material indirect effect on the financial statements and to inspect relevant correspondence with licensing and regulatory authorities.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402B.19 requires the auditor to inquire of management about whether a service organization has reported to it, or whether it is otherwise aware of, any fraud, noncompliance with laws and regulations, or uncorrected misstatements at the service organization that affect the financial statements of the user entity.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There are no specific documentation requirements for inquiries made as risk assessment procedures, but AU-C 230B provides pertinent guidance. AU-C 230B.09 indicates that in documenting the nature, timing, and extent of audit procedures, the auditor should record the identifying characteristics of the items or matters tested. AU-C 230B.A14 suggests that, for a procedure involving inquiries of entity personnel, the auditor records the inquiries made, the dates of inquiries, and the names and job designations of the personnel. The authors recommend documenting such matters when performing risk assessment inquiry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CX-3.3, “Fraud Risk Inquiries Form,” provides for documentation of fraud inquiries and includes a list of required inquiries to ensure important topics are not overlooked. If risks are identified that could result in material misstatement of the financial statements, they should be added to CX-7.1, “Risk Assessment Summary Form.”</a:t>
            </a:r>
            <a:endParaRPr lang="en-US" dirty="0"/>
          </a:p>
          <a:p>
            <a:pPr lvl="0"/>
            <a:endParaRPr lang="en-US" dirty="0"/>
          </a:p>
          <a:p>
            <a:r>
              <a:rPr lang="en-US" u="sng" dirty="0"/>
              <a:t>Presentation Tips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CX-3.3 with the participants. Point out how the questions on the form match the requirements of the standards. Also point out that this form is also used to document required inquiries about violations of laws or regulations and inquiries about unusual or improper journal entry activity.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CX-3.3 is illustrated in Case Study 1 at Appendix A-8 and in Case Study 2 at Appendix B-5. Consider reviewing one of these documents, or one of the firm’s completed practice aids, with participants.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u="sng" dirty="0"/>
              <a:t>Key Points:</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Observation and inspection may include inspecting documents and records, reading management and internal audit reports and board of directors minutes, reading external information, visiting premises and plant facilities, or tracing transactions through the system (walkthroughs).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Performance of </a:t>
            </a:r>
            <a:r>
              <a:rPr lang="en-US" sz="1200" b="0" i="1" u="none" strike="noStrike" kern="1200" baseline="0" dirty="0">
                <a:solidFill>
                  <a:schemeClr val="tx1"/>
                </a:solidFill>
                <a:latin typeface="+mn-lt"/>
                <a:ea typeface="+mn-ea"/>
                <a:cs typeface="+mn-cs"/>
              </a:rPr>
              <a:t>observation and inspection </a:t>
            </a:r>
            <a:r>
              <a:rPr lang="en-US" sz="1200" b="0" i="0" u="none" strike="noStrike" kern="1200" baseline="0" dirty="0">
                <a:solidFill>
                  <a:schemeClr val="tx1"/>
                </a:solidFill>
                <a:latin typeface="+mn-lt"/>
                <a:ea typeface="+mn-ea"/>
                <a:cs typeface="+mn-cs"/>
              </a:rPr>
              <a:t>procedures is required when obtaining an understanding of the entity and its environment, including its internal control, to assess risk. The standards effectively mandate the performance of observation and inspection when obtaining an understanding of internal control by explicitly stating that inquiry alone is not sufficient to understand the design of controls and determine that they have been implemented. One of the best ways to supplement inquiry is to perform a walkthrough of significant transaction processing systems.</a:t>
            </a:r>
          </a:p>
          <a:p>
            <a:pPr marL="171450" indent="-171450">
              <a:buFont typeface="Arial" panose="020B0604020202020204" pitchFamily="34" charset="0"/>
              <a:buChar char="•"/>
            </a:pPr>
            <a:endParaRPr lang="en-US" sz="1200" b="0" i="1"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Observation and inspection </a:t>
            </a:r>
            <a:r>
              <a:rPr lang="en-US" sz="1200" b="0" i="0" u="none" strike="noStrike" kern="1200" baseline="0" dirty="0">
                <a:solidFill>
                  <a:schemeClr val="tx1"/>
                </a:solidFill>
                <a:latin typeface="+mn-lt"/>
                <a:ea typeface="+mn-ea"/>
                <a:cs typeface="+mn-cs"/>
              </a:rPr>
              <a:t>are frequently used to corroborate or follow up on the results of inquires made of management and others. For example, when evaluating the design and implementation of the entity’s system of internal control, members of management might tell you that they communicate the importance of ethical values to employees through a written code of conduct and by example. You might corroborate this response by examining the written code.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obtaining an understanding of the entity and its environment, observation or inspection might be the key procedure enabling the auditor to fully obtain pertinent information and identify related risks. For example, in order to gain an understanding of the client’s financing arrangements and underlying covenants, the auditor might decide to review the client’s loan agreements and other related documents. That procedure, coupled with a review of the client’s financial statements, might be the key procedure that helps the auditor identify risks related to potential noncompliance with loan covenants.</a:t>
            </a:r>
            <a:endParaRPr lang="en-US" dirty="0"/>
          </a:p>
          <a:p>
            <a:endParaRPr lang="en-US" u="sng" dirty="0"/>
          </a:p>
          <a:p>
            <a:r>
              <a:rPr lang="en-US" u="sng" dirty="0"/>
              <a:t>Presentation Tips:</a:t>
            </a:r>
            <a:endParaRPr lang="en-US" dirty="0"/>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discussing some examples of the use of observation and inspection procedures, such as: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Inspecting documents and records </a:t>
            </a:r>
            <a:r>
              <a:rPr lang="en-US" sz="1200" b="0" i="0" u="none" strike="noStrike" kern="1200" baseline="0" dirty="0">
                <a:solidFill>
                  <a:schemeClr val="tx1"/>
                </a:solidFill>
                <a:latin typeface="+mn-lt"/>
                <a:ea typeface="+mn-ea"/>
                <a:cs typeface="+mn-cs"/>
              </a:rPr>
              <a:t>(business plans and strategies, internal control manuals, etc.)—A recent business plan might reveal a shift in marketing and sales strategy during the year to concentrate on one industry dominated by three competitors, which indicates increased risk related to unrecognized customer discounts and rebates.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Reading management and internal audit reports and board of directors minutes</a:t>
            </a:r>
            <a:r>
              <a:rPr lang="en-US" sz="1200" b="0" i="0" u="none" strike="noStrike" kern="1200" baseline="0" dirty="0">
                <a:solidFill>
                  <a:schemeClr val="tx1"/>
                </a:solidFill>
                <a:latin typeface="+mn-lt"/>
                <a:ea typeface="+mn-ea"/>
                <a:cs typeface="+mn-cs"/>
              </a:rPr>
              <a:t>—Internal audit reports might cite significant deficiencies in controls over revenue recognition, which indicates increased risk of revenues recorded in incorrect periods or at improper amounts. Reading meeting minutes provides an understanding of participation by those charged with governance.</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Reading external information</a:t>
            </a:r>
            <a:r>
              <a:rPr lang="en-US" sz="1200" b="0" i="0" u="none" strike="noStrike" kern="1200" baseline="0" dirty="0">
                <a:solidFill>
                  <a:schemeClr val="tx1"/>
                </a:solidFill>
                <a:latin typeface="+mn-lt"/>
                <a:ea typeface="+mn-ea"/>
                <a:cs typeface="+mn-cs"/>
              </a:rPr>
              <a:t>—Trade journals might indicate that one of the client’s key products will soon be outdated due to the recent introduction of a technologically superior product by a competitor, which indicates an increased risk of improper inventory valuation.</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Visiting premises and plant facilities</a:t>
            </a:r>
            <a:r>
              <a:rPr lang="en-US" sz="1200" b="0" i="0" u="none" strike="noStrike" kern="1200" baseline="0" dirty="0">
                <a:solidFill>
                  <a:schemeClr val="tx1"/>
                </a:solidFill>
                <a:latin typeface="+mn-lt"/>
                <a:ea typeface="+mn-ea"/>
                <a:cs typeface="+mn-cs"/>
              </a:rPr>
              <a:t>—While touring client production facilities, you might observe significant damage to uninsured machinery and equipment due to a recent storm, which indicates an increased risk of impairment.</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Performing walkthroughs</a:t>
            </a:r>
            <a:r>
              <a:rPr lang="en-US" sz="1200" b="0" i="0" u="none" strike="noStrike" kern="1200" baseline="0" dirty="0">
                <a:solidFill>
                  <a:schemeClr val="tx1"/>
                </a:solidFill>
                <a:latin typeface="+mn-lt"/>
                <a:ea typeface="+mn-ea"/>
                <a:cs typeface="+mn-cs"/>
              </a:rPr>
              <a:t>—A walkthrough of the billing cycle might reveal that control procedures to follow up on unbilled transactions have not been implemented, which indicates an increased risk of unrecorded revenues and receivables.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Review of information from external sources</a:t>
            </a:r>
            <a:r>
              <a:rPr lang="en-US" sz="1200" b="0" i="0" u="none" strike="noStrike" kern="1200" baseline="0" dirty="0">
                <a:solidFill>
                  <a:schemeClr val="tx1"/>
                </a:solidFill>
                <a:latin typeface="+mn-lt"/>
                <a:ea typeface="+mn-ea"/>
                <a:cs typeface="+mn-cs"/>
              </a:rPr>
              <a:t>—Reviewing analyst, bank, or rating agency reports on the industry is a good way to obtain an understanding of the entity’s industry.</a:t>
            </a:r>
          </a:p>
          <a:p>
            <a:pPr marL="0" lvl="0" indent="0">
              <a:buFont typeface="Arial" panose="020B0604020202020204" pitchFamily="34" charset="0"/>
              <a:buNone/>
            </a:pPr>
            <a:endParaRPr lang="en-US" sz="1200" b="0" i="0" u="none" strike="noStrike" kern="1200" baseline="0" dirty="0">
              <a:solidFill>
                <a:schemeClr val="tx1"/>
              </a:solidFill>
              <a:latin typeface="+mn-lt"/>
              <a:ea typeface="+mn-ea"/>
              <a:cs typeface="+mn-cs"/>
            </a:endParaRPr>
          </a:p>
          <a:p>
            <a:pPr marL="0" lvl="0" indent="0">
              <a:buFont typeface="Arial" panose="020B0604020202020204" pitchFamily="34" charset="0"/>
              <a:buNone/>
            </a:pPr>
            <a:r>
              <a:rPr lang="en-US" sz="1200" b="0" i="0" u="sng" strike="noStrike" kern="1200" baseline="0" dirty="0">
                <a:solidFill>
                  <a:schemeClr val="tx1"/>
                </a:solidFill>
                <a:latin typeface="+mn-lt"/>
                <a:ea typeface="+mn-ea"/>
                <a:cs typeface="+mn-cs"/>
              </a:rPr>
              <a:t>For More Information:</a:t>
            </a:r>
            <a:r>
              <a:rPr lang="en-US" sz="1200" b="0" i="0" u="none" strike="noStrike" kern="1200" baseline="0" dirty="0">
                <a:solidFill>
                  <a:schemeClr val="tx1"/>
                </a:solidFill>
                <a:latin typeface="+mn-lt"/>
                <a:ea typeface="+mn-ea"/>
                <a:cs typeface="+mn-cs"/>
              </a:rPr>
              <a:t> Observation and inspection is discussed beginning at paragraph 201.60.</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sng" kern="1200" dirty="0">
                <a:solidFill>
                  <a:schemeClr val="tx1"/>
                </a:solidFill>
                <a:latin typeface="+mn-lt"/>
                <a:ea typeface="+mn-ea"/>
                <a:cs typeface="+mn-cs"/>
              </a:rPr>
              <a:t>Key Points</a:t>
            </a:r>
            <a:r>
              <a:rPr lang="en-US" sz="1200" kern="1200" dirty="0">
                <a:solidFill>
                  <a:schemeClr val="tx1"/>
                </a:solidFill>
                <a:latin typeface="+mn-lt"/>
                <a:ea typeface="+mn-ea"/>
                <a:cs typeface="+mn-cs"/>
              </a:rPr>
              <a:t>:</a:t>
            </a:r>
          </a:p>
          <a:p>
            <a:endParaRPr lang="en-US" sz="1200" kern="120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This presentation will help you understand audit risk assessment (and the PPC risk assessment process) and how to implement risk assessment in your audits using the practice aids in </a:t>
            </a:r>
            <a:r>
              <a:rPr lang="en-US" sz="1200" b="0" i="1" u="none" strike="noStrike" kern="1200" baseline="0" dirty="0">
                <a:solidFill>
                  <a:schemeClr val="tx1"/>
                </a:solidFill>
                <a:latin typeface="+mn-lt"/>
                <a:ea typeface="+mn-ea"/>
                <a:cs typeface="+mn-cs"/>
              </a:rPr>
              <a:t>PPC’s Guide to Audits of Nonpublic Companies </a:t>
            </a:r>
            <a:r>
              <a:rPr lang="en-US" sz="1200" b="0" i="0" u="none" strike="noStrike" kern="1200" baseline="0" dirty="0">
                <a:solidFill>
                  <a:schemeClr val="tx1"/>
                </a:solidFill>
                <a:latin typeface="+mn-lt"/>
                <a:ea typeface="+mn-ea"/>
                <a:cs typeface="+mn-cs"/>
              </a:rPr>
              <a:t>and PPC’s industry audit guides.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 assessment encompasses fraud consideration in a financial statement audit.</a:t>
            </a:r>
            <a:endParaRPr lang="en-US" sz="1200" kern="1200" dirty="0">
              <a:solidFill>
                <a:schemeClr val="tx1"/>
              </a:solidFill>
              <a:latin typeface="+mn-lt"/>
              <a:ea typeface="+mn-ea"/>
              <a:cs typeface="+mn-cs"/>
            </a:endParaRPr>
          </a:p>
          <a:p>
            <a:pPr lvl="0"/>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315B.06 specifies that risk assessment procedures should include analytical procedures. Other than the analytical procedures performed to comply with AU-C 240B, analytical procedures used in the planning stage only need to be designed to point out audit areas and relevant assertions that may be indicative of potential risks due to fraud or error and, thus, need special emphasis. The use of particular analytical procedures is not required.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240B.22 requires that analytical procedures include procedures relating to revenue in order to identify unusual or unexpected relationships that may indicate fraudulent financial reporting (that is, improper revenue recognition). Comparison of current and prior-period account balances for revenue accounts ordinarily are not sufficient to identify potential fraudulent financial reporting. Preliminary analytical procedures related to revenue should typically be performed at a more disaggregated level than other preliminary analytics, such as by comparing revenue by month or by location to comparable prior-year revenue. Those procedures should be updated during the final review stage of the audit; that is, they should be performed through the end of the reporting period.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Analytical procedures may consist of reviewing changes in account balances from the prior year to the current year using the general ledger or the preliminary or unadjusted working trial balance.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Other preliminary analytical procedures may consist primarily of analysis of ratios or trends related to profitability, liquidity, solvency, and activity combined with inquiries of financial and operating management.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Declining trends in operations or significantly reduced liquidity or solvency may raise the issue of whether the client can continue as a going concern for a reasonable period of time. If there is substantial doubt about the entity’s ability to continue as a going concern, the auditor obtains additional information about management plans and other potential mitigating factors in the course of the audit. The auditor also considers whether the potential going-concern problem creates an increased risk of management intentionally misstating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the audit of a small nonpublic business, simple comparisons and ratios are ordinarily effective.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Documentation of preliminary analytical procedures can be limited, but needs to be sufficient to provide support for the auditor’s risk assessment. The results of the preliminary analytical review ordinarily are documented using a narrative memorandum, comparative carryforward schedule, or other form of workpaper referenced from a step on the planning program.</a:t>
            </a:r>
            <a:endParaRPr lang="en-US" dirty="0"/>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If risks are identified that could result in material misstatement of the financial statements, they should be added to CX-7.1, “Risk Assessment Summary Form.”</a:t>
            </a:r>
            <a:endParaRPr lang="en-US" dirty="0"/>
          </a:p>
          <a:p>
            <a:endParaRPr lang="en-US" u="sng" dirty="0"/>
          </a:p>
          <a:p>
            <a:r>
              <a:rPr lang="en-US" u="sng" dirty="0"/>
              <a:t>Presentation Tip</a:t>
            </a:r>
            <a:r>
              <a:rPr lang="en-US" dirty="0"/>
              <a:t>:</a:t>
            </a:r>
          </a:p>
          <a:p>
            <a:pPr lvl="0"/>
            <a:endParaRPr lang="en-US" dirty="0"/>
          </a:p>
          <a:p>
            <a:pPr marL="171450" lvl="0" indent="-171450">
              <a:buFont typeface="Arial" panose="020B0604020202020204" pitchFamily="34" charset="0"/>
              <a:buChar char="•"/>
            </a:pPr>
            <a:r>
              <a:rPr lang="en-US" dirty="0"/>
              <a:t>Consider reviewing Exhibit 2-6, “Unusual or Unexpected Relationships and Potential Risks,” with participants.</a:t>
            </a:r>
          </a:p>
          <a:p>
            <a:endParaRPr lang="en-US" u="sng" dirty="0"/>
          </a:p>
          <a:p>
            <a:r>
              <a:rPr lang="en-US" u="sng" dirty="0"/>
              <a:t>For More Information</a:t>
            </a:r>
            <a:r>
              <a:rPr lang="en-US" dirty="0"/>
              <a:t>:  Preliminary analytical procedures are discussed beginning at paragraph 201.43.</a:t>
            </a:r>
          </a:p>
        </p:txBody>
      </p:sp>
      <p:sp>
        <p:nvSpPr>
          <p:cNvPr id="4" name="Slide Number Placeholder 3"/>
          <p:cNvSpPr>
            <a:spLocks noGrp="1"/>
          </p:cNvSpPr>
          <p:nvPr>
            <p:ph type="sldNum" sz="quarter" idx="10"/>
          </p:nvPr>
        </p:nvSpPr>
        <p:spPr/>
        <p:txBody>
          <a:bodyPr/>
          <a:lstStyle/>
          <a:p>
            <a:fld id="{C4B72ABE-C299-4B5C-A683-AF5EC681CD44}"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u="sng" dirty="0"/>
              <a:t>Key Points</a:t>
            </a:r>
            <a:r>
              <a:rPr lang="en-US" dirty="0"/>
              <a:t>:</a:t>
            </a:r>
          </a:p>
          <a:p>
            <a:pPr lvl="0"/>
            <a:endParaRPr lang="en-US" dirty="0"/>
          </a:p>
          <a:p>
            <a:pPr marL="171450" lvl="0" indent="-171450">
              <a:buFont typeface="Arial" panose="020B0604020202020204" pitchFamily="34" charset="0"/>
              <a:buChar char="•"/>
            </a:pPr>
            <a:r>
              <a:rPr lang="en-US" dirty="0"/>
              <a:t>As previously discussed, CX-3.3, “Fraud Risk Inquiries Form,” is used to document fraud inquiries, and a step on AP-1, “Audit Program for General Planning Procedures,” is used to document preliminary analytical procedures.</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The following PPC practice aids used for documenting the understanding of the entity and its environment, including internal control, provide space to document procedures performed to obtain or update that understanding:</a:t>
            </a:r>
          </a:p>
          <a:p>
            <a:pPr marL="628650" lvl="1" indent="-171450">
              <a:buFont typeface="Arial" panose="020B0604020202020204" pitchFamily="34" charset="0"/>
              <a:buChar char="•"/>
            </a:pPr>
            <a:r>
              <a:rPr lang="en-US" dirty="0"/>
              <a:t>CX-3.1—“Understanding the Entity and Identifying Risks”</a:t>
            </a:r>
          </a:p>
          <a:p>
            <a:pPr marL="628650" lvl="1" indent="-171450">
              <a:buFont typeface="Arial" panose="020B0604020202020204" pitchFamily="34" charset="0"/>
              <a:buChar char="•"/>
            </a:pPr>
            <a:r>
              <a:rPr lang="en-US" dirty="0"/>
              <a:t>CX-4.1—“Understanding the Design and Implementation of Internal Control”</a:t>
            </a:r>
          </a:p>
          <a:p>
            <a:pPr marL="628650" lvl="1" indent="-171450">
              <a:buFont typeface="Arial" panose="020B0604020202020204" pitchFamily="34" charset="0"/>
              <a:buChar char="•"/>
            </a:pPr>
            <a:r>
              <a:rPr lang="en-US" dirty="0"/>
              <a:t>CX-4.2.1—“Financial Reporting System Documentation Form—</a:t>
            </a:r>
            <a:r>
              <a:rPr lang="en-US" sz="1200" b="0" i="0" u="none" strike="noStrike" kern="1200" baseline="0" dirty="0">
                <a:solidFill>
                  <a:schemeClr val="tx1"/>
                </a:solidFill>
                <a:latin typeface="+mn-lt"/>
                <a:ea typeface="+mn-ea"/>
                <a:cs typeface="+mn-cs"/>
              </a:rPr>
              <a:t>Financial Close and Reporting, </a:t>
            </a:r>
            <a:r>
              <a:rPr lang="en-US" dirty="0"/>
              <a:t>Significant Transaction Classes”</a:t>
            </a:r>
          </a:p>
          <a:p>
            <a:pPr marL="628650" lvl="1" indent="-171450">
              <a:buFont typeface="Arial" panose="020B0604020202020204" pitchFamily="34" charset="0"/>
              <a:buChar char="•"/>
            </a:pPr>
            <a:r>
              <a:rPr lang="en-US" dirty="0"/>
              <a:t>CX-4.2.2—“Financial Reporting System Documentation Form—IT Environment and General Computer Controls”</a:t>
            </a:r>
          </a:p>
          <a:p>
            <a:pPr marL="628650" lvl="1" indent="-171450">
              <a:buFont typeface="Arial" panose="020B0604020202020204" pitchFamily="34" charset="0"/>
              <a:buChar char="•"/>
            </a:pPr>
            <a:r>
              <a:rPr lang="en-US" dirty="0"/>
              <a:t>CX-4.3.1—“Walkthrough Documentation Memo”</a:t>
            </a:r>
          </a:p>
          <a:p>
            <a:pPr marL="628650" lvl="1" indent="-171450">
              <a:buFont typeface="Arial" panose="020B0604020202020204" pitchFamily="34" charset="0"/>
              <a:buChar char="•"/>
            </a:pPr>
            <a:r>
              <a:rPr lang="en-US" dirty="0"/>
              <a:t>CX-4.3.2—“Walkthrough Documentation Table”</a:t>
            </a:r>
          </a:p>
          <a:p>
            <a:endParaRPr lang="en-US" u="sng" dirty="0"/>
          </a:p>
          <a:p>
            <a:r>
              <a:rPr lang="en-US" u="sng" dirty="0"/>
              <a:t>Presentation Tips</a:t>
            </a:r>
            <a:r>
              <a:rPr lang="en-US" dirty="0"/>
              <a:t>:</a:t>
            </a:r>
          </a:p>
          <a:p>
            <a:pPr lvl="0"/>
            <a:endParaRPr lang="en-US" dirty="0"/>
          </a:p>
          <a:p>
            <a:pPr marL="171450" lvl="0" indent="-171450">
              <a:buFont typeface="Arial" panose="020B0604020202020204" pitchFamily="34" charset="0"/>
              <a:buChar char="•"/>
            </a:pPr>
            <a:r>
              <a:rPr lang="en-US" dirty="0"/>
              <a:t>Review blank copies of the listed forms with the participants.  Point out the questions on the forms that are used to document procedures performed.  </a:t>
            </a:r>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Completed versions of the listed forms are illustrated in Case Study 1 at Appendixes A-6, A-9, A-10, A-11, and A-12; in Case Study 2 at Appendix B-3; and in Case Study 3 at Appendixes C-2, C-4, C-5, C-7, C-8, and C-10. Consider reviewing documentation of the procedures performed on one of these documents or one of the firm’s completed practice aids with participants.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u="sng" dirty="0"/>
              <a:t>Key Points</a:t>
            </a:r>
            <a:r>
              <a:rPr lang="en-US" dirty="0"/>
              <a:t>:</a:t>
            </a:r>
          </a:p>
          <a:p>
            <a:endParaRPr lang="en-US" dirty="0"/>
          </a:p>
          <a:p>
            <a:pPr marL="171450" lvl="0" indent="-171450">
              <a:buFont typeface="Arial" panose="020B0604020202020204" pitchFamily="34" charset="0"/>
              <a:buChar char="•"/>
            </a:pPr>
            <a:r>
              <a:rPr lang="en-US" dirty="0"/>
              <a:t>Matters relating to</a:t>
            </a:r>
            <a:r>
              <a:rPr lang="en-US" i="1" dirty="0"/>
              <a:t> industry, regulatory, or other external factors</a:t>
            </a:r>
            <a:r>
              <a:rPr lang="en-US" dirty="0"/>
              <a:t> include:</a:t>
            </a:r>
          </a:p>
          <a:p>
            <a:pPr marL="628650" lvl="1" indent="-171450">
              <a:buFont typeface="Arial" panose="020B0604020202020204" pitchFamily="34" charset="0"/>
              <a:buChar char="•"/>
            </a:pPr>
            <a:r>
              <a:rPr lang="en-US" dirty="0"/>
              <a:t>Industry conditions</a:t>
            </a:r>
          </a:p>
          <a:p>
            <a:pPr marL="628650" lvl="1" indent="-171450">
              <a:buFont typeface="Arial" panose="020B0604020202020204" pitchFamily="34" charset="0"/>
              <a:buChar char="•"/>
            </a:pPr>
            <a:r>
              <a:rPr lang="en-US" dirty="0"/>
              <a:t>Legal and regulatory environment</a:t>
            </a:r>
          </a:p>
          <a:p>
            <a:pPr marL="628650" lvl="1" indent="-171450">
              <a:buFont typeface="Arial" panose="020B0604020202020204" pitchFamily="34" charset="0"/>
              <a:buChar char="•"/>
            </a:pPr>
            <a:r>
              <a:rPr lang="en-US" dirty="0"/>
              <a:t>Government policies</a:t>
            </a:r>
          </a:p>
          <a:p>
            <a:pPr marL="628650" lvl="1" indent="-171450">
              <a:buFont typeface="Arial" panose="020B0604020202020204" pitchFamily="34" charset="0"/>
              <a:buChar char="•"/>
            </a:pPr>
            <a:r>
              <a:rPr lang="en-US" dirty="0"/>
              <a:t>General economic conditions </a:t>
            </a:r>
            <a:r>
              <a:rPr lang="en-US" sz="1200" b="0" i="0" u="none" strike="noStrike" kern="1200" baseline="0" dirty="0">
                <a:solidFill>
                  <a:schemeClr val="tx1"/>
                </a:solidFill>
                <a:latin typeface="+mn-lt"/>
                <a:ea typeface="+mn-ea"/>
                <a:cs typeface="+mn-cs"/>
              </a:rPr>
              <a:t>(i.e., interest rates, availability of credit, etc.)</a:t>
            </a:r>
            <a:endParaRPr lang="en-US" dirty="0"/>
          </a:p>
          <a:p>
            <a:pPr lvl="0"/>
            <a:endParaRPr lang="en-US" dirty="0"/>
          </a:p>
          <a:p>
            <a:pPr marL="171450" lvl="0" indent="-171450">
              <a:buFont typeface="Arial" panose="020B0604020202020204" pitchFamily="34" charset="0"/>
              <a:buChar char="•"/>
            </a:pPr>
            <a:r>
              <a:rPr lang="en-US" dirty="0"/>
              <a:t>Matters relating to</a:t>
            </a:r>
            <a:r>
              <a:rPr lang="en-US" i="1" dirty="0"/>
              <a:t> the nature of the entity</a:t>
            </a:r>
            <a:r>
              <a:rPr lang="en-US" dirty="0"/>
              <a:t> include:</a:t>
            </a:r>
          </a:p>
          <a:p>
            <a:pPr marL="628650" lvl="1" indent="-171450">
              <a:buFont typeface="Arial" panose="020B0604020202020204" pitchFamily="34" charset="0"/>
              <a:buChar char="•"/>
            </a:pPr>
            <a:r>
              <a:rPr lang="en-US" dirty="0"/>
              <a:t>Structure, ownership, and governance</a:t>
            </a:r>
          </a:p>
          <a:p>
            <a:pPr marL="628650" lvl="1" indent="-171450">
              <a:buFont typeface="Arial" panose="020B0604020202020204" pitchFamily="34" charset="0"/>
              <a:buChar char="•"/>
            </a:pPr>
            <a:r>
              <a:rPr lang="en-US" dirty="0"/>
              <a:t>Business operations—revenues, products or services, and markets</a:t>
            </a:r>
          </a:p>
          <a:p>
            <a:pPr marL="628650" lvl="1" indent="-171450">
              <a:buFont typeface="Arial" panose="020B0604020202020204" pitchFamily="34" charset="0"/>
              <a:buChar char="•"/>
            </a:pPr>
            <a:r>
              <a:rPr lang="en-US" dirty="0"/>
              <a:t>Major assets and liabilities</a:t>
            </a:r>
          </a:p>
          <a:p>
            <a:pPr marL="628650" lvl="1" indent="-171450">
              <a:buFont typeface="Arial" panose="020B0604020202020204" pitchFamily="34" charset="0"/>
              <a:buChar char="•"/>
            </a:pPr>
            <a:r>
              <a:rPr lang="en-US" dirty="0"/>
              <a:t>Major expenses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Human resources</a:t>
            </a:r>
            <a:endParaRPr lang="en-US" dirty="0"/>
          </a:p>
          <a:p>
            <a:pPr marL="628650" lvl="1" indent="-171450">
              <a:buFont typeface="Arial" panose="020B0604020202020204" pitchFamily="34" charset="0"/>
              <a:buChar char="•"/>
            </a:pPr>
            <a:r>
              <a:rPr lang="en-US" dirty="0"/>
              <a:t>Types of investments</a:t>
            </a:r>
          </a:p>
          <a:p>
            <a:pPr marL="628650" lvl="1" indent="-171450">
              <a:buFont typeface="Arial" panose="020B0604020202020204" pitchFamily="34" charset="0"/>
              <a:buChar char="•"/>
            </a:pPr>
            <a:r>
              <a:rPr lang="en-US" dirty="0"/>
              <a:t>Financial activities</a:t>
            </a:r>
          </a:p>
          <a:p>
            <a:pPr lvl="0"/>
            <a:endParaRPr lang="en-US" dirty="0"/>
          </a:p>
          <a:p>
            <a:pPr marL="171450" lvl="0" indent="-171450">
              <a:buFont typeface="Arial" panose="020B0604020202020204" pitchFamily="34" charset="0"/>
              <a:buChar char="•"/>
            </a:pPr>
            <a:r>
              <a:rPr lang="en-US" dirty="0"/>
              <a:t>Matters relating to</a:t>
            </a:r>
            <a:r>
              <a:rPr lang="en-US" i="1" dirty="0"/>
              <a:t> objectives, strategies, and related business risks</a:t>
            </a:r>
            <a:r>
              <a:rPr lang="en-US" dirty="0"/>
              <a:t> include future trends, expectations, objectives, and strategies in areas such as: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Industry or regulatory developments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Products and services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Marketing and sales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Research and development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Technology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Business expansion or restructuring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Financing requirements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Human resources</a:t>
            </a:r>
            <a:endParaRPr lang="en-US" dirty="0"/>
          </a:p>
          <a:p>
            <a:endParaRPr lang="en-US" dirty="0"/>
          </a:p>
          <a:p>
            <a:pPr marL="171450" lvl="0" indent="-171450">
              <a:buFont typeface="Arial" panose="020B0604020202020204" pitchFamily="34" charset="0"/>
              <a:buChar char="•"/>
            </a:pPr>
            <a:r>
              <a:rPr lang="en-US" dirty="0"/>
              <a:t>Information used by management for </a:t>
            </a:r>
            <a:r>
              <a:rPr lang="en-US" i="1" dirty="0"/>
              <a:t>measurement and review of the entity’s financial performance</a:t>
            </a:r>
            <a:r>
              <a:rPr lang="en-US" dirty="0"/>
              <a:t> might include:</a:t>
            </a:r>
          </a:p>
          <a:p>
            <a:pPr marL="628650" lvl="1" indent="-171450">
              <a:buFont typeface="Arial" panose="020B0604020202020204" pitchFamily="34" charset="0"/>
              <a:buChar char="•"/>
            </a:pPr>
            <a:r>
              <a:rPr lang="en-US" dirty="0"/>
              <a:t>Key financial and nonfinancial performance indicators</a:t>
            </a:r>
          </a:p>
          <a:p>
            <a:pPr marL="628650" lvl="1" indent="-171450">
              <a:buFont typeface="Arial" panose="020B0604020202020204" pitchFamily="34" charset="0"/>
              <a:buChar char="•"/>
            </a:pPr>
            <a:r>
              <a:rPr lang="en-US" dirty="0"/>
              <a:t>Trends</a:t>
            </a:r>
          </a:p>
          <a:p>
            <a:pPr marL="628650" lvl="1" indent="-171450">
              <a:buFont typeface="Arial" panose="020B0604020202020204" pitchFamily="34" charset="0"/>
              <a:buChar char="•"/>
            </a:pPr>
            <a:r>
              <a:rPr lang="en-US" dirty="0"/>
              <a:t>Key ratios and other operating and financial statistics</a:t>
            </a:r>
          </a:p>
          <a:p>
            <a:pPr marL="628650" lvl="1" indent="-171450">
              <a:buFont typeface="Arial" panose="020B0604020202020204" pitchFamily="34" charset="0"/>
              <a:buChar char="•"/>
            </a:pPr>
            <a:r>
              <a:rPr lang="en-US" dirty="0"/>
              <a:t>Forecasts, budgets, and variance analyses</a:t>
            </a:r>
          </a:p>
          <a:p>
            <a:pPr marL="628650" lvl="1" indent="-171450">
              <a:buFont typeface="Arial" panose="020B0604020202020204" pitchFamily="34" charset="0"/>
              <a:buChar char="•"/>
            </a:pPr>
            <a:r>
              <a:rPr lang="en-US" dirty="0"/>
              <a:t>Period-on-period financial performance</a:t>
            </a:r>
          </a:p>
          <a:p>
            <a:pPr marL="628650" lvl="1" indent="-171450">
              <a:buFont typeface="Arial" panose="020B0604020202020204" pitchFamily="34" charset="0"/>
              <a:buChar char="•"/>
            </a:pPr>
            <a:r>
              <a:rPr lang="en-US" dirty="0"/>
              <a:t>Comparisons to competitors’ performance (i.e., benchmarking)</a:t>
            </a:r>
          </a:p>
          <a:p>
            <a:pPr marL="628650" lvl="1" indent="-171450">
              <a:buFont typeface="Arial" panose="020B0604020202020204" pitchFamily="34" charset="0"/>
              <a:buChar char="•"/>
            </a:pPr>
            <a:r>
              <a:rPr lang="en-US" dirty="0"/>
              <a:t>Information prepared by external parties, such as analyst reports and credit rating agency reports</a:t>
            </a:r>
          </a:p>
          <a:p>
            <a:endParaRPr lang="en-US" u="sng" dirty="0"/>
          </a:p>
          <a:p>
            <a:r>
              <a:rPr lang="en-US" u="sng" dirty="0"/>
              <a:t>For More Information</a:t>
            </a:r>
            <a:r>
              <a:rPr lang="en-US" dirty="0"/>
              <a:t>:  Understanding the entity and its environment is discussed in section 202.</a:t>
            </a:r>
          </a:p>
        </p:txBody>
      </p:sp>
      <p:sp>
        <p:nvSpPr>
          <p:cNvPr id="4" name="Slide Number Placeholder 3"/>
          <p:cNvSpPr>
            <a:spLocks noGrp="1"/>
          </p:cNvSpPr>
          <p:nvPr>
            <p:ph type="sldNum" sz="quarter" idx="10"/>
          </p:nvPr>
        </p:nvSpPr>
        <p:spPr/>
        <p:txBody>
          <a:bodyPr/>
          <a:lstStyle/>
          <a:p>
            <a:fld id="{C4B72ABE-C299-4B5C-A683-AF5EC681CD44}"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B804112-E1CF-4F38-BAD7-CCE87E8E6EC2}" type="slidenum">
              <a:rPr lang="en-US"/>
              <a:pPr/>
              <a:t>23</a:t>
            </a:fld>
            <a:endParaRPr lang="en-US" dirty="0"/>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normAutofit fontScale="77500" lnSpcReduction="2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Accounting policies </a:t>
            </a:r>
            <a:r>
              <a:rPr lang="en-US" sz="1200" b="0" i="0" u="none" strike="noStrike" kern="1200" baseline="0" dirty="0">
                <a:solidFill>
                  <a:schemeClr val="tx1"/>
                </a:solidFill>
                <a:latin typeface="+mn-lt"/>
                <a:ea typeface="+mn-ea"/>
                <a:cs typeface="+mn-cs"/>
              </a:rPr>
              <a:t>include the accounting principles as prescribed by relevant accounting standards as well as the methods adopted to apply those principles in the circumstances. When an accounting standard permits an alternative in the way an accounting principle is applied or does not dictate a specific method of application, management has to adopt a method that is most appropriate in the circumstances.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Obtain an understanding of management’s selection and application of accounting policies and evaluate whether the policies are appropriate for the entity’s business and consistent with policies used in the industry. This understanding is important for considering the risks of material misstatement at both the financial statement and relevant assertion levels, including both misstatements due to fraud and those due to error. It is an important element in determining what can go wrong in the preparation of financial statements and, hence, in assessing risks of material misstatement.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 understanding of management’s selection and application of accounting policies includes: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Relevant accounting pronouncements and industry specific practices.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methods the entity uses to account for significant unusual transactions.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effect of significant accounting policies in controversial or emerging areas for which there is a lack of authoritative guidance or consensus.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process used by management in formulating particularly sensitive accounting estimates.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methods used to identify matters for disclosure and how the entity achieves clarity in disclosure.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Changes in the entity’s policies, including the reasons for changes and whether they are appropriate and consistent with GAAP.</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Financial reporting standards and regulations that are new to the entity and management’s plans to adopt those requirements, including new accounting pronouncements.</a:t>
            </a:r>
            <a:endParaRPr lang="en-US" sz="1400" dirty="0"/>
          </a:p>
          <a:p>
            <a:endParaRPr lang="en-US" sz="1400" u="sng" dirty="0"/>
          </a:p>
          <a:p>
            <a:r>
              <a:rPr lang="en-US" sz="1400" u="sng" dirty="0"/>
              <a:t>Presentation Tip</a:t>
            </a:r>
            <a:r>
              <a:rPr lang="en-US" sz="1400" dirty="0"/>
              <a:t>:</a:t>
            </a:r>
          </a:p>
          <a:p>
            <a:pPr lvl="0"/>
            <a:endParaRPr lang="en-US" sz="1400" dirty="0"/>
          </a:p>
          <a:p>
            <a:pPr marL="285750" lvl="0" indent="-285750">
              <a:buFont typeface="Arial" panose="020B0604020202020204" pitchFamily="34" charset="0"/>
              <a:buChar char="•"/>
            </a:pPr>
            <a:r>
              <a:rPr lang="en-US" sz="1400" dirty="0"/>
              <a:t>Consider reviewing Exhibit 2-21, “Matters to Consider When Evaluating Accounting Policies,” with participants.</a:t>
            </a:r>
          </a:p>
          <a:p>
            <a:endParaRPr lang="en-US" sz="1400" u="sng" dirty="0"/>
          </a:p>
          <a:p>
            <a:r>
              <a:rPr lang="en-US" sz="1400" u="sng" dirty="0"/>
              <a:t>For More Information</a:t>
            </a:r>
            <a:r>
              <a:rPr lang="en-US" sz="1400" dirty="0"/>
              <a:t>:  The selection and application of accounting policies is discussed beginning at paragraph 202.45.</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240B.24 indicates that the auditor should evaluate whether the information obtained from risk assessment procedures indicates that one or more fraud risk factors are present.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Fraud risk factors </a:t>
            </a:r>
            <a:r>
              <a:rPr lang="en-US" sz="1200" b="0" i="0" u="none" strike="noStrike" kern="1200" baseline="0" dirty="0">
                <a:solidFill>
                  <a:schemeClr val="tx1"/>
                </a:solidFill>
                <a:latin typeface="+mn-lt"/>
                <a:ea typeface="+mn-ea"/>
                <a:cs typeface="+mn-cs"/>
              </a:rPr>
              <a:t>are conditions or events that indicate: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Incentives/pressure to perpetrate fraud (such as conditions that indicate excessive pressure on management or the owner/manager to meet the requirements or expectations of third parties),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Opportunities to carry out the fraud (such as deficiencies in internal control or ineffective monitoring by management), or</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Attitudes/rationalizations to justify a fraudulent action (such as dissatisfaction with the entity on the part of employees with access to assets susceptible to theft).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Fraud risk factors may be related to fraudulent financial reporting (including omitted or improper disclosures) or misappropriation of assets.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Previous experience with the entity contributes to the understanding of the entity and its environment. Audit procedures performed in previous audits typically provide useful audit evidence about: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entity’s organizational structure, business, and controls.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Past misstatements and whether they were corrected on a timely basis, which assists the auditor in assessing risks of material misstatement in the current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However, before using information obtained in prior periods, determine whether changes have occurred that may affect its relevance in the current audit. Walkthroughs, inquires, and other procedures may be used for this purpose. Using prior year evidence is more appropriate when controls are more effective and automated (assuming effective general controls), changes in client circumstances are fewer, risks of material misstatement are lower, and the length of time since the initial control evaluation is shorter. Changes may change the client’s inherent or business risk or the auditor’s assessment of risks of material misstatement.</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C3597B5-7650-4809-BA74-74EEFD954CB9}" type="slidenum">
              <a:rPr lang="en-US"/>
              <a:pPr/>
              <a:t>25</a:t>
            </a:fld>
            <a:endParaRPr lang="en-US" dirty="0"/>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normAutofit fontScale="47500" lnSpcReduction="20000"/>
          </a:bodyPr>
          <a:lstStyle/>
          <a:p>
            <a:r>
              <a:rPr lang="en-US" sz="1400" u="sng" dirty="0"/>
              <a:t>Key Points</a:t>
            </a:r>
            <a:r>
              <a:rPr lang="en-US" sz="1400" dirty="0"/>
              <a:t>:</a:t>
            </a:r>
          </a:p>
          <a:p>
            <a:pPr marL="285750" indent="-285750">
              <a:buFont typeface="Arial" panose="020B0604020202020204" pitchFamily="34" charset="0"/>
              <a:buChar char="•"/>
            </a:pPr>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addition to documentation of the discussion among the engagement team, including the engagement partner, AU-C 315B.33 indicates that the auditor should include the following in the audit documentation: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Key elements of the understanding obtained regarding each aspect of the entity and its environment.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sources of information from which the understanding was obtained.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risk assessment procedures performed.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identified and assessed risks at the financial statement level and at the relevant assertion level.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auditor’s understanding of risks identified and related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practice aid, “Understanding the Entity and Identifying Risks” (CX-3.1), can be used to document the auditor’s understanding of the entity. Part I of the form is divided into the following sections for obtaining the understanding: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Structure, ownership, governance, and related parties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Industry, regulatory, and other external factors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Nature of the entity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Objectives and strategies and related business risks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Measurement and review of the entity’s financial performance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Other considerations and risks, including the consideration of fraud risk factors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Within each section of Part I, space is provided to document risk considerations.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Part II of the form is used to document the sources of information used and procedures performed to obtain or update the understanding of the entity and its environment.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Part III of the form is used to “synthesize” the risk considerations documented throughout the form, that is, to consider the potential risks both individually and in combination to identify matters that represent risks of material misstatement of the financial statements. If risks are identified that could result in material misstatement of the financial statements, they should be added to CX-7.1, “Risk Assessment Summary Form.”</a:t>
            </a:r>
          </a:p>
          <a:p>
            <a:pPr marL="171450" indent="-171450">
              <a:buFont typeface="Arial" panose="020B0604020202020204" pitchFamily="34" charset="0"/>
              <a:buChar char="•"/>
            </a:pPr>
            <a:endParaRPr lang="en-US" sz="1200" b="1"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CX-6.1, “Entity Risk Factors,” and CX-6.2, “Fraud Risk Factors,” provide lists of risk factors to consider when identifying financial statement risks. However, the risk factors listed are only examples and may serve as memory joggers to spark the consideration of additional or different risks relevant to the client. These forms are not intended to be included in the final audit </a:t>
            </a:r>
            <a:r>
              <a:rPr lang="en-US" sz="1200" b="0" i="0" u="none" strike="noStrike" kern="1200" baseline="0">
                <a:solidFill>
                  <a:schemeClr val="tx1"/>
                </a:solidFill>
                <a:latin typeface="+mn-lt"/>
                <a:ea typeface="+mn-ea"/>
                <a:cs typeface="+mn-cs"/>
              </a:rPr>
              <a:t>documentation.</a:t>
            </a:r>
          </a:p>
          <a:p>
            <a:pPr marL="0" indent="0">
              <a:buFont typeface="Arial" panose="020B0604020202020204" pitchFamily="34" charset="0"/>
              <a:buNone/>
            </a:pPr>
            <a:endParaRPr lang="en-US" sz="1200" b="0" i="0" u="none" strike="noStrike" kern="1200" baseline="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latin typeface="+mn-lt"/>
                <a:ea typeface="+mn-ea"/>
                <a:cs typeface="+mn-cs"/>
              </a:rPr>
              <a:t>CX-6.3, "COVID-19 Audit Considerations,“ provides a reference tool for your identification of risks related to COVID-19 and to factors that may be relevant to performing an audit in an evolving work environment. It is not necessary to include this practice aid in the final engagement documentation.</a:t>
            </a:r>
            <a:endParaRPr lang="en-US" sz="1400" dirty="0"/>
          </a:p>
          <a:p>
            <a:endParaRPr lang="en-US" sz="1400" u="sng" dirty="0"/>
          </a:p>
          <a:p>
            <a:r>
              <a:rPr lang="en-US" sz="1400" u="sng" dirty="0"/>
              <a:t>Presentation Tips</a:t>
            </a:r>
            <a:r>
              <a:rPr lang="en-US" sz="1400" dirty="0"/>
              <a:t>:</a:t>
            </a:r>
          </a:p>
          <a:p>
            <a:pPr lvl="0"/>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CX-3.1 with the participants. Point out how the headings on the form match the requirements of the standard. Point out the places on the form that can be used to document risk considerations. Remind participants that it is not important how they categorize a risk (for example, whether it relates to the regulatory environment or the nature of the entity); it is more important that they get it documented if they think it is important for the audit. Also, there is no need to document the same risk consideration in more than one place on the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and discuss the synthesis of risks in Part III of CX-3.1.</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CX-3.1 is illustrated in Case Study 1 at Appendix A-6. Case Study 2 illustrates the process of understanding the entity and risk identification in a memo at Appendix B-3. Consider reviewing these documents, or one of the firm’s completed practice aids, with participants.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Review a copy of CX-6.1, “Entity Risk Factors,” CX-6.2, “Fraud Risk Factors,” </a:t>
            </a:r>
            <a:r>
              <a:rPr lang="en-US" sz="1800" dirty="0">
                <a:solidFill>
                  <a:srgbClr val="000000"/>
                </a:solidFill>
                <a:latin typeface="Segoe UI" panose="020B0502040204020203" pitchFamily="34" charset="0"/>
              </a:rPr>
              <a:t>and CX-6.3, "COVID-19 Audit Considerations,“ </a:t>
            </a:r>
            <a:r>
              <a:rPr lang="en-US" sz="1200" b="0" i="0" u="none" strike="noStrike" kern="1200" baseline="0" dirty="0">
                <a:solidFill>
                  <a:schemeClr val="tx1"/>
                </a:solidFill>
                <a:latin typeface="+mn-lt"/>
                <a:ea typeface="+mn-ea"/>
                <a:cs typeface="+mn-cs"/>
              </a:rPr>
              <a:t>with the participants. Encourage them to use these forms as memory joggers to help translate the information they obtain about the entity and its environment into potential risks that could affect the financial statements.</a:t>
            </a:r>
            <a:endParaRPr lang="en-US" sz="14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F4797FAC-987F-4DFF-A78B-0F49663FEE6A}" type="slidenum">
              <a:rPr lang="en-US"/>
              <a:pPr/>
              <a:t>26</a:t>
            </a:fld>
            <a:endParaRPr lang="en-US" dirty="0"/>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normAutofit fontScale="70000" lnSpcReduction="2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Auditors should obtain an understanding of the five components of internal control that is sufficient to assess the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risks of material misstatement of the financial statements due to error or fraud and design the nature, timing,</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and extent of further audit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t>
            </a:r>
            <a:r>
              <a:rPr lang="en-US" sz="1200" b="0" i="1" u="none" strike="noStrike" kern="1200" baseline="0" dirty="0">
                <a:solidFill>
                  <a:schemeClr val="tx1"/>
                </a:solidFill>
                <a:latin typeface="+mn-lt"/>
                <a:ea typeface="+mn-ea"/>
                <a:cs typeface="+mn-cs"/>
              </a:rPr>
              <a:t>control environment </a:t>
            </a:r>
            <a:r>
              <a:rPr lang="en-US" sz="1200" b="0" i="0" u="none" strike="noStrike" kern="1200" baseline="0" dirty="0">
                <a:solidFill>
                  <a:schemeClr val="tx1"/>
                </a:solidFill>
                <a:latin typeface="+mn-lt"/>
                <a:ea typeface="+mn-ea"/>
                <a:cs typeface="+mn-cs"/>
              </a:rPr>
              <a:t>sets the tone of an entity and influences the control consciousness of its people. The control environment is the foundation for all other components of internal control and provides structure and discipline. Among the important elements of the control environment are the attitude, awareness, and actions of management, as well as those charged with governance, concerning internal control. The integrity of management or the owner/manager often plays a significant role in establishing a strong control environment.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Risk assessment </a:t>
            </a:r>
            <a:r>
              <a:rPr lang="en-US" sz="1200" b="0" i="0" u="none" strike="noStrike" kern="1200" baseline="0" dirty="0">
                <a:solidFill>
                  <a:schemeClr val="tx1"/>
                </a:solidFill>
                <a:latin typeface="+mn-lt"/>
                <a:ea typeface="+mn-ea"/>
                <a:cs typeface="+mn-cs"/>
              </a:rPr>
              <a:t>is the process of setting objectives; prioritizing and linking those objectives; and identifying, analyzing, and managing risks relevant to achieving those objectives. With respect to the objective of reliable financial reporting, the entity’s risk assessment process involves the identification, analysis, and management of the risks of material misstatement of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Information </a:t>
            </a:r>
            <a:r>
              <a:rPr lang="en-US" sz="1200" b="0" i="0" u="none" strike="noStrike" kern="1200" baseline="0" dirty="0">
                <a:solidFill>
                  <a:schemeClr val="tx1"/>
                </a:solidFill>
                <a:latin typeface="+mn-lt"/>
                <a:ea typeface="+mn-ea"/>
                <a:cs typeface="+mn-cs"/>
              </a:rPr>
              <a:t>refers to the financial reporting system, which includes the accounting system, and encompasses the procedures and records established to initiate, authorize, record, process, and report the entity’s transactions. It also includes the accountability over assets, liabilities, and equity. </a:t>
            </a:r>
            <a:r>
              <a:rPr lang="en-US" sz="1200" b="0" i="1" u="none" strike="noStrike" kern="1200" baseline="0" dirty="0">
                <a:solidFill>
                  <a:schemeClr val="tx1"/>
                </a:solidFill>
                <a:latin typeface="+mn-lt"/>
                <a:ea typeface="+mn-ea"/>
                <a:cs typeface="+mn-cs"/>
              </a:rPr>
              <a:t>Communication </a:t>
            </a:r>
            <a:r>
              <a:rPr lang="en-US" sz="1200" b="0" i="0" u="none" strike="noStrike" kern="1200" baseline="0" dirty="0">
                <a:solidFill>
                  <a:schemeClr val="tx1"/>
                </a:solidFill>
                <a:latin typeface="+mn-lt"/>
                <a:ea typeface="+mn-ea"/>
                <a:cs typeface="+mn-cs"/>
              </a:rPr>
              <a:t>is the process of providing an understanding of roles and responsibilities to individuals within the organization regarding internal control over financial reporting.</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Monitoring </a:t>
            </a:r>
            <a:r>
              <a:rPr lang="en-US" sz="1200" b="0" i="0" u="none" strike="noStrike" kern="1200" baseline="0" dirty="0">
                <a:solidFill>
                  <a:schemeClr val="tx1"/>
                </a:solidFill>
                <a:latin typeface="+mn-lt"/>
                <a:ea typeface="+mn-ea"/>
                <a:cs typeface="+mn-cs"/>
              </a:rPr>
              <a:t>is a process by which an entity assesses the quality of its internal control over time. Monitoring involves assessing the design and operation of controls on a timely basis, capturing and reporting identified control deficiencies, and taking actions as necessary. Monitoring activities can also reveal evidence or symptoms of fraud. Effective monitoring ensures that internal controls are modified as changes in conditions occur in the business.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Control activities </a:t>
            </a:r>
            <a:r>
              <a:rPr lang="en-US" sz="1200" b="0" i="0" u="none" strike="noStrike" kern="1200" baseline="0" dirty="0">
                <a:solidFill>
                  <a:schemeClr val="tx1"/>
                </a:solidFill>
                <a:latin typeface="+mn-lt"/>
                <a:ea typeface="+mn-ea"/>
                <a:cs typeface="+mn-cs"/>
              </a:rPr>
              <a:t>are the policies and procedures that help ensure that management directives are carried out. That is, control activities are those actions that are taken to address risks that threaten the entity’s ability to achieve its objectives, one of which is reliable financial reporting. Control activities usually involve two elements: (a) a policy that establishes what should be done and (b) the procedure that implements the policy.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Auditors generally begin by obtaining an understanding of the control environment, risk assessment, information and communication, and monitoring components, typically obtaining an understanding of the control environment first. The understanding of control activities is not needed until planning the nature, timing, and extent of further audit procedures at the assertion level. As a practical matter, however, auditors often obtain an understanding of control activities while obtaining an understanding of the other control components.</a:t>
            </a:r>
            <a:endParaRPr lang="en-US" sz="1400" dirty="0"/>
          </a:p>
          <a:p>
            <a:endParaRPr lang="en-US" sz="1400" u="sng" dirty="0"/>
          </a:p>
          <a:p>
            <a:r>
              <a:rPr lang="en-US" sz="1400" u="sng" dirty="0"/>
              <a:t>For More Information</a:t>
            </a:r>
            <a:r>
              <a:rPr lang="en-US" sz="1400" dirty="0"/>
              <a:t>:  Obtaining an understanding of internal control is discussed in section 203.</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33FC9688-5E54-4884-9C70-901106726C87}" type="slidenum">
              <a:rPr lang="en-US"/>
              <a:pPr/>
              <a:t>27</a:t>
            </a:fld>
            <a:endParaRPr lang="en-US" dirty="0"/>
          </a:p>
        </p:txBody>
      </p:sp>
      <p:sp>
        <p:nvSpPr>
          <p:cNvPr id="248834" name="Rectangle 2"/>
          <p:cNvSpPr>
            <a:spLocks noGrp="1" noRot="1" noChangeAspect="1" noChangeArrowheads="1" noTextEdit="1"/>
          </p:cNvSpPr>
          <p:nvPr>
            <p:ph type="sldImg"/>
          </p:nvPr>
        </p:nvSpPr>
        <p:spPr>
          <a:ln/>
        </p:spPr>
      </p:sp>
      <p:sp>
        <p:nvSpPr>
          <p:cNvPr id="248835" name="Rectangle 3"/>
          <p:cNvSpPr>
            <a:spLocks noGrp="1" noChangeArrowheads="1"/>
          </p:cNvSpPr>
          <p:nvPr>
            <p:ph type="body" idx="1"/>
          </p:nvPr>
        </p:nvSpPr>
        <p:spPr/>
        <p:txBody>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315B.14 requires auditors to perform risk assessment procedures to evaluate the design of controls that are relevant to the audit and determine whether they have been implemented. A key consideration is whether and how the entity’s internal control prevents, or detects and corrects, material misstatements in relevant assertions related to classes of transactions, account balances, or disclosures.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It is not enough to simply determine whether a control as described or documented is effective in design. </a:t>
            </a:r>
            <a:r>
              <a:rPr lang="en-US" sz="1200" b="0" i="1" u="none" strike="noStrike" kern="1200" baseline="0" dirty="0">
                <a:solidFill>
                  <a:schemeClr val="tx1"/>
                </a:solidFill>
                <a:latin typeface="+mn-lt"/>
                <a:ea typeface="+mn-ea"/>
                <a:cs typeface="+mn-cs"/>
              </a:rPr>
              <a:t>Implementation </a:t>
            </a:r>
            <a:r>
              <a:rPr lang="en-US" sz="1200" b="0" i="0" u="none" strike="noStrike" kern="1200" baseline="0" dirty="0">
                <a:solidFill>
                  <a:schemeClr val="tx1"/>
                </a:solidFill>
                <a:latin typeface="+mn-lt"/>
                <a:ea typeface="+mn-ea"/>
                <a:cs typeface="+mn-cs"/>
              </a:rPr>
              <a:t>means determining that the control, as documented or described, actually exists and the entity is using it. This involves performing observation and inspection in addition to inquiry.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Inquiry alone is not sufficient to evaluate the design and implementation of internal control. Generally, observation and inspection procedures are performed in addition to inquiry.</a:t>
            </a:r>
            <a:endParaRPr lang="en-US" sz="14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CB6DA84-BB8E-45B1-B9F7-5CB6871E8DF1}" type="slidenum">
              <a:rPr lang="en-US"/>
              <a:pPr/>
              <a:t>28</a:t>
            </a:fld>
            <a:endParaRPr lang="en-US" dirty="0"/>
          </a:p>
        </p:txBody>
      </p:sp>
      <p:sp>
        <p:nvSpPr>
          <p:cNvPr id="249858"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normAutofit fontScale="5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Significant risks </a:t>
            </a:r>
            <a:r>
              <a:rPr lang="en-US" sz="1200" b="0" i="0" u="none" strike="noStrike" kern="1200" baseline="0" dirty="0">
                <a:solidFill>
                  <a:schemeClr val="tx1"/>
                </a:solidFill>
                <a:latin typeface="+mn-lt"/>
                <a:ea typeface="+mn-ea"/>
                <a:cs typeface="+mn-cs"/>
              </a:rPr>
              <a:t>generally relate to unusual transactions due to timing, size, or nature and complex or judgmental matters. Examples of matters that often involve </a:t>
            </a:r>
            <a:r>
              <a:rPr lang="en-US" sz="1200" b="0" i="1" u="none" strike="noStrike" kern="1200" baseline="0" dirty="0">
                <a:solidFill>
                  <a:schemeClr val="tx1"/>
                </a:solidFill>
                <a:latin typeface="+mn-lt"/>
                <a:ea typeface="+mn-ea"/>
                <a:cs typeface="+mn-cs"/>
              </a:rPr>
              <a:t>significant risks </a:t>
            </a:r>
            <a:r>
              <a:rPr lang="en-US" sz="1200" b="0" i="0" u="none" strike="noStrike" kern="1200" baseline="0" dirty="0">
                <a:solidFill>
                  <a:schemeClr val="tx1"/>
                </a:solidFill>
                <a:latin typeface="+mn-lt"/>
                <a:ea typeface="+mn-ea"/>
                <a:cs typeface="+mn-cs"/>
              </a:rPr>
              <a:t>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unusual transactions, that is, transactions that are unusual due to their timing size, or nature.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Accounting estimates for which there is significant measurement uncertainty, such as certain fair value estimates.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Transactions that involve complex calculations or the application of complex accounting principles, such as self-constructed property with capitalized interest or revenue recognition for software that is tailored for the customer.</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Financial statement items for which management judgments (such as judgments about when it is appropriate to recognize revenue, management’s intended future actions, or the likelihood of a future event) may affect recognition, classification, or disclosure. </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related-party transactions.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Transactions that require a large degree of manual intervention in data collection and processing.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Unusual or infrequent transactions that by their nature make effective controls difficult to implement, such as major litigation.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Transactions that involve a relatively large degree of management intervention in specifying the accounting treatment.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Fraud risks are always considered to be significant risks.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addition, significant risks often relate to unusual transactions, for example, with related parties and judgmental matters, such as estimates. Also, revenue recognition issues often pose significant risks.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After completing your risk assessment procedures to evaluate internal control design and implementation, you determine whether a sufficient understanding has been obtained of controls that would prevent, or detect and correct, material misstatements related to fraud risks or other significant risks. If not, you perform additional risk assessment procedures directed at gaining an understanding of controls relating to those risks.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you believe </a:t>
            </a:r>
            <a:r>
              <a:rPr lang="en-US" sz="1200" b="0" i="1" u="none" strike="noStrike" kern="1200" baseline="0" dirty="0">
                <a:solidFill>
                  <a:schemeClr val="tx1"/>
                </a:solidFill>
                <a:latin typeface="+mn-lt"/>
                <a:ea typeface="+mn-ea"/>
                <a:cs typeface="+mn-cs"/>
              </a:rPr>
              <a:t>substantive procedures alone will not be sufficient</a:t>
            </a:r>
            <a:r>
              <a:rPr lang="en-US" sz="1200" b="0" i="0" u="none" strike="noStrike" kern="1200" baseline="0" dirty="0">
                <a:solidFill>
                  <a:schemeClr val="tx1"/>
                </a:solidFill>
                <a:latin typeface="+mn-lt"/>
                <a:ea typeface="+mn-ea"/>
                <a:cs typeface="+mn-cs"/>
              </a:rPr>
              <a:t>, testing of internal controls is required. This tends to occur in highly automated processing environments in which a significant amount of information is initiated, authorized, recorded, processed, or reported electronically. If you have not obtained a sufficient understanding of controls related to risks that cannot be addressed with substantive procedures alone, you should perform additional risk assessment procedures directed at gaining an understanding of controls relating to those risks.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You should obtain an understanding of how the </a:t>
            </a:r>
            <a:r>
              <a:rPr lang="en-US" sz="1200" b="0" i="1" u="none" strike="noStrike" kern="1200" baseline="0" dirty="0">
                <a:solidFill>
                  <a:schemeClr val="tx1"/>
                </a:solidFill>
                <a:latin typeface="+mn-lt"/>
                <a:ea typeface="+mn-ea"/>
                <a:cs typeface="+mn-cs"/>
              </a:rPr>
              <a:t>incorrect processing of transactions </a:t>
            </a:r>
            <a:r>
              <a:rPr lang="en-US" sz="1200" b="0" i="0" u="none" strike="noStrike" kern="1200" baseline="0" dirty="0">
                <a:solidFill>
                  <a:schemeClr val="tx1"/>
                </a:solidFill>
                <a:latin typeface="+mn-lt"/>
                <a:ea typeface="+mn-ea"/>
                <a:cs typeface="+mn-cs"/>
              </a:rPr>
              <a:t>is resolved. For example, some systems use suspense accounts or files to capture failed transactions. For such situations, the auditor would understand the procedures for suspense accounting, including how suspended transactions are researched and cleared.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Another specific requirement of the auditing standards is to understand the process for </a:t>
            </a:r>
            <a:r>
              <a:rPr lang="en-US" sz="1200" b="0" i="1" u="none" strike="noStrike" kern="1200" baseline="0" dirty="0">
                <a:solidFill>
                  <a:schemeClr val="tx1"/>
                </a:solidFill>
                <a:latin typeface="+mn-lt"/>
                <a:ea typeface="+mn-ea"/>
                <a:cs typeface="+mn-cs"/>
              </a:rPr>
              <a:t>reconciling detail records to the general ledger</a:t>
            </a:r>
            <a:r>
              <a:rPr lang="en-US" sz="1200" b="0" i="0" u="none" strike="noStrike" kern="1200" baseline="0" dirty="0">
                <a:solidFill>
                  <a:schemeClr val="tx1"/>
                </a:solidFill>
                <a:latin typeface="+mn-lt"/>
                <a:ea typeface="+mn-ea"/>
                <a:cs typeface="+mn-cs"/>
              </a:rPr>
              <a:t>. For example, for the accounts receivable general ledger account, you need to understand the process of reconciling the account to the subsidiary accounts receivable ledger. This understanding is typically obtained when obtaining an understanding of significant transaction processing systems and the financial close and reporting process.</a:t>
            </a:r>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315B.33 requires documentation of the understanding of internal control. The auditor is required to document the understanding obtained for each of the five components of internal control, the sources of information used and risk assessment procedures performed to obtain the understanding, and the controls related to significant risks and risks for which substantive procedures alone will not be sufficient.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Professional standards permit flexibility in the manner of documentation. Possible documentation methods 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Narratives or memorandum documents.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Internal control questionnaires.</a:t>
            </a:r>
          </a:p>
          <a:p>
            <a:pPr marL="628650" lvl="1" indent="-171450">
              <a:buFont typeface="Arial" panose="020B0604020202020204" pitchFamily="34" charset="0"/>
              <a:buChar char="•"/>
            </a:pPr>
            <a:r>
              <a:rPr lang="en-US" sz="1800" dirty="0">
                <a:solidFill>
                  <a:srgbClr val="000000"/>
                </a:solidFill>
                <a:latin typeface="Segoe UI" panose="020B0502040204020203" pitchFamily="34" charset="0"/>
              </a:rPr>
              <a:t>Practice aids (</a:t>
            </a:r>
            <a:r>
              <a:rPr lang="en-US" sz="1200" b="0" i="0" u="none" strike="noStrike" kern="1200" baseline="0" dirty="0">
                <a:solidFill>
                  <a:schemeClr val="tx1"/>
                </a:solidFill>
                <a:latin typeface="+mn-lt"/>
                <a:ea typeface="+mn-ea"/>
                <a:cs typeface="+mn-cs"/>
              </a:rPr>
              <a:t>Checklists).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Flowcharts.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form and extent of documentation is influenced by factors such as the complexity, size, and nature of the entity and the use of technology. Some auditors supplement their documentation with existing documentation of control systems prepared by the entity. Consider inquiring of the client about the existence of such documentation along with any supporting evaluation of the effectiveness of controls. When client documentation is available, the auditor may gain additional audit efficiencies and a better understanding of the client’s internal control.</a:t>
            </a:r>
          </a:p>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 audit approach based on risk assessment provides methods to identify higher-risk areas and assertions so that audit effort can be focused on those areas. By focusing effort in higher-risk areas and limiting procedures in lower-risk areas, you will perform a more effective and focused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standards relating to risk assessment emphasize “</a:t>
            </a:r>
            <a:r>
              <a:rPr lang="en-US" sz="1200" b="0" i="1" u="none" strike="noStrike" kern="1200" baseline="0" dirty="0">
                <a:solidFill>
                  <a:schemeClr val="tx1"/>
                </a:solidFill>
                <a:latin typeface="+mn-lt"/>
                <a:ea typeface="+mn-ea"/>
                <a:cs typeface="+mn-cs"/>
              </a:rPr>
              <a:t>linkage</a:t>
            </a:r>
            <a:r>
              <a:rPr lang="en-US" sz="1200" b="0" i="0" u="none" strike="noStrike" kern="1200" baseline="0" dirty="0">
                <a:solidFill>
                  <a:schemeClr val="tx1"/>
                </a:solidFill>
                <a:latin typeface="+mn-lt"/>
                <a:ea typeface="+mn-ea"/>
                <a:cs typeface="+mn-cs"/>
              </a:rPr>
              <a:t>” between assessed risks and resulting audit procedures, that is, overall responses that address risks of material misstatement at the financial statement level as well as procedures that are clearly linked to assessed risks of material misstatement at the relevant assertion level.</a:t>
            </a:r>
            <a:endParaRPr lang="en-US" dirty="0"/>
          </a:p>
          <a:p>
            <a:endParaRPr lang="en-US" u="sng" dirty="0"/>
          </a:p>
          <a:p>
            <a:r>
              <a:rPr lang="en-US" u="sng" dirty="0"/>
              <a:t>Presentation Tip</a:t>
            </a:r>
            <a:r>
              <a:rPr lang="en-US" dirty="0"/>
              <a:t>:</a:t>
            </a:r>
          </a:p>
          <a:p>
            <a:endParaRPr lang="en-US" dirty="0"/>
          </a:p>
          <a:p>
            <a:r>
              <a:rPr lang="en-US" sz="1200" b="0" i="1" u="none" strike="noStrike" kern="1200" baseline="0" dirty="0">
                <a:solidFill>
                  <a:schemeClr val="tx1"/>
                </a:solidFill>
                <a:latin typeface="+mn-lt"/>
                <a:ea typeface="+mn-ea"/>
                <a:cs typeface="+mn-cs"/>
              </a:rPr>
              <a:t>Assertions </a:t>
            </a:r>
            <a:r>
              <a:rPr lang="en-US" sz="1200" b="0" i="0" u="none" strike="noStrike" kern="1200" baseline="0" dirty="0">
                <a:solidFill>
                  <a:schemeClr val="tx1"/>
                </a:solidFill>
                <a:latin typeface="+mn-lt"/>
                <a:ea typeface="+mn-ea"/>
                <a:cs typeface="+mn-cs"/>
              </a:rPr>
              <a:t>are mentioned several times in the presentation. Explain that assertions are representations by management, explicit or otherwise, that are embodied in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Assertions about transaction classes and events, and disclosures, for the entire period under audit include the following of:</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Occurrence. </a:t>
            </a:r>
            <a:r>
              <a:rPr lang="en-US" sz="1200" b="0" i="0" u="none" strike="noStrike" kern="1200" baseline="0" dirty="0">
                <a:solidFill>
                  <a:schemeClr val="tx1"/>
                </a:solidFill>
                <a:latin typeface="+mn-lt"/>
                <a:ea typeface="+mn-ea"/>
                <a:cs typeface="+mn-cs"/>
              </a:rPr>
              <a:t>Transactions and events that have been recorded or disclosed have occurred, and such transactions and events pertain to the entity.</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Completeness. </a:t>
            </a:r>
            <a:r>
              <a:rPr lang="en-US" sz="1200" b="0" i="0" u="none" strike="noStrike" kern="1200" baseline="0" dirty="0">
                <a:solidFill>
                  <a:schemeClr val="tx1"/>
                </a:solidFill>
                <a:latin typeface="+mn-lt"/>
                <a:ea typeface="+mn-ea"/>
                <a:cs typeface="+mn-cs"/>
              </a:rPr>
              <a:t>All transactions and events that should have been recorded have been recorded and all related disclosures that should have been included in the financial statements have been included.</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Accuracy. </a:t>
            </a:r>
            <a:r>
              <a:rPr lang="en-US" sz="1200" b="0" i="0" u="none" strike="noStrike" kern="1200" baseline="0" dirty="0">
                <a:solidFill>
                  <a:schemeClr val="tx1"/>
                </a:solidFill>
                <a:latin typeface="+mn-lt"/>
                <a:ea typeface="+mn-ea"/>
                <a:cs typeface="+mn-cs"/>
              </a:rPr>
              <a:t>Amounts and other data relating to the recorded transactions and events have been recorded appropriately, and related disclosures have been appropriately measured and described.</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Cutoff. </a:t>
            </a:r>
            <a:r>
              <a:rPr lang="en-US" sz="1200" b="0" i="0" u="none" strike="noStrike" kern="1200" baseline="0" dirty="0">
                <a:solidFill>
                  <a:schemeClr val="tx1"/>
                </a:solidFill>
                <a:latin typeface="+mn-lt"/>
                <a:ea typeface="+mn-ea"/>
                <a:cs typeface="+mn-cs"/>
              </a:rPr>
              <a:t>Transactions and events have been recorded in the correct accounting period.</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Classification. </a:t>
            </a:r>
            <a:r>
              <a:rPr lang="en-US" sz="1200" b="0" i="0" u="none" strike="noStrike" kern="1200" baseline="0" dirty="0">
                <a:solidFill>
                  <a:schemeClr val="tx1"/>
                </a:solidFill>
                <a:latin typeface="+mn-lt"/>
                <a:ea typeface="+mn-ea"/>
                <a:cs typeface="+mn-cs"/>
              </a:rPr>
              <a:t>Transactions and events have been recorded in the appropriate accounts.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Presentation. </a:t>
            </a:r>
            <a:r>
              <a:rPr lang="en-US" sz="1200" b="0" i="0" u="none" strike="noStrike" kern="1200" baseline="0" dirty="0">
                <a:solidFill>
                  <a:schemeClr val="tx1"/>
                </a:solidFill>
                <a:latin typeface="+mn-lt"/>
                <a:ea typeface="+mn-ea"/>
                <a:cs typeface="+mn-cs"/>
              </a:rPr>
              <a:t>Transactions and events are appropriately aggregated or disaggregated and clearly described, and related disclosures are relevant and understandable in the context of the requirements of the applicable financial reporting framework.</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Assertions about account balances and related disclosures at the period end include the following:</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Existence. </a:t>
            </a:r>
            <a:r>
              <a:rPr lang="en-US" sz="1200" b="0" i="0" u="none" strike="noStrike" kern="1200" baseline="0" dirty="0">
                <a:solidFill>
                  <a:schemeClr val="tx1"/>
                </a:solidFill>
                <a:latin typeface="+mn-lt"/>
                <a:ea typeface="+mn-ea"/>
                <a:cs typeface="+mn-cs"/>
              </a:rPr>
              <a:t>Assets, liabilities, and equity interests exist.</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Rights and Obligations. </a:t>
            </a:r>
            <a:r>
              <a:rPr lang="en-US" sz="1200" b="0" i="0" u="none" strike="noStrike" kern="1200" baseline="0" dirty="0">
                <a:solidFill>
                  <a:schemeClr val="tx1"/>
                </a:solidFill>
                <a:latin typeface="+mn-lt"/>
                <a:ea typeface="+mn-ea"/>
                <a:cs typeface="+mn-cs"/>
              </a:rPr>
              <a:t>The entity holds or controls the rights to assets and liabilities are the obligations of the entity.</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Completeness. </a:t>
            </a:r>
            <a:r>
              <a:rPr lang="en-US" sz="1200" b="0" i="0" u="none" strike="noStrike" kern="1200" baseline="0" dirty="0">
                <a:solidFill>
                  <a:schemeClr val="tx1"/>
                </a:solidFill>
                <a:latin typeface="+mn-lt"/>
                <a:ea typeface="+mn-ea"/>
                <a:cs typeface="+mn-cs"/>
              </a:rPr>
              <a:t>All assets, liabilities, and equity interests that should have been recorded have been recorded, and all related disclosures that should have been included in the financial statements have been included.</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Accuracy, Valuation, and Allocation. </a:t>
            </a:r>
            <a:r>
              <a:rPr lang="en-US" sz="1200" b="0" i="0" u="none" strike="noStrike" kern="1200" baseline="0" dirty="0">
                <a:solidFill>
                  <a:schemeClr val="tx1"/>
                </a:solidFill>
                <a:latin typeface="+mn-lt"/>
                <a:ea typeface="+mn-ea"/>
                <a:cs typeface="+mn-cs"/>
              </a:rPr>
              <a:t>Assets, liabilities, and equity interests are included in the financial statements at appropriate amounts, any resulting valuation or allocation adjustments have been appropriately recorded and related disclosures have been appropriately measured and described.</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Classification. </a:t>
            </a:r>
            <a:r>
              <a:rPr lang="en-US" sz="1200" b="0" i="0" u="none" strike="noStrike" kern="1200" baseline="0" dirty="0">
                <a:solidFill>
                  <a:schemeClr val="tx1"/>
                </a:solidFill>
                <a:latin typeface="+mn-lt"/>
                <a:ea typeface="+mn-ea"/>
                <a:cs typeface="+mn-cs"/>
              </a:rPr>
              <a:t>Assets, liabilities, and equity interests have been recorded in the proper accounts.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Presentation. </a:t>
            </a:r>
            <a:r>
              <a:rPr lang="en-US" sz="1200" b="0" i="0" u="none" strike="noStrike" kern="1200" baseline="0" dirty="0">
                <a:solidFill>
                  <a:schemeClr val="tx1"/>
                </a:solidFill>
                <a:latin typeface="+mn-lt"/>
                <a:ea typeface="+mn-ea"/>
                <a:cs typeface="+mn-cs"/>
              </a:rPr>
              <a:t>Assets, liabilities, and equity interests are appropriately aggregated or disaggregated and clearly described, and related disclosures are relevant and understandable in the context of the requirements of the applicable financial reporting framework. The PPC audit approach includes the presentation assertion within the accuracy or classification assertion.</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According to AU-C 315B.04, relevant assertions are assertions that have “a reasonable possibility of containing a misstatement or misstatements that would cause the financial statements to be materially misstated.”</a:t>
            </a:r>
            <a:endParaRPr lang="en-US" dirty="0"/>
          </a:p>
          <a:p>
            <a:endParaRPr lang="en-US" dirty="0"/>
          </a:p>
          <a:p>
            <a:r>
              <a:rPr lang="en-US" u="sng" dirty="0"/>
              <a:t>For More Information</a:t>
            </a:r>
            <a:r>
              <a:rPr lang="en-US" dirty="0"/>
              <a:t>:  Financial statement assertions are discussed in section 302.</a:t>
            </a:r>
          </a:p>
          <a:p>
            <a:endParaRPr lang="en-US" dirty="0"/>
          </a:p>
          <a:p>
            <a:r>
              <a:rPr lang="en-US" sz="1200" b="0" i="0" u="none" strike="noStrike" kern="1200" baseline="0" dirty="0">
                <a:solidFill>
                  <a:schemeClr val="tx1"/>
                </a:solidFill>
                <a:latin typeface="+mn-lt"/>
                <a:ea typeface="+mn-ea"/>
                <a:cs typeface="+mn-cs"/>
              </a:rPr>
              <a:t>The auditor may use the relevant assertions previously described or the auditor may express them differently provided all aspects have been covered. The PPC audit approach assertions are listed in the discussion of assessing risks at the relevant assertion level later in this presentation.</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the PPC approach, the internal control components of the control environment, risk assessment, information and communication (excluding the financial reporting system), and monitoring are referred to as “entity-level” controls. These controls typically have a pervasive effect on the entity’s system of internal control.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internal control component of control activities, along with the detailed aspects of the financial reporting system, are referred to as “activity-level” controls. Activity-level controls and processes operate at the assertion level rather than at the overall financial statement level. Activity-level controls are directly related to initiating, authorizing, recording, processing, and reporting the entity’s transactions. Consequently, the understanding of activity-level controls directly supports the auditor’s risk assessment at the relevant assertion level for classes of transactions, account balances, and disclosures.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Controls throughout the system may be either manual or automated and may be significantly affected by IT. Therefore, the auditor also obtains an understanding of the entity’s IT environment and general IT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ordinarily obtains an understanding of entity-level controls first because the pervasive nature of those controls can potentially influence the design and operating effectiveness of other controls. Also, the auditor generally accumulates a significant amount of knowledge about activity-level controls through the understanding of entity-level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After obtaining an understanding of entity-level controls, the auditor focuses on obtaining an understanding of the financial reporting system, which is part of the information and communication component of internal control. Obtaining an understanding about how the entity initiates, authorizes, records, processes, transfers to the general ledger, and reports transactions through the financial reporting system typically also provides a significant amount of information about control activities. After obtaining an understanding of those aspects of transaction processing, the auditor considers whether it is necessary to devote additional attention to obtaining an understanding of control activities.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Devoting additional attention to obtaining an understanding of control activities would typically only be necessary if:</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does not understand what controls, if any, the entity has implemented to prevent, or detect and correct, material misstatements related to fraud risks or other significant risks.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plans or is required to test controls for one or more assertions but has not identified which controls to test (that is, which manual or automated controls are most likely to prevent, or detect and correct, material misstatements in that assertion).</a:t>
            </a:r>
            <a:endParaRPr lang="en-US" dirty="0"/>
          </a:p>
          <a:p>
            <a:endParaRPr lang="en-US" u="sng" dirty="0"/>
          </a:p>
          <a:p>
            <a:r>
              <a:rPr lang="en-US" u="sng" dirty="0"/>
              <a:t>For More Information</a:t>
            </a:r>
            <a:r>
              <a:rPr lang="en-US" dirty="0"/>
              <a:t>:  Obtaining an understanding of entity-level controls is discussed in section 204.  Obtaining an understanding of activity-level controls is discussed in section 205.</a:t>
            </a:r>
          </a:p>
        </p:txBody>
      </p:sp>
      <p:sp>
        <p:nvSpPr>
          <p:cNvPr id="4" name="Slide Number Placeholder 3"/>
          <p:cNvSpPr>
            <a:spLocks noGrp="1"/>
          </p:cNvSpPr>
          <p:nvPr>
            <p:ph type="sldNum" sz="quarter" idx="10"/>
          </p:nvPr>
        </p:nvSpPr>
        <p:spPr/>
        <p:txBody>
          <a:bodyPr/>
          <a:lstStyle/>
          <a:p>
            <a:fld id="{C4B72ABE-C299-4B5C-A683-AF5EC681CD44}"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the PPC approach, the following forms are used to document the understanding of internal control, including the evaluation of design and implementation: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“Understanding the Design and Implementation of Internal Control” (CX-4.1). This form is used to document the understanding of entity-level controls, along with the sources of information used and procedures performed to obtain or update the understanding, and to evaluate the design and implementation of those controls. This form is also used to identify significant transaction classes that will be documented using CX-4.2.1.</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“Financial Reporting System Documentation Form—Financial Close and Reporting, Significant Transaction Classes” (CX-4.2.1). This form is used to document the processing of transactions for significant classes of transactions, evaluate whether the controls are properly designed and implemented, and document the sources of information used and procedures performed to obtain or update the understanding. This form is also used to document the financial close and reporting process. A narrative is prepared and documented on CX-4.2.1 for each significant class of transactions identified on CX-4.1.</a:t>
            </a:r>
          </a:p>
          <a:p>
            <a:endParaRPr lang="en-US" u="sng" dirty="0"/>
          </a:p>
          <a:p>
            <a:r>
              <a:rPr lang="en-US" u="sng" dirty="0"/>
              <a:t>Presentation Tips</a:t>
            </a:r>
            <a:r>
              <a:rPr lang="en-US" dirty="0"/>
              <a:t>:</a:t>
            </a:r>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CX-4.1 with the participants. Point out how the control objectives listed on the form for each entity-level control component match COSO. Discuss using CX-4.1 to identify and list significant classes of transactions.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CX-4.2.1 with the participants. Point out that a narrative should be written on CX-4.2.1 for each significant class of transactions identified on CX-4.1. A narrative should also be written for the financial close and reporting process.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CX-4.1 is illustrated in Case Study 1 at Appendix A-9 and in Case Study 3 at Appendix C-2. Case Study 2 illustrates the process of understanding the design and implementation of internal control in a memo at Appendix B-6. Consider reviewing these documents, or one of the firm’s completed practice aids, with participants.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CX-4.2.1 is illustrated in Case Study 1 at Appendix A-10 and in Case Study 3 at Appendixes C-4 and C-7. Consider reviewing these documents, or one of the firm’s completed practice aids, with participants.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“Financial Reporting System Documentation Form—IT Environment and General IT Controls” (CX-4.2.2). This form is used to document the understanding of the entity’s IT environment (including consideration of controls at a service organization) and general IT controls, as well as the decision about whether to use an IT specialist. It is also used to evaluate whether general controls are properly designed and implemented and to document the sources of information used and procedures performed to obtain or update the understanding.</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Either the “Walkthrough Documentation Memo” at CX-4.3.1 or the “Walkthrough Documentation Table” at CX-4.3.2 is used to document the performance of a walkthrough. A walkthrough confirms the understanding of the design and implementation of controls by tracing a transaction through the entity’s system from its initiation to inclusion in the general ledger and financial statements. A separate CX-4.3.1 or CX-4.3.2 is prepared for each walkthrough performed.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“Activity and Entity-level Control Forms” (CX-5). These forms are optional source lists of control activities and entity-level controls by class of transactions (for each audit area) or by objective (for entity-level controls). The forms provide a list of common key controls that are applicable for many nonpublic entities. The forms can be used as a memory jogger to assist in identifying and describing the entity’s controls or as a supplement to narratives or flowcharts to further document the understanding of controls and to indicate which controls are being tested.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“Documentation Form for Reliance on a SOC 1 Report” at CX-4.4, in some of PPC’s audit guides, documents procedures performed related to controls at a service organization that may be relevant to the entity’s internal control over financial reporting.</a:t>
            </a:r>
            <a:endParaRPr lang="en-US" dirty="0"/>
          </a:p>
          <a:p>
            <a:endParaRPr lang="en-US" u="sng" dirty="0"/>
          </a:p>
          <a:p>
            <a:r>
              <a:rPr lang="en-US" u="sng" dirty="0"/>
              <a:t>Presentation Tips</a:t>
            </a:r>
            <a:r>
              <a:rPr lang="en-US" dirty="0"/>
              <a:t>:</a:t>
            </a:r>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CX-4.2.2 with the participants.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CX-4.3.1 and CX-4.3.2 with the participants. Point out that either a walkthrough documentation memo or table should be completed for each walkthrough performed.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a CX-5 form. Discuss the firm’s approach for using these forms.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CX-4.2.2 is illustrated in Case Study 1 at Appendix A-11 and in Case Study 3 at Appendix C-10. Consider reviewing these documents, or one of the firm’s completed practice aids, with participants.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CX-4.3.2 is illustrated in Case Study 1 at Appendix A-12, while two completed CX-4.3.1 forms are illustrated in Case Study 3 at Appendixes C-5 and C-8. Consider reviewing these documents, or one of the firm’s completed practice aids, with participants.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CX-5 is illustrated in Case Study 3 at Appendixes C-3, C-6, and C-9. Consider reviewing these documents, or one of the firm’s completed practice aids, with participants. </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identifies significant classes of transactions and obtains an understanding of the flow of information (including electronic information) through the entity’s financial reporting system for each of those classes. That is, the auditor obtains an understanding of how transactions are processed from initiation through inclusion in the general ledger.</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classes of transactions are those in the entity’s operations that are significant to the financial statements, generally because of the volume or risk characteristics of transactions processed.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identifying significant classes of transactions, focus on classes of transactions, account balances, or disclosures that present a reasonable possibility of material misstatement of the financial statements, including those that involve significant or fraud risks. Qualitative and quantitative factors such as the following should be considered: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Volume of activity.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Size and composition of the related accounts.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Susceptibility to misstatement due to errors or fraud.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Nature of the class of transactions, account balances, or disclosures.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Accounting and reporting complexities.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Exposure to losses in the related accounts.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Possibility of significant contingent liabilities arising from the activities being processed.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Existence of related party transactions.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Changes from the prior period in the characteristics of the class of transactions, account balances, or disclosures.</a:t>
            </a:r>
            <a:endParaRPr lang="en-US" dirty="0"/>
          </a:p>
          <a:p>
            <a:endParaRPr lang="en-US" u="sng" dirty="0"/>
          </a:p>
          <a:p>
            <a:r>
              <a:rPr lang="en-US" u="sng" dirty="0"/>
              <a:t>Presentation Tip</a:t>
            </a:r>
            <a:r>
              <a:rPr lang="en-US" dirty="0"/>
              <a:t>:</a:t>
            </a:r>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the list of transaction classes provided at Exhibit 2-42 and discuss which are generally significant for the firm’s clients.</a:t>
            </a:r>
          </a:p>
          <a:p>
            <a:endParaRPr lang="en-US" u="sng" dirty="0"/>
          </a:p>
          <a:p>
            <a:r>
              <a:rPr lang="en-US" u="sng" dirty="0"/>
              <a:t>For More Information</a:t>
            </a:r>
            <a:r>
              <a:rPr lang="en-US" dirty="0"/>
              <a:t>:  Identifying significant transaction classes is discussed at paragraph 205.13.</a:t>
            </a:r>
          </a:p>
        </p:txBody>
      </p:sp>
      <p:sp>
        <p:nvSpPr>
          <p:cNvPr id="4" name="Slide Number Placeholder 3"/>
          <p:cNvSpPr>
            <a:spLocks noGrp="1"/>
          </p:cNvSpPr>
          <p:nvPr>
            <p:ph type="sldNum" sz="quarter" idx="10"/>
          </p:nvPr>
        </p:nvSpPr>
        <p:spPr/>
        <p:txBody>
          <a:bodyPr/>
          <a:lstStyle/>
          <a:p>
            <a:fld id="{C4B72ABE-C299-4B5C-A683-AF5EC681CD44}"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lvl="0" indent="-171450">
              <a:buFont typeface="Arial" panose="020B0604020202020204" pitchFamily="34" charset="0"/>
              <a:buChar char="•"/>
            </a:pPr>
            <a:r>
              <a:rPr lang="en-US" dirty="0"/>
              <a:t>The following questions are related to understanding how transactions are initiated and authorized:</a:t>
            </a:r>
          </a:p>
          <a:p>
            <a:pPr marL="628650" lvl="1" indent="-171450">
              <a:buFont typeface="Arial" panose="020B0604020202020204" pitchFamily="34" charset="0"/>
              <a:buChar char="•"/>
            </a:pPr>
            <a:r>
              <a:rPr lang="en-US" dirty="0"/>
              <a:t>How and by whom are transactions initiated and authorized?</a:t>
            </a:r>
          </a:p>
          <a:p>
            <a:pPr marL="628650" lvl="1" indent="-171450">
              <a:buFont typeface="Arial" panose="020B0604020202020204" pitchFamily="34" charset="0"/>
              <a:buChar char="•"/>
            </a:pPr>
            <a:r>
              <a:rPr lang="en-US" dirty="0"/>
              <a:t>What source documents (or electronic means) are used to capture information for entry in the accounting system?</a:t>
            </a:r>
          </a:p>
          <a:p>
            <a:pPr marL="628650" lvl="1" indent="-171450">
              <a:buFont typeface="Arial" panose="020B0604020202020204" pitchFamily="34" charset="0"/>
              <a:buChar char="•"/>
            </a:pPr>
            <a:r>
              <a:rPr lang="en-US" dirty="0"/>
              <a:t>How and by whom are transactions originally entered in the accounting system for processing?</a:t>
            </a:r>
          </a:p>
          <a:p>
            <a:pPr lvl="0"/>
            <a:endParaRPr lang="en-US" dirty="0"/>
          </a:p>
          <a:p>
            <a:pPr marL="171450" lvl="0" indent="-171450">
              <a:buFont typeface="Arial" panose="020B0604020202020204" pitchFamily="34" charset="0"/>
              <a:buChar char="•"/>
            </a:pPr>
            <a:r>
              <a:rPr lang="en-US" dirty="0"/>
              <a:t>The following questions are related to understanding how transactions are recorded and processed:</a:t>
            </a:r>
          </a:p>
          <a:p>
            <a:pPr marL="628650" lvl="1" indent="-171450">
              <a:buFont typeface="Arial" panose="020B0604020202020204" pitchFamily="34" charset="0"/>
              <a:buChar char="•"/>
            </a:pPr>
            <a:r>
              <a:rPr lang="en-US" dirty="0"/>
              <a:t>What are the accounting processing steps, both automated and manual, from original entry to inclusion in the general ledger and who performs them?</a:t>
            </a:r>
          </a:p>
          <a:p>
            <a:pPr marL="628650" lvl="1" indent="-171450">
              <a:buFont typeface="Arial" panose="020B0604020202020204" pitchFamily="34" charset="0"/>
              <a:buChar char="•"/>
            </a:pPr>
            <a:r>
              <a:rPr lang="en-US" dirty="0"/>
              <a:t>What accounting records and supporting documents </a:t>
            </a:r>
            <a:r>
              <a:rPr lang="en-US" sz="1200" b="0" i="0" u="none" strike="noStrike" kern="1200" baseline="0" dirty="0">
                <a:solidFill>
                  <a:schemeClr val="tx1"/>
                </a:solidFill>
                <a:latin typeface="+mn-lt"/>
                <a:ea typeface="+mn-ea"/>
                <a:cs typeface="+mn-cs"/>
              </a:rPr>
              <a:t>(manual and electronic)</a:t>
            </a:r>
            <a:r>
              <a:rPr lang="en-US" dirty="0"/>
              <a:t> are used or created when processing transactions?</a:t>
            </a:r>
            <a:r>
              <a:rPr lang="en-US" sz="1200" b="0" i="0" u="none" strike="noStrike" kern="1200" baseline="0" dirty="0">
                <a:solidFill>
                  <a:schemeClr val="tx1"/>
                </a:solidFill>
                <a:latin typeface="+mn-lt"/>
                <a:ea typeface="+mn-ea"/>
                <a:cs typeface="+mn-cs"/>
              </a:rPr>
              <a:t> </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What accounts are involved?</a:t>
            </a:r>
            <a:endParaRPr lang="en-US" dirty="0"/>
          </a:p>
          <a:p>
            <a:pPr marL="628650" lvl="1" indent="-171450">
              <a:buFont typeface="Arial" panose="020B0604020202020204" pitchFamily="34" charset="0"/>
              <a:buChar char="•"/>
            </a:pPr>
            <a:r>
              <a:rPr lang="en-US" dirty="0"/>
              <a:t>What subsidiary journals or ledgers are involved?</a:t>
            </a:r>
          </a:p>
          <a:p>
            <a:pPr marL="628650" lvl="1" indent="-171450">
              <a:buFont typeface="Arial" panose="020B0604020202020204" pitchFamily="34" charset="0"/>
              <a:buChar char="•"/>
            </a:pPr>
            <a:r>
              <a:rPr lang="en-US" dirty="0"/>
              <a:t>How is the incorrect processing of transactions resolved?</a:t>
            </a:r>
          </a:p>
          <a:p>
            <a:pPr lvl="0"/>
            <a:endParaRPr lang="en-US" dirty="0"/>
          </a:p>
          <a:p>
            <a:pPr marL="171450" lvl="0" indent="-171450">
              <a:buFont typeface="Arial" panose="020B0604020202020204" pitchFamily="34" charset="0"/>
              <a:buChar char="•"/>
            </a:pPr>
            <a:r>
              <a:rPr lang="en-US" dirty="0"/>
              <a:t>The following questions are related to understanding how transactions are </a:t>
            </a:r>
            <a:r>
              <a:rPr lang="en-US" sz="1200" b="0" i="0" u="none" strike="noStrike" kern="1200" baseline="0" dirty="0">
                <a:solidFill>
                  <a:schemeClr val="tx1"/>
                </a:solidFill>
                <a:latin typeface="+mn-lt"/>
                <a:ea typeface="+mn-ea"/>
                <a:cs typeface="+mn-cs"/>
              </a:rPr>
              <a:t>transferred to the general ledger and </a:t>
            </a:r>
            <a:r>
              <a:rPr lang="en-US" dirty="0"/>
              <a:t>reconciled:</a:t>
            </a:r>
          </a:p>
          <a:p>
            <a:pPr marL="628650" lvl="1" indent="-171450">
              <a:buFont typeface="Arial" panose="020B0604020202020204" pitchFamily="34" charset="0"/>
              <a:buChar char="•"/>
            </a:pPr>
            <a:r>
              <a:rPr lang="en-US" dirty="0"/>
              <a:t>What procedures are used to enter transaction totals into the general ledger?</a:t>
            </a:r>
          </a:p>
          <a:p>
            <a:pPr marL="628650" lvl="1" indent="-171450">
              <a:buFont typeface="Arial" panose="020B0604020202020204" pitchFamily="34" charset="0"/>
              <a:buChar char="•"/>
            </a:pPr>
            <a:r>
              <a:rPr lang="en-US" dirty="0"/>
              <a:t>What is the entity’s process for reconciling account detail to the general ledger for material accounts?</a:t>
            </a:r>
          </a:p>
          <a:p>
            <a:pPr marL="628650" lvl="1" indent="-171450">
              <a:buFont typeface="Arial" panose="020B0604020202020204" pitchFamily="34" charset="0"/>
              <a:buChar char="•"/>
            </a:pPr>
            <a:r>
              <a:rPr lang="en-US" dirty="0"/>
              <a:t>How does IT</a:t>
            </a:r>
            <a:r>
              <a:rPr lang="en-US" baseline="0" dirty="0"/>
              <a:t> affect the entity’s control activities? </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What management reports or other information are generated from the system and how are they used by management or the owner/manager in managing and controlling the entity’s activities?</a:t>
            </a:r>
            <a:endParaRPr lang="en-US" dirty="0"/>
          </a:p>
          <a:p>
            <a:pPr lvl="0"/>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Throughout the process of obtaining the understanding, consider the effect of IT on the way the entity’s control activities are designed and implemented. Also identify and evaluate the controls, if any, the entity has implemented to prevent or detect and correct material misstatements related to fraud risks or other significant risks. And be alert for areas where controls </a:t>
            </a:r>
            <a:r>
              <a:rPr lang="en-US" sz="1800" dirty="0">
                <a:solidFill>
                  <a:srgbClr val="000000"/>
                </a:solidFill>
                <a:latin typeface="Segoe UI" panose="020B0502040204020203" pitchFamily="34" charset="0"/>
              </a:rPr>
              <a:t>should be </a:t>
            </a:r>
            <a:r>
              <a:rPr lang="en-US" sz="1200" b="0" i="0" u="none" strike="noStrike" kern="1200" baseline="0" dirty="0">
                <a:solidFill>
                  <a:schemeClr val="tx1"/>
                </a:solidFill>
                <a:latin typeface="+mn-lt"/>
                <a:ea typeface="+mn-ea"/>
                <a:cs typeface="+mn-cs"/>
              </a:rPr>
              <a:t>tested because substantive procedures alone will not be sufficient to address assessed risks.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obtaining an understanding of internal control, many auditors consider control objectives during the process of identifying controls and evaluating their design and implementation. A control objective states the purpose of a control in relation to risks and “what could go wrong” in the financial statements. For example, “All property, plant, and equipment additions are recorded,” might be a control objective that addresses a risk of fixed asset transactions not being properly tracked and recorded (i.e., completeness). Failure to achieve that control objective could potentially result in understatement of fixed assets and depreciation expense, as well as misstatements in other income statement accounts.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Control objectives for transaction processing typically relate to the assertions of completeness (all transactions are recorded), occurrence (all recorded transactions occurred and pertain to the entity), accuracy (transactions are recorded in the proper amount), classification (transactions are recorded in the proper account), and cutoff (transactions are recorded in the proper period).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By considering control objectives and how they relate to risks and what can go wrong at the relevant assertion level, an auditor might find it easier to identify existing controls and evaluate their design effectiveness. For example, an auditor might tailor inquiries of client personnel to focus on how certain control objectives are achieved within the entity when trying to identify the controls that address a particular risk of material misstatement. Likewise, when existing controls are identified, the auditor can evaluate whether those controls, if operating effectively, would fully achieve the objective or whether deficiencies exist because of improper design or missing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is not required to understand all controls and control activities that might exist in an entity. The auditor typically focuses attention on those controls that are most important in achieving particular control objectives related to identified risks. Often, an entity has multiple controls that contribute to achieving its control objectives. However, certain of those controls, referred to as key controls, are considered primary to achieving the objectives. When identifying controls, evaluating design effectiveness, determining implementation, and testing operating effectiveness, it is often most efficient and effective for the auditor to focus on key controls. Many times, these are the controls that the client believes are the most effective and reliable in operation to fully address a control objective.</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the PPC approach, the auditor writes a narrative description on CX-4.2.1, “Financial Reporting System Documentation Form—Financial Close and Reporting, Significant Transaction Classes,” about how transactions are processed for each significant class of transactions and for the financial close and reporting process.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preparing the narratives, attention should be focused on the control objectives and key controls related to the relevant assertions and risks that were identified when performing other risk assessment procedures. Before writing the narrative, review your identified risks related to the class of transactions and consider the related control objectives. For example, if the class of transactions is customer order processing, and you identified a risk related to the completeness of customer contract transactions, address in your narrative the controls that are in place to ensure that all customer contract transactions are processed (completeness).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Be sure the narrative specifically addresses controls the entity has implemented to prevent or detect and correct material misstatements related to fraud risks, other significant risks, and risks for which substantive procedures alone are not sufficient. For example, if you identify a risk related to fraudulent cash disbursements, make sure your narrative describing the processing of cash disbursements addresses the controls that are in place to prevent or detect fraudulent disbursements.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narrative should enable you to conclude whether controls over the class of transactions are properly designed and implemented to achieve the significant control objectives.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narrative is intended to assist in assessing the magnitude of identified risks and deciding whether to respond to them with substantive procedures alone or a combination of substantive procedures and tests of controls.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common method of obtaining an understanding of the processing of transactions for a significant class of transactions is to trace a transaction through the various processing steps from initiation to inclusion in the general ledger. This is commonly referred to as a </a:t>
            </a:r>
            <a:r>
              <a:rPr lang="en-US" sz="1200" b="0" i="1" u="none" strike="noStrike" kern="1200" baseline="0" dirty="0">
                <a:solidFill>
                  <a:schemeClr val="tx1"/>
                </a:solidFill>
                <a:latin typeface="+mn-lt"/>
                <a:ea typeface="+mn-ea"/>
                <a:cs typeface="+mn-cs"/>
              </a:rPr>
              <a:t>walkthrough</a:t>
            </a:r>
            <a:r>
              <a:rPr lang="en-US" sz="1200" b="0" i="0" u="none" strike="noStrike" kern="1200" baseline="0" dirty="0">
                <a:solidFill>
                  <a:schemeClr val="tx1"/>
                </a:solidFill>
                <a:latin typeface="+mn-lt"/>
                <a:ea typeface="+mn-ea"/>
                <a:cs typeface="+mn-cs"/>
              </a:rPr>
              <a:t>. Walkthroughs may be used to confirm information obtained by inquiry or from prior years’ audits. Walkthroughs are also commonly used in gaining an understanding of control activities.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Walkthroughs of transactions usually involve document inspection, inquiry, and observation. The auditor judgmentally selects one or a few transactions from each of the major classes of transactions and walks those transactions and related controls through the system from cradle to grave—that is, from initial creation of a source document to final posting in the general ledger and inclusion in the financial statements. The auditor inspects the documents and accounting records used in processing, talks to the personnel involved, and observes the handling of records and related assets.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performing a walkthrough, the auditor should follow the same transaction through all of the processing steps in the system. A walkthrough may not be effective if a different transaction is used to test each control or processing step separately rather than walking a single transaction through the entire process or if the auditor does not use the same documents and IT that client personnel use.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Even though AU-C 315B.A21 allows the auditor to rely on audit evidence obtained in prior periods, the auditor is still required to determine the continued relevance of that evidence. In many cases, the auditor can establish the continued relevance of information about internal control through the performance of a walkthrough. Indeed, a walkthrough may be helpful in determining whether and how internal control design and implementation have changed since the prior period. Thus, walkthroughs are ordinarily performed in each audit period for significant classes of transactions.</a:t>
            </a:r>
          </a:p>
          <a:p>
            <a:endParaRPr lang="en-US" u="sng" dirty="0"/>
          </a:p>
          <a:p>
            <a:r>
              <a:rPr lang="en-US" u="sng" dirty="0"/>
              <a:t>For More Information</a:t>
            </a:r>
            <a:r>
              <a:rPr lang="en-US" dirty="0"/>
              <a:t>:  Walkthroughs are discussed at paragraph 205.22.</a:t>
            </a:r>
          </a:p>
        </p:txBody>
      </p:sp>
      <p:sp>
        <p:nvSpPr>
          <p:cNvPr id="4" name="Slide Number Placeholder 3"/>
          <p:cNvSpPr>
            <a:spLocks noGrp="1"/>
          </p:cNvSpPr>
          <p:nvPr>
            <p:ph type="sldNum" sz="quarter" idx="10"/>
          </p:nvPr>
        </p:nvSpPr>
        <p:spPr/>
        <p:txBody>
          <a:bodyPr/>
          <a:lstStyle/>
          <a:p>
            <a:fld id="{C4B72ABE-C299-4B5C-A683-AF5EC681CD44}"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u="sng" kern="1200" dirty="0">
                <a:solidFill>
                  <a:schemeClr val="tx1"/>
                </a:solidFill>
                <a:latin typeface="+mn-lt"/>
                <a:ea typeface="+mn-ea"/>
                <a:cs typeface="+mn-cs"/>
              </a:rPr>
              <a:t>Key Points: </a:t>
            </a:r>
            <a:endParaRPr lang="en-US" sz="1200" kern="1200" dirty="0">
              <a:solidFill>
                <a:schemeClr val="tx1"/>
              </a:solidFill>
              <a:latin typeface="+mn-lt"/>
              <a:ea typeface="+mn-ea"/>
              <a:cs typeface="+mn-cs"/>
            </a:endParaRPr>
          </a:p>
          <a:p>
            <a:pPr lvl="0"/>
            <a:endParaRPr lang="en-US" sz="1200" kern="120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540A.A41 requires a retrospective review during risk assessment of the outcome of accounting estimates that were included in the prior period’s financial statements. Generally, the outcome of an accounting estimate will differ from the amount that was recognized in the prior period. By identifying and understanding the reasons for differences, the auditor may obtain information about the effectiveness of management’s prior period estimation process, audit evidence that is pertinent to re-estimation of estimates in the current period, or evidence of matters requiring disclosure in the financial statements such as estimation uncertainty.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retrospective review includes reviewing information available in the current year and comparing that information to significant estimates recorded in the prior year.</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240B.32 also requires a retrospective review of significant prior-year accounting estimates. The intent of the review is to determine, with the benefit of hindsight, whether the underlying assumptions in the prior year might indicate possible bias on the part of management. The review may provide additional information about whether the current year’s estimates could be biased.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estimates selected for retrospective testing should include those that are highly subjective or may change significantly based on the underlying assumptions and judgments. If possible bias on the part of management in making accounting estimates is identified, the auditor considers whether the bias indicates a risk of material misstatement due to fraud, that is, intentional manipulation of the financial statements, and develops an appropriate response.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retrospective review for risk assessment purposes may be performed concurrently with the review for possible management bias.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Using the PPC approach, the retrospective review is performed by completing a step on AP-1, “Audit Program for General Planning Procedures</a:t>
            </a:r>
            <a:r>
              <a:rPr lang="en-US" sz="1800" dirty="0">
                <a:solidFill>
                  <a:srgbClr val="000000"/>
                </a:solidFill>
                <a:latin typeface="Segoe UI" panose="020B0502040204020203" pitchFamily="34" charset="0"/>
              </a:rPr>
              <a:t>" and CX-3.6, "Significant Estimates Identification and Retrospective Review."</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next few slides address Step 3 of the PPC Audit Approach: Assess Risks and Develop Responses, which consists of assessing risks at the financial statement level, developing the overall audit strategy, assessing risks at the relevant assertion level, and developing the detailed audit plan.</a:t>
            </a:r>
          </a:p>
          <a:p>
            <a:endParaRPr lang="en-US" u="sng" dirty="0"/>
          </a:p>
          <a:p>
            <a:r>
              <a:rPr lang="en-US" u="sng" dirty="0"/>
              <a:t>For More Information</a:t>
            </a:r>
            <a:r>
              <a:rPr lang="en-US" dirty="0"/>
              <a:t>:  Assessing risks and developing responses is discussed in Chapter 3.</a:t>
            </a:r>
          </a:p>
        </p:txBody>
      </p:sp>
      <p:sp>
        <p:nvSpPr>
          <p:cNvPr id="4" name="Slide Number Placeholder 3"/>
          <p:cNvSpPr>
            <a:spLocks noGrp="1"/>
          </p:cNvSpPr>
          <p:nvPr>
            <p:ph type="sldNum" sz="quarter" idx="10"/>
          </p:nvPr>
        </p:nvSpPr>
        <p:spPr/>
        <p:txBody>
          <a:bodyPr/>
          <a:lstStyle/>
          <a:p>
            <a:fld id="{C4B72ABE-C299-4B5C-A683-AF5EC681CD44}"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PPC’s practical approach to the audit process addresses the requirements for risk assessment and is designed to be flexible and adaptable, allowing you to better leverage your knowledge of the client to tailor your audit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This chart may suggest a sequential process, but the audit is a continuous process of gathering, updating, and analyzing information about the fairness of presentation of amounts and disclosures in the client’s financial statements. The audit process is an iterative, nonlinear process, whereby the required procedures may be performed concurrently with other procedures. Also, risks should be evaluated continuously throughout the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This course covers steps 1–4 of the PPC Audit Approach.</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03FCC08-874D-4D95-BAAE-62255AC6B36A}" type="slidenum">
              <a:rPr lang="en-US"/>
              <a:pPr/>
              <a:t>40</a:t>
            </a:fld>
            <a:endParaRPr lang="en-US" dirty="0"/>
          </a:p>
        </p:txBody>
      </p:sp>
      <p:sp>
        <p:nvSpPr>
          <p:cNvPr id="252930" name="Rectangle 2"/>
          <p:cNvSpPr>
            <a:spLocks noGrp="1" noRot="1" noChangeAspect="1" noChangeArrowheads="1" noTextEdit="1"/>
          </p:cNvSpPr>
          <p:nvPr>
            <p:ph type="sldImg"/>
          </p:nvPr>
        </p:nvSpPr>
        <p:spPr>
          <a:ln/>
        </p:spPr>
      </p:sp>
      <p:sp>
        <p:nvSpPr>
          <p:cNvPr id="252931" name="Rectangle 3"/>
          <p:cNvSpPr>
            <a:spLocks noGrp="1" noChangeArrowheads="1"/>
          </p:cNvSpPr>
          <p:nvPr>
            <p:ph type="body" idx="1"/>
          </p:nvPr>
        </p:nvSpPr>
        <p:spPr/>
        <p:txBody>
          <a:bodyPr>
            <a:normAutofit fontScale="70000" lnSpcReduction="2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315B.03 indicates that the auditor’s objective is to identify and assess the risks of material misstatement, whether due to error or fraud, at the financial statement and relevant assertion levels. These risks are identified and assessed by obtaining an understanding of the entity and its environment, including its internal control, and this understanding provides a basis for designing and implementing responses to the assessed risks of material misstatement.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Risks of material misstatement at the financial statement level often relate to the entity’s control environment and are not necessarily identifiable with specific relevant assertions at the class of transaction, account balance, or disclosure level. These overall risks are often especially relevant to the auditor’s consideration of the risks of material misstatement arising from fraud, for example, through management override of internal control.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Overall responses </a:t>
            </a:r>
            <a:r>
              <a:rPr lang="en-US" sz="1200" b="0" i="0" u="none" strike="noStrike" kern="1200" baseline="0" dirty="0">
                <a:solidFill>
                  <a:schemeClr val="tx1"/>
                </a:solidFill>
                <a:latin typeface="+mn-lt"/>
                <a:ea typeface="+mn-ea"/>
                <a:cs typeface="+mn-cs"/>
              </a:rPr>
              <a:t>to address risks of material misstatement at the financial statement level may 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Emphasis to the audit team to use professional skepticism.</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Assigning staff with higher experience levels or specialized skills or using specialists.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Increasing the level of supervision.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a greater degree of unpredictability in selecting audit procedures.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Changing the nature, timing, and extent of substantive procedures (for example, instead of interim testing shift testing to period end or modify the nature of the audit procedures to obtain more persuasive evidence).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315B.33 requires the auditor to document the identified and assessed risks of material misstatement at the financial statement level. AU-C 330B.30 requires the auditor to document the overall responses to address the assessed risks of material misstatement at the financial statement level.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Auditors can document the overall risks and responses on Part I of the “Risk Assessment Summary Form” (CX-7.1).</a:t>
            </a:r>
          </a:p>
          <a:p>
            <a:endParaRPr lang="en-US" sz="1400" u="sng" dirty="0"/>
          </a:p>
          <a:p>
            <a:r>
              <a:rPr lang="en-US" sz="1400" u="sng" dirty="0"/>
              <a:t>Presentation Tips</a:t>
            </a:r>
            <a:r>
              <a:rPr lang="en-US" sz="1400" dirty="0"/>
              <a:t>:</a:t>
            </a:r>
          </a:p>
          <a:p>
            <a:pPr lvl="0"/>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CX-7.1 (Part I) with the participants.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CX-7.1 is illustrated in Case Study 1 at Appendix A-13 and in Case Study 2 at Appendix B-7. Consider reviewing these documents, or one of the firm’s completed practice aids, with participants.</a:t>
            </a:r>
            <a:endParaRPr lang="en-US" sz="1400"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5E722B2-E99A-441B-8C2B-EA615E2498C7}" type="slidenum">
              <a:rPr lang="en-US"/>
              <a:pPr/>
              <a:t>41</a:t>
            </a:fld>
            <a:endParaRPr lang="en-US" dirty="0"/>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normAutofit fontScale="55000" lnSpcReduction="20000"/>
          </a:bodyPr>
          <a:lstStyle/>
          <a:p>
            <a:r>
              <a:rPr lang="en-US" sz="1400" u="sng" dirty="0"/>
              <a:t>Key Points</a:t>
            </a:r>
            <a:r>
              <a:rPr lang="en-US" sz="1400" dirty="0"/>
              <a:t>: </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t>
            </a:r>
            <a:r>
              <a:rPr lang="en-US" sz="1200" b="0" i="1" u="none" strike="noStrike" kern="1200" baseline="0" dirty="0">
                <a:solidFill>
                  <a:schemeClr val="tx1"/>
                </a:solidFill>
                <a:latin typeface="+mn-lt"/>
                <a:ea typeface="+mn-ea"/>
                <a:cs typeface="+mn-cs"/>
              </a:rPr>
              <a:t>overall audit strategy </a:t>
            </a:r>
            <a:r>
              <a:rPr lang="en-US" sz="1200" b="0" i="0" u="none" strike="noStrike" kern="1200" baseline="0" dirty="0">
                <a:solidFill>
                  <a:schemeClr val="tx1"/>
                </a:solidFill>
                <a:latin typeface="+mn-lt"/>
                <a:ea typeface="+mn-ea"/>
                <a:cs typeface="+mn-cs"/>
              </a:rPr>
              <a:t>is the operational approach to achieving the objectives of the audit. It is a high level determination of the audit approach. It includes the identification of overall risks, the overall responses to those risks, and the general approach to each audit area as being substantive procedures or a combination of substantive procedures and tests of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the auditor’s risk assessment includes an expectation of operating effectiveness, it is generally called an audit strategy that includes reliance on internal control. In other words, the audit strategy planned for a particular audit area is a combination of tests of controls and substantive procedures. Before adopting this audit strategy for a particular audit area, the auditor decides whether to test controls for relevant assertions in each audit area based on the preliminary assessment of the risk of material misstatement.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300B.08 provides that in establishing the overall audit strategy the auditor should: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the key characteristics of the engagement that define its scope.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the reporting objectives of the engagement to plan the timing of the audit and the nature of communications required.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the significant factors that will determine the focus of the engagement team’s efforts.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the results of preliminary engagement activities.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if applicable, the knowledge from other engagements performed for the entity.</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the nature, timing, and extent of resources needed to perform the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scope of the engagement may be defined by the following types of characteristics: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financial reporting framework, for example, GAAP or a special purpose framework.</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Industry-specific, statutory, or regulatory reporting requirements.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availability of the work of internal auditors and the auditor’s potential use of that work.</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extent to which other components are audited by other auditors.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entity’s use of service organizations.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expected audit coverage, including the number and locations of components.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effect of information technology on the audit procedures, including availability of data and the expected use of audit data analytics (ADA).</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Availability of client personnel and data.</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expected use of audit evidence from previous audits.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Reporting objectives 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Deadlines for interim and final reporting.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Discussions with management and those charged with governance about audit work, reporting, other communications, and other deliverables both during the audit and at its conclusion.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expected nature and timing of communications among engagement team members, including the nature and timing of review of work performed.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Communication with auditors of components concerning types and timing of reports and other communications.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Statutory or contractual reporting responsibilities, for example, a special report on compliance with debt covenants.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116344E-82A8-4532-AE2C-2C82B3568B8F}" type="slidenum">
              <a:rPr lang="en-US"/>
              <a:pPr/>
              <a:t>42</a:t>
            </a:fld>
            <a:endParaRPr lang="en-US" dirty="0"/>
          </a:p>
        </p:txBody>
      </p:sp>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Factors that determine the focus of the engagement team’s efforts generally include: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Materiality considerations, including planning materiality and materiality for components and component auditors.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Preliminary identification of areas where there may be higher risks of material misstatement, including those due to fraud. This early identification of risks and the associated assignment of appropriate engagement team members helps meet the requirement in AU-C 220A.16 that the audit partner needs to be satisfied that the engagement team and any auditor’s external specialists have the appropriate competencies for the engagement.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Effect of assessed risk of material misstatement at the overall financial statement level.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Evaluation by audit area of whether the auditor plans to obtain evidence regarding the operating effectiveness of internal control, i.e., whether the auditor plans to use substantive procedures alone or a combination of substantive procedures and tests of controls. </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Evidence of management’s commitment to sound internal control, and importance attached to internal control, including appropriate documentation.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Identification of recent significant developments affecting the entity, its industry, its financial reporting, or its legal or economic environment.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Determination of areas where client assistance is expected to be minimal.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Professional standards do not necessarily require all of the matters that affect audit strategy to be documented in one place, such as in a separate audit strategy memo. However, AU-C 300B.14 requires that the auditor document the overall audit strategy, the audit plan, any significant changes made to them during the audit, and the reasons. An efficient approach to documenting the audit strategy, and any changes to it, in the audit of a small, noncomplex, nonpublic company is to prepare a brief memo that outlines key components of the audit strategy as the basis for planning the current engagement. Subsequent changes in the strategy, if any, can be documented on the original memo, which satisfies the requirement to document changes in the audit strategy.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Establishing the overall audit strategy for an entity need not be complex or time consuming. Many of the matters that relate to the overall audit strategy are documented in the normal course of completing the audit planning program and related practice aids.</a:t>
            </a:r>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6D58525-93CF-4C2B-9F7D-923D7FCD2174}" type="slidenum">
              <a:rPr lang="en-US"/>
              <a:pPr/>
              <a:t>43</a:t>
            </a:fld>
            <a:endParaRPr lang="en-US" dirty="0"/>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normAutofit fontScale="85000" lnSpcReduction="1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addition to being required to assess the risk of material misstatement at the financial statement level, the auditor is also required to identify and assess the risk of material misstatement of the financial statements whether due to error or fraud at the relevant assertion level within specific classes of transactions, account balances, and disclosures. For the purpose of identifying and assessing the risks of material misstatement at the financial statement and relevant assertion level, AU-C 315B.27 indicates that the auditor should do the following: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Identify risks throughout the process of obtaining an understanding of the entity and its environment, including relevant controls that relate to the risks.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Relate the identified risks to what can go wrong at the relevant assertion level, considering relevant controls to be tested.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uses information gathered to identify risks that may result in material misstatement of the financial statements. The auditor’s identification of risks is a matter of professional judgment. It is more than reviewing a checklist of risk factors or red flags. It encompasses all of the auditor’s knowledge of the client, including knowledge obtained about the entity and its environment, its management, the industry in which it operates, its internal control, and risk factors.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Risks are articulated in terms of what can go wrong in the financial statements at the assertion level. This is done, in part, because the presence of risks may only become evident when information from different sources is combined. That is, when analyzed in combination or as a whole, seemingly unrelated information might indicate a potential risk. In addition, it is difficult to link risks with responses unless the risks are stated in terms of their potential effects on the financial statements.</a:t>
            </a:r>
          </a:p>
          <a:p>
            <a:endParaRPr lang="en-US" u="sng" dirty="0"/>
          </a:p>
          <a:p>
            <a:r>
              <a:rPr lang="en-US" u="sng" dirty="0"/>
              <a:t>For More Information</a:t>
            </a:r>
            <a:r>
              <a:rPr lang="en-US" dirty="0"/>
              <a:t>:  Identifying risks of material misstatement at the relevant assertion level is discussed in section 303.</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B2E5FE3-5569-483F-A8B2-61B89AC889F0}" type="slidenum">
              <a:rPr lang="en-US"/>
              <a:pPr/>
              <a:t>44</a:t>
            </a:fld>
            <a:endParaRPr lang="en-US" dirty="0"/>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normAutofit fontScale="92500" lnSpcReduction="1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315B.A132 indicates that the auditor may use the relevant assertions as they are described in the auditing standards or may express them differently provided aspects described therein have been covered. For example, the auditor may choose to combine the assertions about transactions and events with the assertions about account balances.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the PPC approach, the following combined categories of assertions are used to facilitate the assessment of risks at the assertion level: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Existence or Occurrence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Completeness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Rights or Obligations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Valuation or Allocation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Accuracy or Classification</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Cutoff</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These categories cover all of the assertions for transactions and events and account balances provided in the auditing standards, as well as those aspects of presentation and disclosure that are considered in the audit programs for individual audit areas. PPC uses the following audit objective in the general audit program to encompass the remaining assertions about presentation and disclosure that are generally considered in the process of preparing the financial statements: “Financial statements are presented in accordance with GAAP. Required disclosures are complete, clearly expressed and understandable, and contain financial and other information that is fairly disclosed at appropriate amounts.”</a:t>
            </a:r>
            <a:endParaRPr lang="en-US" sz="1400"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ABDC47F8-FBCF-454B-9CCD-A2EE958003A0}" type="slidenum">
              <a:rPr lang="en-US"/>
              <a:pPr/>
              <a:t>45</a:t>
            </a:fld>
            <a:endParaRPr lang="en-US" dirty="0"/>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After identifying risks and relating them to what can go wrong in the financial statements at the relevant assertion level, the auditor should: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whether the risks could result in a material misstatement of the financial statements.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the likelihood that the risks, including the potential for multiple misstatements, could result in a material misstatement of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Inherent risk </a:t>
            </a:r>
            <a:r>
              <a:rPr lang="en-US" sz="1200" b="0" i="0" u="none" strike="noStrike" kern="1200" baseline="0" dirty="0">
                <a:solidFill>
                  <a:schemeClr val="tx1"/>
                </a:solidFill>
                <a:latin typeface="+mn-lt"/>
                <a:ea typeface="+mn-ea"/>
                <a:cs typeface="+mn-cs"/>
              </a:rPr>
              <a:t>is the susceptibility of an assertion about a class of transactions, account balance, or disclosure to a misstatement that could be material, either individually or when aggregated with other misstatements, before consideration of any related controls. Inherent risk assessment is an intuitive process based on the auditor’s knowledge of the client and related audit area.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Control risk </a:t>
            </a:r>
            <a:r>
              <a:rPr lang="en-US" sz="1200" b="0" i="0" u="none" strike="noStrike" kern="1200" baseline="0" dirty="0">
                <a:solidFill>
                  <a:schemeClr val="tx1"/>
                </a:solidFill>
                <a:latin typeface="+mn-lt"/>
                <a:ea typeface="+mn-ea"/>
                <a:cs typeface="+mn-cs"/>
              </a:rPr>
              <a:t>is the risk that a misstatement that could occur in an assertion about a class of transactions, account balance, or disclosure and that could be material, either individually or when aggregated with other misstatements, will be not prevented or detected on a timely basis by the entity’s internal control.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auditor makes an overall, or combined, assessment of the risk of material misstatement at the relevant assertion level. Alternatively, the auditor can make separate assessments of inherent risk and control risk and then combine them.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If the risk of material misstatement for any relevant assertions indicates that inherent risk is less than high, the auditor needs to have a reasonable basis for that assessment after considering documented engagement team discussions, the key elements of the auditor’s understanding of the various aspects of the entity and its environment, any significant decisions made, and a separately documented inherent risk assessment, if prepared.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risk assessment procedures performed to obtain an understanding of the entity and its environment, including internal control, provide a basis for making the risk assessment.</a:t>
            </a:r>
          </a:p>
          <a:p>
            <a:endParaRPr lang="en-US" u="sng" dirty="0"/>
          </a:p>
          <a:p>
            <a:r>
              <a:rPr lang="en-US" u="sng" dirty="0"/>
              <a:t>For More Information</a:t>
            </a:r>
            <a:r>
              <a:rPr lang="en-US" dirty="0"/>
              <a:t>:  Assessing risks of material misstatement at the relevant assertion level is discussed in section 304.</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3E2D90C-32A3-4292-8876-ECE9BE2323B0}" type="slidenum">
              <a:rPr lang="en-US"/>
              <a:pPr/>
              <a:t>46</a:t>
            </a:fld>
            <a:endParaRPr lang="en-US" dirty="0"/>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315B.28 indicates that the auditor should determine whether any of the risks identified by risk assessment procedures are </a:t>
            </a:r>
            <a:r>
              <a:rPr lang="en-US" sz="1200" b="0" i="1" u="none" strike="noStrike" kern="1200" baseline="0" dirty="0">
                <a:solidFill>
                  <a:schemeClr val="tx1"/>
                </a:solidFill>
                <a:latin typeface="+mn-lt"/>
                <a:ea typeface="+mn-ea"/>
                <a:cs typeface="+mn-cs"/>
              </a:rPr>
              <a:t>significant risks</a:t>
            </a:r>
            <a:r>
              <a:rPr lang="en-US" sz="1200" b="0" i="0" u="none" strike="noStrike" kern="1200" baseline="0" dirty="0">
                <a:solidFill>
                  <a:schemeClr val="tx1"/>
                </a:solidFill>
                <a:latin typeface="+mn-lt"/>
                <a:ea typeface="+mn-ea"/>
                <a:cs typeface="+mn-cs"/>
              </a:rPr>
              <a:t>. One or more significant risks normally arise on most audits. Furthermore, significant risks are likely to exist even when the client has no new or unusual circumstances.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determination of significant risks is based primarily on the consideration of inherent risk, that is, before consideration of the effect of identified controls related to the risk. A </a:t>
            </a:r>
            <a:r>
              <a:rPr lang="en-US" sz="1200" b="0" i="1" u="none" strike="noStrike" kern="1200" baseline="0" dirty="0">
                <a:solidFill>
                  <a:schemeClr val="tx1"/>
                </a:solidFill>
                <a:latin typeface="+mn-lt"/>
                <a:ea typeface="+mn-ea"/>
                <a:cs typeface="+mn-cs"/>
              </a:rPr>
              <a:t>significant risk </a:t>
            </a:r>
            <a:r>
              <a:rPr lang="en-US" sz="1200" b="0" i="0" u="none" strike="noStrike" kern="1200" baseline="0" dirty="0">
                <a:solidFill>
                  <a:schemeClr val="tx1"/>
                </a:solidFill>
                <a:latin typeface="+mn-lt"/>
                <a:ea typeface="+mn-ea"/>
                <a:cs typeface="+mn-cs"/>
              </a:rPr>
              <a:t>is generally one where the inherent risk is higher than the usual “high” and therefore it requires special audit consideration. The auditor determines whether the risk is such that it requires special audit consideration by focusing on the following: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nature of the risk.</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likely magnitude of the potential misstatement, including the possibility of multiple misstatements.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likelihood of the misstatement occurring.</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Each of these aspects of the auditor’s consideration need attention in determining whether special audit consideration is necessary, but the nature of the risk is particularly important. The nature of the risk should be evaluated by considering the following:</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Is the risk a risk of fraud or theft?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Is the risk related to recent significant economic, accounting, or other developments?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Are the transactions complex?</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Does the risk involve significant transactions with related parties?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Is there a relatively large degree of subjectivity in the measurement of the financial information related to the risk?</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Does the risk involve significant unusual transactions outside the normal course of business?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 affirmative answer to any of these questions is likely to indicate the need for a specific audit response and, thus, a determination that the risk is a significant risk because it requires special audit consideration.</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Fraud risks are always considered to be significant risks.</a:t>
            </a:r>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substantive procedures alone are not adequate, you will need to evaluate the design and implementation of controls and perform tests of controls, and also document the risks and related controls.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 audit is a continuous process of gathering, updating, and analyzing information about the fairness of presentation of amounts and disclosures in the client’s financial statements, and, thus, risks should be evaluated continuously throughout the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 Program for General Auditing and Completion Procedures” (AP-2) includes a step to evaluate whether the risk assessments made during planning remain appropriate and, where necessary, to revise the assessment and related responses documented on the “Risk Assessment Summary Form” (CX-7.1).</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47</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719B933-7B8C-4F0D-BE64-F86D89638DBB}" type="slidenum">
              <a:rPr lang="en-US"/>
              <a:pPr/>
              <a:t>48</a:t>
            </a:fld>
            <a:endParaRPr lang="en-US" dirty="0"/>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normAutofit fontScale="70000" lnSpcReduction="20000"/>
          </a:bodyPr>
          <a:lstStyle/>
          <a:p>
            <a:r>
              <a:rPr lang="en-US" sz="1400" u="sng" dirty="0"/>
              <a:t>Key Points</a:t>
            </a:r>
            <a:r>
              <a:rPr lang="en-US" sz="1400" dirty="0"/>
              <a:t>:</a:t>
            </a:r>
          </a:p>
          <a:p>
            <a:pPr marL="285750" indent="-285750">
              <a:buFont typeface="Arial" panose="020B0604020202020204" pitchFamily="34" charset="0"/>
              <a:buChar char="•"/>
            </a:pPr>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Part II of the “Risk Assessment Summary Form” (CX-7.1) has been designed to assist the auditor in documenting the specific risk assessment at the assertion level and the planned responses. The steps to be performed to complete Part II of the form are as follows: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a:solidFill>
                  <a:schemeClr val="tx1"/>
                </a:solidFill>
                <a:latin typeface="+mn-lt"/>
                <a:ea typeface="+mn-ea"/>
                <a:cs typeface="+mn-cs"/>
              </a:rPr>
              <a:t>Identify any general risk assessment factors from CX-3.1, “Understanding the Entity and Identifying Risks” (including consideration of the “Entity Risk Factors” at CX-6.1, “Fraud Risk Factors” at CX-6.2</a:t>
            </a:r>
            <a:r>
              <a:rPr lang="en-US" sz="1800" dirty="0">
                <a:solidFill>
                  <a:srgbClr val="000000"/>
                </a:solidFill>
                <a:latin typeface="Segoe UI" panose="020B0502040204020203" pitchFamily="34" charset="0"/>
              </a:rPr>
              <a:t>, and "COVID-19 Audit Considerations" </a:t>
            </a:r>
            <a:r>
              <a:rPr lang="en-US" sz="1800">
                <a:solidFill>
                  <a:srgbClr val="000000"/>
                </a:solidFill>
                <a:latin typeface="Segoe UI" panose="020B0502040204020203" pitchFamily="34" charset="0"/>
              </a:rPr>
              <a:t>at CX-6.3</a:t>
            </a:r>
            <a:r>
              <a:rPr lang="en-US" sz="1200" b="0" i="0" u="none" strike="noStrike" kern="1200" baseline="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the understanding of internal control forms at CX-4, and Part I of the “Risk Assessment Summary Form” at CX-7.1, that affect the risk of material misstatement for particular classes of transactions, account balances, or disclosures.</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the audit areas that are significant.</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Describe the specific risks of material misstatement that affect the classes of transactions, account balance, or disclosure; identify the financial statement assertion affected; and consider the significance of the risks.</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a qualitative assessment of inherent risk as high, moderate, or low for each relevant assertion. </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a qualitative evaluation of control risk as high, moderate, or low for each relevant assertion.</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a qualitative assessment of the remaining or combined risk of material misstatement as high, moderate, or low by relevant assertion based on the prior evaluations of inherent risk and control risk.</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Determine the response to the risk assessment by selecting an audit approach that includes sufficient further audit procedures to adequately respond to the risk assessment.</a:t>
            </a:r>
          </a:p>
          <a:p>
            <a:pPr marL="628650" lvl="1"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Provide any relevant comments on audit approach, including any modifications of audit procedures made in response to fraud risks or other significant risks.</a:t>
            </a:r>
          </a:p>
          <a:p>
            <a:endParaRPr lang="en-US" sz="1400" u="sng" dirty="0"/>
          </a:p>
          <a:p>
            <a:r>
              <a:rPr lang="en-US" sz="1400" u="sng" dirty="0"/>
              <a:t>Presentation Tips</a:t>
            </a:r>
            <a:r>
              <a:rPr lang="en-US" sz="1400" dirty="0"/>
              <a:t>:</a:t>
            </a:r>
          </a:p>
          <a:p>
            <a:pPr lvl="0"/>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CX-7.1 (Part II) with the participants. Point out that the form lists common audit areas and provides additional space to add audit areas unique to the particular client.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CX-7.1 is illustrated in Case Study 1 at Appendix A-13 and in Case Study 2 at Appendix B-7. Consider reviewing these documents, or one of the firm’s completed practice aids, with participants.</a:t>
            </a:r>
          </a:p>
          <a:p>
            <a:endParaRPr lang="en-US" sz="1400" u="sng" dirty="0"/>
          </a:p>
          <a:p>
            <a:r>
              <a:rPr lang="en-US" sz="1400" u="sng" dirty="0"/>
              <a:t>For More Information</a:t>
            </a:r>
            <a:r>
              <a:rPr lang="en-US" sz="1400" dirty="0"/>
              <a:t>:  Documenting the risk assessment using CX-7.1 is discussed in section 305.</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D9A6E67-66EF-4C6F-93F2-C5CDB2BAD5B8}" type="slidenum">
              <a:rPr lang="en-US"/>
              <a:pPr/>
              <a:t>49</a:t>
            </a:fld>
            <a:endParaRPr lang="en-US" dirty="0"/>
          </a:p>
        </p:txBody>
      </p:sp>
      <p:sp>
        <p:nvSpPr>
          <p:cNvPr id="266242" name="Rectangle 2"/>
          <p:cNvSpPr>
            <a:spLocks noGrp="1" noRot="1" noChangeAspect="1" noChangeArrowheads="1" noTextEdit="1"/>
          </p:cNvSpPr>
          <p:nvPr>
            <p:ph type="sldImg"/>
          </p:nvPr>
        </p:nvSpPr>
        <p:spPr>
          <a:ln/>
        </p:spPr>
      </p:sp>
      <p:sp>
        <p:nvSpPr>
          <p:cNvPr id="266243" name="Rectangle 3"/>
          <p:cNvSpPr>
            <a:spLocks noGrp="1" noChangeArrowheads="1"/>
          </p:cNvSpPr>
          <p:nvPr>
            <p:ph type="body" idx="1"/>
          </p:nvPr>
        </p:nvSpPr>
        <p:spPr/>
        <p:txBody>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objective of the risk assessment at the relevant assertion level is the development of a detailed audit plan (including the nature, timing, and extent of planned further audit procedures) that adequately responds to the identified risks. The detailed audit plan is also referred to as the audit program.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individual audit programs in the PPC approach list each audit procedure and the related assertions. The assessment of the risk of material misstatement by assertion assists the auditor when deciding on an appropriate audit response by providing linkage between the risks and related audit program procedures. </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Linkage </a:t>
            </a:r>
            <a:r>
              <a:rPr lang="en-US" sz="1200" b="0" i="0" u="none" strike="noStrike" kern="1200" baseline="0" dirty="0">
                <a:solidFill>
                  <a:schemeClr val="tx1"/>
                </a:solidFill>
                <a:latin typeface="+mn-lt"/>
                <a:ea typeface="+mn-ea"/>
                <a:cs typeface="+mn-cs"/>
              </a:rPr>
              <a:t>means developing procedures that are clearly linked to assessed risks of material misstatement at the relevant assertion level.</a:t>
            </a:r>
            <a:endParaRPr lang="en-US" sz="14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next few slides address Step 1 of the PPC Audit Approach: Perform Preliminary Engagement Activities, which consists of client acceptance/continuance and establishing an understanding with the client.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Client acceptance/continuance includes evaluation of auditor compliance with ethical requirements, such as independence.</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Preliminary engagement activities provide important information that directly contributes to the assessment of risks and the development of an audit strategy and detailed audit plan.</a:t>
            </a:r>
          </a:p>
          <a:p>
            <a:endParaRPr lang="en-US" u="sng" dirty="0"/>
          </a:p>
          <a:p>
            <a:r>
              <a:rPr lang="en-US" u="sng" dirty="0"/>
              <a:t>For More Information</a:t>
            </a:r>
            <a:r>
              <a:rPr lang="en-US" dirty="0"/>
              <a:t>:  Preliminary engagement activities are discussed in section 201.</a:t>
            </a:r>
          </a:p>
        </p:txBody>
      </p:sp>
      <p:sp>
        <p:nvSpPr>
          <p:cNvPr id="4" name="Slide Number Placeholder 3"/>
          <p:cNvSpPr>
            <a:spLocks noGrp="1"/>
          </p:cNvSpPr>
          <p:nvPr>
            <p:ph type="sldNum" sz="quarter" idx="10"/>
          </p:nvPr>
        </p:nvSpPr>
        <p:spPr/>
        <p:txBody>
          <a:bodyPr/>
          <a:lstStyle/>
          <a:p>
            <a:fld id="{C4B72ABE-C299-4B5C-A683-AF5EC681CD44}" type="slidenum">
              <a:rPr lang="en-US" smtClean="0"/>
              <a:pPr/>
              <a:t>5</a:t>
            </a:fld>
            <a:endParaRPr lang="en-US"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u="sng" dirty="0"/>
              <a:t>Key Points</a:t>
            </a:r>
            <a:r>
              <a:rPr lang="en-US" dirty="0"/>
              <a: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purpose of the risk assessment is to determine the nature, timing, and extent of further audit procedures to be performed. PPC refers to the overall decision of which further audit procedures to perform as the selection of an “audit approach.” The approach may consist of one of the following:</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Limited: </a:t>
            </a:r>
            <a:r>
              <a:rPr lang="en-US" sz="1200" b="0" i="0" u="none" strike="noStrike" kern="1200" baseline="0" dirty="0">
                <a:solidFill>
                  <a:schemeClr val="tx1"/>
                </a:solidFill>
                <a:latin typeface="+mn-lt"/>
                <a:ea typeface="+mn-ea"/>
                <a:cs typeface="+mn-cs"/>
              </a:rPr>
              <a:t>Perform only limited procedures and do not develop a separate audit program</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Basic: </a:t>
            </a:r>
            <a:r>
              <a:rPr lang="en-US" sz="1200" b="0" i="0" u="none" strike="noStrike" kern="1200" baseline="0" dirty="0">
                <a:solidFill>
                  <a:schemeClr val="tx1"/>
                </a:solidFill>
                <a:latin typeface="+mn-lt"/>
                <a:ea typeface="+mn-ea"/>
                <a:cs typeface="+mn-cs"/>
              </a:rPr>
              <a:t>Perform basic procedures from the audit program</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Basic + Extended: </a:t>
            </a:r>
            <a:r>
              <a:rPr lang="en-US" sz="1200" b="0" i="0" u="none" strike="noStrike" kern="1200" baseline="0" dirty="0">
                <a:solidFill>
                  <a:schemeClr val="tx1"/>
                </a:solidFill>
                <a:latin typeface="+mn-lt"/>
                <a:ea typeface="+mn-ea"/>
                <a:cs typeface="+mn-cs"/>
              </a:rPr>
              <a:t>Perform basic procedures plus certain extended procedures from the audit program</a:t>
            </a:r>
          </a:p>
          <a:p>
            <a:pPr marL="171450" lvl="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lvl="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PPC audit programs for individual audit areas include the following sections:</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Basic Procedures</a:t>
            </a:r>
            <a:r>
              <a:rPr lang="en-US" sz="1200" b="0" i="0" u="none" strike="noStrike" kern="1200" baseline="0" dirty="0">
                <a:solidFill>
                  <a:schemeClr val="tx1"/>
                </a:solidFill>
                <a:latin typeface="+mn-lt"/>
                <a:ea typeface="+mn-ea"/>
                <a:cs typeface="+mn-cs"/>
              </a:rPr>
              <a:t>, which include primarily substantive analytical procedures and certain tests of details, most of which are required by GAAS (such as confirmation of receivables, inventory observation, and tests to address the risk of improper revenue recognition).</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Extended Procedures </a:t>
            </a:r>
            <a:r>
              <a:rPr lang="en-US" sz="1200" b="0" i="0" u="none" strike="noStrike" kern="1200" baseline="0" dirty="0">
                <a:solidFill>
                  <a:schemeClr val="tx1"/>
                </a:solidFill>
                <a:latin typeface="+mn-lt"/>
                <a:ea typeface="+mn-ea"/>
                <a:cs typeface="+mn-cs"/>
              </a:rPr>
              <a:t>(Procedures for Additional Assurance), which include procedures from which the auditor can choose one or more steps as necessary to supplement the basic procedures in response to the auditor’s risk assessment at the relevant assertion level.</a:t>
            </a:r>
          </a:p>
          <a:p>
            <a:pPr marL="628650" lvl="1" indent="-171450">
              <a:buFont typeface="Arial" panose="020B0604020202020204" pitchFamily="34" charset="0"/>
              <a:buChar char="•"/>
            </a:pPr>
            <a:r>
              <a:rPr lang="en-US" sz="1200" b="0" i="1" u="none" strike="noStrike" kern="1200" baseline="0" dirty="0">
                <a:solidFill>
                  <a:schemeClr val="tx1"/>
                </a:solidFill>
                <a:latin typeface="+mn-lt"/>
                <a:ea typeface="+mn-ea"/>
                <a:cs typeface="+mn-cs"/>
              </a:rPr>
              <a:t>Other Audit Procedures</a:t>
            </a:r>
            <a:r>
              <a:rPr lang="en-US" sz="1200" b="0" i="0" u="none" strike="noStrike" kern="1200" baseline="0" dirty="0">
                <a:solidFill>
                  <a:schemeClr val="tx1"/>
                </a:solidFill>
                <a:latin typeface="+mn-lt"/>
                <a:ea typeface="+mn-ea"/>
                <a:cs typeface="+mn-cs"/>
              </a:rPr>
              <a:t>, which include procedures that may be warranted due to the specific circumstances of the engagement. (Other audit procedures are considered Extended Procedures when completing the “Risk Assessment Summary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no separate specific audit program is needed for an audit area because the procedures for preliminary analytics, other risk assessment procedures, and final analytics are sufficient, that approach is referred to as the </a:t>
            </a:r>
            <a:r>
              <a:rPr lang="en-US" sz="1200" b="0" i="1" u="none" strike="noStrike" kern="1200" baseline="0" dirty="0">
                <a:solidFill>
                  <a:schemeClr val="tx1"/>
                </a:solidFill>
                <a:latin typeface="+mn-lt"/>
                <a:ea typeface="+mn-ea"/>
                <a:cs typeface="+mn-cs"/>
              </a:rPr>
              <a:t>Limited approach</a:t>
            </a:r>
            <a:r>
              <a:rPr lang="en-US" sz="1200" b="0" i="0" u="none" strike="noStrike" kern="1200" baseline="0" dirty="0">
                <a:solidFill>
                  <a:schemeClr val="tx1"/>
                </a:solidFill>
                <a:latin typeface="+mn-lt"/>
                <a:ea typeface="+mn-ea"/>
                <a:cs typeface="+mn-cs"/>
              </a:rPr>
              <a:t>. The Limited approach is generally appropriate only for audit areas that are not significant and have a low combined risk of material misstatement. The auditor is still required to evaluate the risk of material misstatement by relevant assertion for audit areas using the </a:t>
            </a:r>
            <a:r>
              <a:rPr lang="en-US" sz="1200" b="0" i="1" u="none" strike="noStrike" kern="1200" baseline="0" dirty="0">
                <a:solidFill>
                  <a:schemeClr val="tx1"/>
                </a:solidFill>
                <a:latin typeface="+mn-lt"/>
                <a:ea typeface="+mn-ea"/>
                <a:cs typeface="+mn-cs"/>
              </a:rPr>
              <a:t>Limited approach</a:t>
            </a:r>
            <a:r>
              <a:rPr lang="en-U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Auditors decide whether to apply a Basic or Basic + Extended approach based on the risk assessment at the relevant assertion level. Usually, a low or moderate risk of material misstatement by relevant assertion in a significant audit area means that a Basic approach may be appropriate for those assertions. If risk is higher, a Basic + Extended approach may be chosen. The decision about whether to use a Basic + Extended approach considers the following factors: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the audit area is significant.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the audit area contains any specifically identified risks.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Whether an identified risk is considered to be a fraud risk or other significant risk.</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assessed level of the risk of material misstatement.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extended procedures section of the audit programs provides a source list of possible audit procedures. The auditor selects procedures from the list that are needed to supplement the basic procedures to adequately respond to the risk assessment. It is anticipated that tailoring will be necessary to ensure that the final audit program for each audit area reflects those procedures that appropriately address risks for a particular entity.</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particular tests selected, whether they are basic or extended, should be tailored to the nature, cause, and direction of potential misstatements at the relevant assertion level. It may also be appropriate to alter the extent or timing of the procedures to adequately respond to the risk assessment. When a Basic + Extended approach is used, extended procedures will normally be performed only for those assertions that are of concern to the auditor based on the risk assessment.</a:t>
            </a:r>
            <a:endParaRPr lang="en-US" dirty="0"/>
          </a:p>
          <a:p>
            <a:endParaRPr lang="en-US" u="sng" dirty="0"/>
          </a:p>
          <a:p>
            <a:r>
              <a:rPr lang="en-US" u="sng" dirty="0"/>
              <a:t>Presentation Tip</a:t>
            </a:r>
            <a:r>
              <a:rPr lang="en-US" dirty="0"/>
              <a:t>:</a:t>
            </a:r>
          </a:p>
          <a:p>
            <a:pPr lvl="0"/>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PPC audit program with the participants and point out the sections of basic, extended, and other procedures. Also point out how the assertions for each procedure provide linkage to the risk assessment.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PPC has developed Specified Risk audit programs for small, nonpublic entities. Those specified risk audit programs are based on a set of underlying assumptions and could be helpful in discussing and illustrating risk assessment with the staff. All the procedures in the specified risk audit programs come from the basic and extended audit programs. Those programs are designed to increase audit efficiency by linking the financial statement assertions, risk assumptions, and procedures to identify those procedures that are common to many small, nonpublic engagements. (Before selecting the specified risk approach and using the related programs, the auditor performs a careful review of the underlying risk assumptions and the procedures in each program to ensure that the audit procedures included in the program appropriately respond to the risk assessment for a particular client or audit area. They provide a starting point and should be tailored appropriately.)</a:t>
            </a:r>
          </a:p>
          <a:p>
            <a:endParaRPr lang="en-US" u="sng" dirty="0"/>
          </a:p>
          <a:p>
            <a:r>
              <a:rPr lang="en-US" u="sng" dirty="0"/>
              <a:t>For More Information</a:t>
            </a:r>
            <a:r>
              <a:rPr lang="en-US" dirty="0"/>
              <a:t>:  </a:t>
            </a:r>
            <a:r>
              <a:rPr lang="en-US" sz="1200" b="0" i="0" u="none" strike="noStrike" kern="1200" baseline="0" dirty="0">
                <a:solidFill>
                  <a:schemeClr val="tx1"/>
                </a:solidFill>
                <a:latin typeface="+mn-lt"/>
                <a:ea typeface="+mn-ea"/>
                <a:cs typeface="+mn-cs"/>
              </a:rPr>
              <a:t>Selecting an audit approach and tailoring the PPC audit programs are discussed in section 305.</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50</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CFE3A22-8FAF-4D49-AE9B-7D173523DE01}" type="slidenum">
              <a:rPr lang="en-US"/>
              <a:pPr/>
              <a:t>51</a:t>
            </a:fld>
            <a:endParaRPr lang="en-US" dirty="0"/>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r>
              <a:rPr lang="en-US" sz="1400" u="sng" dirty="0"/>
              <a:t>Key Points</a:t>
            </a:r>
            <a:r>
              <a:rPr lang="en-US" sz="1400" dirty="0"/>
              <a:t>:</a:t>
            </a:r>
          </a:p>
          <a:p>
            <a:endParaRPr lang="en-US" sz="1400" dirty="0"/>
          </a:p>
          <a:p>
            <a:pPr marL="285750" lvl="0" indent="-285750">
              <a:buFont typeface="Arial" panose="020B0604020202020204" pitchFamily="34" charset="0"/>
              <a:buChar char="•"/>
            </a:pPr>
            <a:r>
              <a:rPr lang="en-US" sz="1400" dirty="0"/>
              <a:t>The next few slides address Step 4 of the PPC Audit Approach:  Perform Further Audit Procedures.</a:t>
            </a:r>
          </a:p>
          <a:p>
            <a:pPr marL="285750" lvl="0" indent="-285750">
              <a:buFont typeface="Arial" panose="020B0604020202020204" pitchFamily="34" charset="0"/>
              <a:buChar char="•"/>
            </a:pPr>
            <a:endParaRPr lang="en-US" sz="1400" i="1" dirty="0"/>
          </a:p>
          <a:p>
            <a:pPr marL="285750" lvl="0" indent="-285750">
              <a:buFont typeface="Arial" panose="020B0604020202020204" pitchFamily="34" charset="0"/>
              <a:buChar char="•"/>
            </a:pPr>
            <a:r>
              <a:rPr lang="en-US" sz="1400" i="1" dirty="0"/>
              <a:t>Further audit procedures</a:t>
            </a:r>
            <a:r>
              <a:rPr lang="en-US" sz="1400" dirty="0"/>
              <a:t> include tests of controls and substantive procedures. </a:t>
            </a:r>
          </a:p>
          <a:p>
            <a:pPr marL="285750" lvl="0" indent="-285750">
              <a:buFont typeface="Arial" panose="020B0604020202020204" pitchFamily="34" charset="0"/>
              <a:buChar char="•"/>
            </a:pPr>
            <a:endParaRPr lang="en-US" sz="1400" dirty="0"/>
          </a:p>
          <a:p>
            <a:pPr marL="285750" lvl="0" indent="-285750">
              <a:buFont typeface="Arial" panose="020B0604020202020204" pitchFamily="34" charset="0"/>
              <a:buChar char="•"/>
            </a:pPr>
            <a:r>
              <a:rPr lang="en-US" sz="1400" dirty="0"/>
              <a:t>Substantive procedures include tests of details and substantive analytical procedures. </a:t>
            </a:r>
          </a:p>
          <a:p>
            <a:endParaRPr lang="en-US" sz="1400" u="sng" dirty="0"/>
          </a:p>
          <a:p>
            <a:r>
              <a:rPr lang="en-US" sz="1400" u="sng" dirty="0"/>
              <a:t>For More Information</a:t>
            </a:r>
            <a:r>
              <a:rPr lang="en-US" sz="1400" dirty="0"/>
              <a:t>:  Performing further audit procedures is discussed in Chapter 4.</a:t>
            </a:r>
          </a:p>
          <a:p>
            <a:endParaRPr lang="en-US" sz="1400"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2893157-8C63-4167-BE4D-8BC10D497E4E}" type="slidenum">
              <a:rPr lang="en-US"/>
              <a:pPr/>
              <a:t>52</a:t>
            </a:fld>
            <a:endParaRPr lang="en-US" dirty="0"/>
          </a:p>
        </p:txBody>
      </p:sp>
      <p:sp>
        <p:nvSpPr>
          <p:cNvPr id="269314" name="Rectangle 2"/>
          <p:cNvSpPr>
            <a:spLocks noGrp="1" noRot="1" noChangeAspect="1" noChangeArrowheads="1" noTextEdit="1"/>
          </p:cNvSpPr>
          <p:nvPr>
            <p:ph type="sldImg"/>
          </p:nvPr>
        </p:nvSpPr>
        <p:spPr>
          <a:ln/>
        </p:spPr>
      </p:sp>
      <p:sp>
        <p:nvSpPr>
          <p:cNvPr id="269315" name="Rectangle 3"/>
          <p:cNvSpPr>
            <a:spLocks noGrp="1" noChangeArrowheads="1"/>
          </p:cNvSpPr>
          <p:nvPr>
            <p:ph type="body" idx="1"/>
          </p:nvPr>
        </p:nvSpPr>
        <p:spPr/>
        <p:txBody>
          <a:bodyPr>
            <a:normAutofit fontScale="85000" lnSpcReduction="2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Unlike the evaluation of control design and determination of implementation (which are required in every audit), tests of controls, which are categorized as further audit procedures, are not required in every audit. Tests of controls are performed when the auditor plans to rely on their operating effectiveness when designing substantive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Tests of controls are also performed when substantive procedures alone are not effective, such as when an entity’s accounting data and corroborating evidence are available only in electronic form. Also, some auditors believe that when the risk of theft of cash is significant, it is usually necessary to test controls over cash receipts and disbursements.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some circumstances, testing controls would be unnecessary or inefficient. Only effectively designed controls are tested for operating effectiveness. There is no benefit to testing the operating effectiveness of a control that is inappropriately designed to prevent, or detect and correct, a material misstatement in a relevant assertion or that has not been properly implemented.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Because </a:t>
            </a:r>
            <a:r>
              <a:rPr lang="en-US" sz="1200" b="0" i="1" u="none" strike="noStrike" kern="1200" baseline="0" dirty="0">
                <a:solidFill>
                  <a:schemeClr val="tx1"/>
                </a:solidFill>
                <a:latin typeface="+mn-lt"/>
                <a:ea typeface="+mn-ea"/>
                <a:cs typeface="+mn-cs"/>
              </a:rPr>
              <a:t>inquiry alone is not sufficient</a:t>
            </a:r>
            <a:r>
              <a:rPr lang="en-US" sz="1200" b="0" i="0" u="none" strike="noStrike" kern="1200" baseline="0" dirty="0">
                <a:solidFill>
                  <a:schemeClr val="tx1"/>
                </a:solidFill>
                <a:latin typeface="+mn-lt"/>
                <a:ea typeface="+mn-ea"/>
                <a:cs typeface="+mn-cs"/>
              </a:rPr>
              <a:t>, it is necessary to use a combination of procedures, such as: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Inquiries of appropriate personnel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Observation of the control being performed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Inspection of documents (which includes vouching and tracing), reports, or electronic files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Walkthroughs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Reperformance of the control</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of reconciliations/bookkeeping routines</a:t>
            </a:r>
          </a:p>
          <a:p>
            <a:endParaRPr lang="en-US" sz="1400" u="sng" dirty="0"/>
          </a:p>
          <a:p>
            <a:r>
              <a:rPr lang="en-US" sz="1400" u="sng" dirty="0"/>
              <a:t>Presentation Tip</a:t>
            </a:r>
            <a:r>
              <a:rPr lang="en-US" sz="1400" dirty="0"/>
              <a:t>:</a:t>
            </a:r>
          </a:p>
          <a:p>
            <a:endParaRPr lang="en-US" sz="1400" dirty="0"/>
          </a:p>
          <a:p>
            <a:pPr marL="285750" indent="-285750">
              <a:buFont typeface="Arial" panose="020B0604020202020204" pitchFamily="34" charset="0"/>
              <a:buChar char="•"/>
            </a:pPr>
            <a:r>
              <a:rPr lang="en-US" sz="1400" dirty="0"/>
              <a:t>Consider reviewing Exhibit 4-8, ”Efficiency Opportunities in Testing Controls,” with participants.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BC2F2FA-B40B-49D9-8EAD-F59529183AA5}" type="slidenum">
              <a:rPr lang="en-US"/>
              <a:pPr/>
              <a:t>53</a:t>
            </a:fld>
            <a:endParaRPr lang="en-US" dirty="0"/>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r>
              <a:rPr lang="en-US" sz="1400" u="sng" dirty="0"/>
              <a:t>Key Point</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330B.14 allows the use of audit evidence about the operating effectiveness of controls obtained in prior audits subject to the conditions listed on this slide. If these conditions are met, the audit practice of rotating tests of controls over a three-year cycle might be used.</a:t>
            </a:r>
          </a:p>
          <a:p>
            <a:endParaRPr lang="en-US" sz="1400" u="sng" dirty="0"/>
          </a:p>
          <a:p>
            <a:r>
              <a:rPr lang="en-US" sz="1400" u="sng" dirty="0"/>
              <a:t>Presentation Tips</a:t>
            </a:r>
            <a:r>
              <a:rPr lang="en-US" sz="1400" dirty="0"/>
              <a:t>:</a:t>
            </a:r>
          </a:p>
          <a:p>
            <a:pPr lvl="0"/>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CX-10.1, “Test of Controls Form,” with the participants. Point out how it allows for rotational control tests.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completed CX-10.1 is illustrated in Case Study 1 at Appendix A-14. Consider reviewing that document, or one of the firm’s completed practice aids, with participants.</a:t>
            </a:r>
            <a:endParaRPr lang="en-US" sz="1400"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15965CA9-7416-4AB9-ABED-BC11AF2801E2}" type="slidenum">
              <a:rPr lang="en-US"/>
              <a:pPr/>
              <a:t>54</a:t>
            </a:fld>
            <a:endParaRPr lang="en-US" dirty="0"/>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normAutofit fontScale="92500" lnSpcReduction="1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330B.18 requires performance of substantive procedures for all relevant assertions related to each material class of transactions, account balance, and disclosure because:</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assessment of risk is judgmental and might not be sufficiently precise to identify all risks of material misstatement.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There are inherent limitations to internal control, including management override, and even effective internal controls generally reduce, but do not eliminate, the risk of material misstatement.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 other words, even if you conclude that the risk of material misstatement is low for a particular assertion related to a material class of transactions, account balance, or disclosure, based on performing risk assessment procedures and tests of controls, some substantive procedures are still required.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Audit procedures in PPC’s audit programs are linked to assertions to provide assurance that all relevant assertions have been tested.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Significant risks are risks that require special audit attention in the form of substantive procedures. When the audit approach to significant risks consists only of substantive procedures (that is, you do not plan to rely on controls), the substantive procedures should be tests of details only or a combination of tests of details and substantive analytical procedures. The use of only substantive analytical procedures is not permitted.</a:t>
            </a:r>
          </a:p>
          <a:p>
            <a:endParaRPr lang="en-US" sz="1400" u="sng" dirty="0"/>
          </a:p>
          <a:p>
            <a:r>
              <a:rPr lang="en-US" sz="1400" u="sng" dirty="0"/>
              <a:t>For More Information</a:t>
            </a:r>
            <a:r>
              <a:rPr lang="en-US" sz="1400" dirty="0"/>
              <a:t>:  Substantive procedures are discussed in section 403.</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3D59677-D5B9-42F7-BD7C-C6C8CF214EFC}" type="slidenum">
              <a:rPr lang="en-US"/>
              <a:pPr/>
              <a:t>55</a:t>
            </a:fld>
            <a:endParaRPr lang="en-US" dirty="0"/>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normAutofit fontScale="85000" lnSpcReduction="20000"/>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Because of the judgmental nature of the auditor’s risk assessments and the inherent limitations of internal control, particularly the risk of management override, the auditing standards prescribe certain substantive procedures that should be performed in every audit.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330B.21 requires that the auditor perform the following substantive procedures related to the financial close and reporting process in every audit:</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Agreeing or reconciling the information in the financial statements, including the disclosures, to the underlying accounting records whether such information is from within or outside the subsidiary and general ledger. </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Examining material journal entries and other adjustments made during the course of preparing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240B.32 also requires certain substantive procedures in all audits to address the risk of management override of controls. These required procedures are as follows:</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Examining journal entries and other adjustments for evidence of possible material misstatement due to fraud.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Reviewing accounting estimates for bias that could result in material misstatement due to fraud.</a:t>
            </a:r>
          </a:p>
          <a:p>
            <a:pPr marL="628650" lvl="1"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Evaluating the business purpose for significant unusual transactions.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Both AU-C 330B.21 and AU-C 240B.32 require examining journal entries and other adjustments, but the requirement of AU-C 240B.32 is focused on identifying fraudulent journal entries. Thus, the nature, timing, and extent of procedures required by AU-C 240B are different from those required by AU-C 330B. AU-C 330B focuses on journal entries made during the course of preparing the financial statements, and AU-C 240B requires the auditor to consider reviewing journal entries made throughout the year. Auditors should ensure that their audit procedures satisfy both requirements.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Using the PPC approach, these procedures are included in the “Audit Program for General Auditing and Completion Procedures” (AP-2).</a:t>
            </a:r>
            <a:endParaRPr lang="en-US" sz="1400"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86E0D9C-2968-431F-9074-8BD7DFE6FD27}" type="slidenum">
              <a:rPr lang="en-US"/>
              <a:pPr/>
              <a:t>56</a:t>
            </a:fld>
            <a:endParaRPr lang="en-US" dirty="0"/>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r>
              <a:rPr lang="en-US" sz="1400" u="sng" dirty="0"/>
              <a:t>Key Points</a:t>
            </a:r>
            <a:r>
              <a:rPr lang="en-US" sz="1400" dirty="0"/>
              <a:t>:</a:t>
            </a:r>
          </a:p>
          <a:p>
            <a:endParaRPr lang="en-US" sz="1400"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nature, timing, extent, and results of substantive procedures are documented using an audit program. In addition, the “Risk Assessment Summary Form” (CX-7.1) combined with the audit programs provides documentation of the linkage of substantive procedures with assessed risks at the assertion level.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“Test of Controls Form” (CX-10.1) provides for documentation of procedures performed to determine that controls tested in a prior audit have not changed, and guidance on the form indicates that (1) controls should be retested at least once every three years; (2) when a number of controls are rotationally tested, some controls should be tested each year; and (3) controls related to fraud risks or other significant risks should be tested each year.</a:t>
            </a:r>
            <a:endParaRPr lang="en-US" sz="1400" dirty="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next two slides summarize the PPC practice aids that constitute a completed risk assessment. Ask participants if they have any questions about the use of these forms.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If the firm uses alternative methods of documentation instead of using one or more of these forms, audit team members need to make sure that the requirements of the practice aids are addressed in the alternative documentation.</a:t>
            </a:r>
          </a:p>
        </p:txBody>
      </p:sp>
      <p:sp>
        <p:nvSpPr>
          <p:cNvPr id="4" name="Slide Number Placeholder 3"/>
          <p:cNvSpPr>
            <a:spLocks noGrp="1"/>
          </p:cNvSpPr>
          <p:nvPr>
            <p:ph type="sldNum" sz="quarter" idx="10"/>
          </p:nvPr>
        </p:nvSpPr>
        <p:spPr/>
        <p:txBody>
          <a:bodyPr/>
          <a:lstStyle/>
          <a:p>
            <a:fld id="{C4B72ABE-C299-4B5C-A683-AF5EC681CD44}" type="slidenum">
              <a:rPr lang="en-US" smtClean="0"/>
              <a:pPr/>
              <a:t>57</a:t>
            </a:fld>
            <a:endParaRPr lang="en-US"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58</a:t>
            </a:fld>
            <a:endParaRPr lang="en-US" dirty="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a:t>
            </a:r>
            <a:r>
              <a:rPr lang="en-US" dirty="0"/>
              <a:t>:</a:t>
            </a:r>
          </a:p>
          <a:p>
            <a:endParaRPr lang="en-US" dirty="0"/>
          </a:p>
          <a:p>
            <a:pPr marL="171450" lvl="0" indent="-171450">
              <a:buFont typeface="Arial" panose="020B0604020202020204" pitchFamily="34" charset="0"/>
              <a:buChar char="•"/>
            </a:pPr>
            <a:r>
              <a:rPr lang="en-US" dirty="0"/>
              <a:t>This slide lists other practice aids discussed in this course.  Ask participants if they have any questions about the use of these forms.</a:t>
            </a:r>
          </a:p>
        </p:txBody>
      </p:sp>
      <p:sp>
        <p:nvSpPr>
          <p:cNvPr id="4" name="Slide Number Placeholder 3"/>
          <p:cNvSpPr>
            <a:spLocks noGrp="1"/>
          </p:cNvSpPr>
          <p:nvPr>
            <p:ph type="sldNum" sz="quarter" idx="10"/>
          </p:nvPr>
        </p:nvSpPr>
        <p:spPr/>
        <p:txBody>
          <a:bodyPr/>
          <a:lstStyle/>
          <a:p>
            <a:fld id="{C4B72ABE-C299-4B5C-A683-AF5EC681CD44}" type="slidenum">
              <a:rPr lang="en-US" smtClean="0"/>
              <a:pPr/>
              <a:t>59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engagement acceptance or continuance decision generally focuses on factors that increase overall financial statement risk, such as increased risks due to indications of pressures, opportunities, or incentives for fraudulent financial reporting (including omitted or improper disclosures) on the part of management, the company’s precarious financial position that creates a likelihood of bankruptcy, etc. Consideration of this information may cause the firm to decline to accept the engagement; terminate the client relationship; or plan and perform the audit in a different manner, such as by using more experienced personnel.</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Agreeing on the terms of an audit includes establishing preconditions for an audit, that is, the use by management of an acceptable financial reporting framework in the preparation and fair presentation of the financial statements and the agreement of management and, when appropriate, those charged with governance, to the premise on which an audit is conducted. If the preconditions for an audit are not met, the auditor should discuss the matter with management and not accept the engagement unless required by law or regulation to accept it.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acceptance or continuance decision is documented using CX-1.1, “Engagement Acceptance and Continuance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Compliance with independence requirements applicable to the engagement, understanding with the client of permissible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to be performed, and considering threats to independence that may arise from performance of multiple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is documented using CX-1.2, “Engagement Independence Compliance and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Documentation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CX-1.2 documents the name and title of the individual designated by management along with the factors indicating the individual has suitable skill, knowledge, and/or experience (SKE) to oversee the practitioner’s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CX-1.2 is also used to meet documentation requirements for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that are added to an audit engagement after the engagement begins.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If any risks are identified when making the acceptance or continuance decision that could result in a material misstatement of the financial statements, those risks should be added to CX-7.1, “Risk Assessment Summary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Often, CX-1.1 may be completed well before the engagement begins. In such circumstances, the form should be reviewed during risk assessment for consideration of any risks that need to be added to CX-7.1.</a:t>
            </a:r>
            <a:endParaRPr lang="en-US" dirty="0"/>
          </a:p>
          <a:p>
            <a:pPr lvl="0"/>
            <a:endParaRPr lang="en-US" dirty="0"/>
          </a:p>
          <a:p>
            <a:r>
              <a:rPr lang="en-US" u="sng" dirty="0"/>
              <a:t>Presentation Tips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CX-1.1 with the participants. Point out that the form is designed so that any “Yes” answers represent areas of possible concern when making the acceptance or continuance decision. Therefore, a quick review of the form for “Yes” answers will identify areas that may present risks for the engagement.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Review a blank copy of CX-1.2 with the participants. ET 1.295.010.06 indicates that services such as assistance with financial statement preparation, cash-to-accrual conversions, </a:t>
            </a:r>
            <a:r>
              <a:rPr lang="en-US" sz="1800" dirty="0">
                <a:solidFill>
                  <a:srgbClr val="000000"/>
                </a:solidFill>
                <a:latin typeface="Segoe UI" panose="020B0502040204020203" pitchFamily="34" charset="0"/>
              </a:rPr>
              <a:t>certain accounting standard implementation services, </a:t>
            </a:r>
            <a:r>
              <a:rPr lang="en-US" sz="1200" b="0" i="0" u="none" strike="noStrike" kern="1200" baseline="0" dirty="0">
                <a:solidFill>
                  <a:schemeClr val="tx1"/>
                </a:solidFill>
                <a:latin typeface="+mn-lt"/>
                <a:ea typeface="+mn-ea"/>
                <a:cs typeface="+mn-cs"/>
              </a:rPr>
              <a:t>and reconciliations are outside the scope of the audit engagement and represent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The performance of these services would not impair independence if management is able to meet all the functions for the client in Part II, Step 1 for each of the </a:t>
            </a:r>
            <a:r>
              <a:rPr lang="en-US" sz="1200" b="0" i="0" u="none" strike="noStrike" kern="1200" baseline="0" dirty="0" err="1">
                <a:solidFill>
                  <a:schemeClr val="tx1"/>
                </a:solidFill>
                <a:latin typeface="+mn-lt"/>
                <a:ea typeface="+mn-ea"/>
                <a:cs typeface="+mn-cs"/>
              </a:rPr>
              <a:t>nonattest</a:t>
            </a:r>
            <a:r>
              <a:rPr lang="en-US" sz="1200" b="0" i="0" u="none" strike="noStrike" kern="1200" baseline="0" dirty="0">
                <a:solidFill>
                  <a:schemeClr val="tx1"/>
                </a:solidFill>
                <a:latin typeface="+mn-lt"/>
                <a:ea typeface="+mn-ea"/>
                <a:cs typeface="+mn-cs"/>
              </a:rPr>
              <a:t> services. Auditors should be familiar with matters discussed in section 202 of </a:t>
            </a:r>
            <a:r>
              <a:rPr lang="en-US" sz="1200" b="0" i="1" u="none" strike="noStrike" kern="1200" baseline="0" dirty="0">
                <a:solidFill>
                  <a:schemeClr val="tx1"/>
                </a:solidFill>
                <a:latin typeface="+mn-lt"/>
                <a:ea typeface="+mn-ea"/>
                <a:cs typeface="+mn-cs"/>
              </a:rPr>
              <a:t>PPC’s Guide to Audits of Nonpublic Companies </a:t>
            </a:r>
            <a:r>
              <a:rPr lang="en-US" sz="1200" b="0" i="0" u="none" strike="noStrike" kern="1200" baseline="0" dirty="0">
                <a:solidFill>
                  <a:schemeClr val="tx1"/>
                </a:solidFill>
                <a:latin typeface="+mn-lt"/>
                <a:ea typeface="+mn-ea"/>
                <a:cs typeface="+mn-cs"/>
              </a:rPr>
              <a:t>when completing this form.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CX-7.1, “Risk Assessment Summary Form,” is first introduced, point out that this is the key form used in the PPC approach to capture identified risks, assess them, and decide and document how the engagement team plans to respond to them.</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Completed CX-1.1 and CX-1.2 are illustrated in Case Study 1 at Appendix A-3 and Appendix A-4, respectively. CX-7.1 is illustrated in Case Study 1 at Appendix A-13 and in Case Study 2 at Appendix B-7. Consider reviewing these documents, or one of the firm’s completed practice aids, with participants.</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6</a:t>
            </a:fld>
            <a:endParaRPr lang="en-US"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u="sng" dirty="0"/>
              <a:t>Key Points</a:t>
            </a:r>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SAS No. 145,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Understanding the Entity and Its Environment and Assessing the Risks of Material Misstatement,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enhances and clarifies aspects of the identification and assessment of the risks of material misstatement to enhance audit quality, instead of fundamentally changing the key concepts of audit risk and the manner in which the audit is performed.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chemeClr val="tx1"/>
                </a:solidFill>
                <a:effectLst/>
                <a:latin typeface="Calibri" panose="020F0502020204030204" pitchFamily="34" charset="0"/>
                <a:cs typeface="Times New Roman" panose="02020603050405020304" pitchFamily="18" charset="0"/>
              </a:rPr>
              <a:t>SAS No. 145 (AU-C 315.12) introduces or revises several key definitions and concepts that are the building blocks for assessing risk.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SAS No. 145 is effective for audits of financial statements for periods ending on or after December 15, 2023.</a:t>
            </a:r>
          </a:p>
          <a:p>
            <a:endParaRPr lang="en-US" u="none" dirty="0"/>
          </a:p>
          <a:p>
            <a:r>
              <a:rPr lang="en-US" u="sng" dirty="0"/>
              <a:t>For More Information</a:t>
            </a:r>
            <a:r>
              <a:rPr lang="en-US" dirty="0"/>
              <a:t>:  </a:t>
            </a:r>
            <a:r>
              <a:rPr lang="en-US" sz="1800" dirty="0">
                <a:effectLst/>
                <a:latin typeface="Arial" panose="020B0604020202020204" pitchFamily="34" charset="0"/>
                <a:ea typeface="Calibri" panose="020F0502020204030204" pitchFamily="34" charset="0"/>
              </a:rPr>
              <a:t>The executive summary to SAS No. </a:t>
            </a:r>
            <a:r>
              <a:rPr lang="en-US" sz="1800">
                <a:effectLst/>
                <a:latin typeface="Arial" panose="020B0604020202020204" pitchFamily="34" charset="0"/>
                <a:ea typeface="Calibri" panose="020F0502020204030204" pitchFamily="34" charset="0"/>
              </a:rPr>
              <a:t>145 provides a summary of the fundamental aspects of the new standard.</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60</a:t>
            </a:fld>
            <a:endParaRPr lang="en-US" dirty="0"/>
          </a:p>
        </p:txBody>
      </p:sp>
    </p:spTree>
    <p:extLst>
      <p:ext uri="{BB962C8B-B14F-4D97-AF65-F5344CB8AC3E}">
        <p14:creationId xmlns:p14="http://schemas.microsoft.com/office/powerpoint/2010/main" val="132234340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61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An engagement letter does not, by itself, result in the identification of risks that may result in a misstatement of the financial statements, but the issuance of the letter may reduce the firm’s business risk by clarifying responsibilities of each party and the objectives and limitations of the engagement.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 written engagement letter (or other suitable form of written agreement) is required for all audits. However, the PPC approach is to obtain an engagement letter in all audits.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“Audit Engagement Letter” (CL-1.1) can be used to draft an engagement letter for the audit.</a:t>
            </a:r>
            <a:endParaRPr lang="en-US" dirty="0"/>
          </a:p>
        </p:txBody>
      </p:sp>
      <p:sp>
        <p:nvSpPr>
          <p:cNvPr id="4" name="Slide Number Placeholder 3"/>
          <p:cNvSpPr>
            <a:spLocks noGrp="1"/>
          </p:cNvSpPr>
          <p:nvPr>
            <p:ph type="sldNum" sz="quarter" idx="10"/>
          </p:nvPr>
        </p:nvSpPr>
        <p:spPr/>
        <p:txBody>
          <a:bodyPr/>
          <a:lstStyle/>
          <a:p>
            <a:fld id="{C4B72ABE-C299-4B5C-A683-AF5EC681CD44}"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next few slides address Step 2 of the PPC Audit Approach: Perform Planning and Risk Assessment Procedures, which consists of holding an engagement team discussion (including the engagement partner), determining materiality, performing risk assessment procedures, and obtaining an understanding of the entity and its environment, including internal control.</a:t>
            </a:r>
          </a:p>
          <a:p>
            <a:endParaRPr lang="en-US" sz="1200" b="0" i="0" u="none" strike="noStrike" kern="1200" baseline="0" dirty="0">
              <a:solidFill>
                <a:schemeClr val="tx1"/>
              </a:solidFill>
              <a:latin typeface="+mn-lt"/>
              <a:ea typeface="+mn-ea"/>
              <a:cs typeface="+mn-cs"/>
            </a:endParaRPr>
          </a:p>
          <a:p>
            <a:r>
              <a:rPr lang="en-US" u="sng" dirty="0"/>
              <a:t>For More Information</a:t>
            </a:r>
            <a:r>
              <a:rPr lang="en-US" dirty="0"/>
              <a:t>:  Planning and risk assessment procedures are discussed in section 201.</a:t>
            </a:r>
          </a:p>
        </p:txBody>
      </p:sp>
      <p:sp>
        <p:nvSpPr>
          <p:cNvPr id="4" name="Slide Number Placeholder 3"/>
          <p:cNvSpPr>
            <a:spLocks noGrp="1"/>
          </p:cNvSpPr>
          <p:nvPr>
            <p:ph type="sldNum" sz="quarter" idx="10"/>
          </p:nvPr>
        </p:nvSpPr>
        <p:spPr/>
        <p:txBody>
          <a:bodyPr/>
          <a:lstStyle/>
          <a:p>
            <a:fld id="{C4B72ABE-C299-4B5C-A683-AF5EC681CD44}"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u="sng" dirty="0"/>
              <a:t>Key Points</a:t>
            </a:r>
            <a:r>
              <a:rPr lang="en-US" dirty="0"/>
              <a:t>:</a:t>
            </a:r>
          </a:p>
          <a:p>
            <a:endParaRPr lang="en-US" dirty="0"/>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AU-C 315B.11 requires key members of the audit team (including the engagement partner) to discuss the susceptibility of the entity’s financial statements to material misstatements. AU-C 240B.15 requires an open exchange of ideas, or “brainstorming,” among audit team members about how and where they believe the entity’s financial statements (including individual statements and disclosures) may be susceptible to material misstatement due to fraud, how management could perpetuate and conceal fraudulent financial reporting (including omitted or improper disclosures), and how assets of the entity could be misappropriated.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discussion of risks of material misstatement due to fraud ought to include consideration of the risk that management might intentionally present disclosures that are not clear and understandable or otherwise misleading, or omit necessary disclosures.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These discussions can be held concurrently, that is, one meeting can cover the susceptibility of the financial statements to material misstatements from both error and fraud. However, it is important to consider the susceptibility to fraud as a distinct part of this combined discussion to avoid potentially diluting that critical consideration.</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focus ought to be on the individual members gaining a better understanding of the potential for material misstatements resulting from error or fraud in the specific areas assigned to them, and understanding how the results of audit procedures they perform affect other aspects of the audit. The partner and more experienced team members can share their insights based on their cumulative knowledge of the entity, its industry, and its environment.</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Participants should maintain an attitude of professional skepticism throughout the audit, recognizing the possibility that a material misstatement due to fraud could exist, notwithstanding the auditor’s past experience of the honesty and integrity of the entity’s management.</a:t>
            </a:r>
            <a:endParaRPr lang="en-US" dirty="0"/>
          </a:p>
          <a:p>
            <a:pPr lvl="0"/>
            <a:endParaRPr lang="en-US" dirty="0"/>
          </a:p>
          <a:p>
            <a:r>
              <a:rPr lang="en-US" u="sng" dirty="0"/>
              <a:t>Presentation Tips</a:t>
            </a:r>
            <a:r>
              <a:rPr lang="en-US" dirty="0"/>
              <a:t>:</a:t>
            </a:r>
          </a:p>
          <a:p>
            <a:endParaRPr lang="en-US" dirty="0"/>
          </a:p>
          <a:p>
            <a:pPr marL="171450" lvl="0" indent="-171450">
              <a:buFont typeface="Arial" panose="020B0604020202020204" pitchFamily="34" charset="0"/>
              <a:buChar char="•"/>
            </a:pPr>
            <a:r>
              <a:rPr lang="en-US" dirty="0"/>
              <a:t>Tailor the list of engagement team discussion items based on your firm’s practice for the engagement team discussion.</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Consider reviewing Exhibit 2-8, “Sample Questions for Engagement Team Discussion,” with participants.</a:t>
            </a:r>
          </a:p>
          <a:p>
            <a:pPr lvl="0"/>
            <a:endParaRPr lang="en-US" dirty="0"/>
          </a:p>
          <a:p>
            <a:r>
              <a:rPr lang="en-US" u="sng" dirty="0"/>
              <a:t>For More Information</a:t>
            </a:r>
            <a:r>
              <a:rPr lang="en-US" dirty="0"/>
              <a:t>:  The engagement team discussion is discussed at paragraph 201.67.</a:t>
            </a:r>
          </a:p>
        </p:txBody>
      </p:sp>
      <p:sp>
        <p:nvSpPr>
          <p:cNvPr id="4" name="Slide Number Placeholder 3"/>
          <p:cNvSpPr>
            <a:spLocks noGrp="1"/>
          </p:cNvSpPr>
          <p:nvPr>
            <p:ph type="sldNum" sz="quarter" idx="10"/>
          </p:nvPr>
        </p:nvSpPr>
        <p:spPr/>
        <p:txBody>
          <a:bodyPr/>
          <a:lstStyle/>
          <a:p>
            <a:fld id="{C4B72ABE-C299-4B5C-A683-AF5EC681CD4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4AADA3-1EA1-4028-85E4-9979021CD767}" type="datetimeFigureOut">
              <a:rPr lang="en-US" smtClean="0"/>
              <a:pPr/>
              <a:t>10/5/2022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FF49AA-3294-4332-85B5-34E68DDA7A0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4AADA3-1EA1-4028-85E4-9979021CD767}" type="datetimeFigureOut">
              <a:rPr lang="en-US" smtClean="0"/>
              <a:pPr/>
              <a:t>10/5/2022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F49AA-3294-4332-85B5-34E68DDA7A0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5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Understanding Audit Risk Assessment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Engagement Team Discussion </a:t>
            </a:r>
            <a:r>
              <a:rPr lang="en-US" sz="2200" dirty="0"/>
              <a:t>(cont.)</a:t>
            </a:r>
          </a:p>
        </p:txBody>
      </p:sp>
      <p:sp>
        <p:nvSpPr>
          <p:cNvPr id="3" name="Content Placeholder 2"/>
          <p:cNvSpPr>
            <a:spLocks noGrp="1"/>
          </p:cNvSpPr>
          <p:nvPr>
            <p:ph idx="1"/>
          </p:nvPr>
        </p:nvSpPr>
        <p:spPr>
          <a:xfrm>
            <a:off x="685800" y="1600200"/>
            <a:ext cx="8001000" cy="4525963"/>
          </a:xfrm>
        </p:spPr>
        <p:txBody>
          <a:bodyPr>
            <a:normAutofit/>
          </a:bodyPr>
          <a:lstStyle/>
          <a:p>
            <a:r>
              <a:rPr lang="en-US" sz="2400" dirty="0"/>
              <a:t>Attendance: </a:t>
            </a:r>
          </a:p>
          <a:p>
            <a:pPr lvl="1">
              <a:buFont typeface="Wingdings" pitchFamily="2" charset="2"/>
              <a:buChar char="Ø"/>
            </a:pPr>
            <a:r>
              <a:rPr lang="en-US" sz="1800" dirty="0"/>
              <a:t>Engagement partner</a:t>
            </a:r>
          </a:p>
          <a:p>
            <a:pPr lvl="1">
              <a:buFont typeface="Wingdings" pitchFamily="2" charset="2"/>
              <a:buChar char="Ø"/>
            </a:pPr>
            <a:r>
              <a:rPr lang="en-US" sz="1800" dirty="0"/>
              <a:t>Key members of engagement team</a:t>
            </a:r>
          </a:p>
          <a:p>
            <a:r>
              <a:rPr lang="en-US" sz="2400" dirty="0"/>
              <a:t>Document:</a:t>
            </a:r>
          </a:p>
          <a:p>
            <a:pPr lvl="1">
              <a:buFont typeface="Wingdings" pitchFamily="2" charset="2"/>
              <a:buChar char="Ø"/>
            </a:pPr>
            <a:r>
              <a:rPr lang="en-US" sz="1800" dirty="0"/>
              <a:t>How and when the discussion occurred, who participated, and decisions about planned responses </a:t>
            </a:r>
          </a:p>
          <a:p>
            <a:pPr lvl="1">
              <a:buFont typeface="Wingdings" pitchFamily="2" charset="2"/>
              <a:buChar char="Ø"/>
            </a:pPr>
            <a:r>
              <a:rPr lang="en-US" sz="1800" dirty="0"/>
              <a:t>CX-3.2: “Engagement Team Discussion”</a:t>
            </a:r>
          </a:p>
          <a:p>
            <a:pPr lvl="1">
              <a:buFont typeface="Wingdings" pitchFamily="2" charset="2"/>
              <a:buChar char="Ø"/>
            </a:pPr>
            <a:r>
              <a:rPr lang="en-US" sz="1800" dirty="0"/>
              <a:t>CX-7.1: “Risk Assessment Summary Form” (if risks are identified)</a:t>
            </a:r>
          </a:p>
          <a:p>
            <a:pPr lvl="1">
              <a:buFont typeface="Wingdings" pitchFamily="2" charset="2"/>
              <a:buChar char="Ø"/>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Materiality</a:t>
            </a:r>
          </a:p>
        </p:txBody>
      </p:sp>
      <p:sp>
        <p:nvSpPr>
          <p:cNvPr id="3" name="Content Placeholder 2"/>
          <p:cNvSpPr>
            <a:spLocks noGrp="1"/>
          </p:cNvSpPr>
          <p:nvPr>
            <p:ph idx="1"/>
          </p:nvPr>
        </p:nvSpPr>
        <p:spPr/>
        <p:txBody>
          <a:bodyPr>
            <a:normAutofit/>
          </a:bodyPr>
          <a:lstStyle/>
          <a:p>
            <a:pPr fontAlgn="base"/>
            <a:r>
              <a:rPr lang="en-US" dirty="0"/>
              <a:t>Materiality for the financial statements as a whole</a:t>
            </a:r>
          </a:p>
          <a:p>
            <a:pPr fontAlgn="base"/>
            <a:r>
              <a:rPr lang="en-US" dirty="0"/>
              <a:t>Materiality for particular items of lesser amounts</a:t>
            </a:r>
          </a:p>
          <a:p>
            <a:pPr fontAlgn="base"/>
            <a:r>
              <a:rPr lang="en-US" dirty="0"/>
              <a:t>Performance materiality</a:t>
            </a:r>
          </a:p>
          <a:p>
            <a:pPr fontAlgn="base"/>
            <a:r>
              <a:rPr lang="en-US" dirty="0"/>
              <a:t>Component materiality (group audits only)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Materiality</a:t>
            </a:r>
            <a:r>
              <a:rPr lang="en-US" sz="2400" dirty="0"/>
              <a:t> (</a:t>
            </a:r>
            <a:r>
              <a:rPr lang="en-US" sz="2200" dirty="0"/>
              <a:t>cont</a:t>
            </a:r>
            <a:r>
              <a:rPr lang="en-US" sz="2400" dirty="0"/>
              <a:t>.)</a:t>
            </a:r>
            <a:endParaRPr lang="en-US" sz="2200" dirty="0"/>
          </a:p>
        </p:txBody>
      </p:sp>
      <p:sp>
        <p:nvSpPr>
          <p:cNvPr id="3" name="Content Placeholder 2"/>
          <p:cNvSpPr>
            <a:spLocks noGrp="1"/>
          </p:cNvSpPr>
          <p:nvPr>
            <p:ph idx="1"/>
          </p:nvPr>
        </p:nvSpPr>
        <p:spPr/>
        <p:txBody>
          <a:bodyPr>
            <a:normAutofit/>
          </a:bodyPr>
          <a:lstStyle/>
          <a:p>
            <a:pPr fontAlgn="base"/>
            <a:r>
              <a:rPr lang="en-US" dirty="0"/>
              <a:t>Apply professional judgment</a:t>
            </a:r>
          </a:p>
          <a:p>
            <a:pPr fontAlgn="base"/>
            <a:r>
              <a:rPr lang="en-US" dirty="0"/>
              <a:t>Consider decisions that users make</a:t>
            </a:r>
          </a:p>
          <a:p>
            <a:pPr fontAlgn="base"/>
            <a:r>
              <a:rPr lang="en-US" dirty="0"/>
              <a:t>Use appropriate benchmarks, such as % of assets or revenue</a:t>
            </a:r>
          </a:p>
          <a:p>
            <a:pPr fontAlgn="base"/>
            <a:r>
              <a:rPr lang="en-US" dirty="0"/>
              <a:t>Re-evaluate materiality as the audit progresses.  If lower, reconsider:</a:t>
            </a:r>
          </a:p>
          <a:p>
            <a:pPr lvl="1" fontAlgn="base">
              <a:buFont typeface="Wingdings" pitchFamily="2" charset="2"/>
              <a:buChar char="Ø"/>
            </a:pPr>
            <a:r>
              <a:rPr lang="en-US" dirty="0"/>
              <a:t>Level of performance materiality </a:t>
            </a:r>
          </a:p>
          <a:p>
            <a:pPr lvl="1" fontAlgn="base">
              <a:buFont typeface="Wingdings" pitchFamily="2" charset="2"/>
              <a:buChar char="Ø"/>
            </a:pPr>
            <a:r>
              <a:rPr lang="en-US" dirty="0"/>
              <a:t>Adequacy of procedures</a:t>
            </a:r>
          </a:p>
          <a:p>
            <a:pPr lvl="1" fontAlgn="base"/>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Materiality</a:t>
            </a:r>
            <a:r>
              <a:rPr lang="en-US" sz="4400" dirty="0"/>
              <a:t> </a:t>
            </a:r>
            <a:r>
              <a:rPr lang="en-US" sz="2200" dirty="0"/>
              <a:t>(cont…)</a:t>
            </a:r>
          </a:p>
        </p:txBody>
      </p:sp>
      <p:sp>
        <p:nvSpPr>
          <p:cNvPr id="3" name="Content Placeholder 2"/>
          <p:cNvSpPr>
            <a:spLocks noGrp="1"/>
          </p:cNvSpPr>
          <p:nvPr>
            <p:ph idx="1"/>
          </p:nvPr>
        </p:nvSpPr>
        <p:spPr>
          <a:xfrm>
            <a:off x="457200" y="1066800"/>
            <a:ext cx="8229600" cy="5410200"/>
          </a:xfrm>
        </p:spPr>
        <p:txBody>
          <a:bodyPr>
            <a:noAutofit/>
          </a:bodyPr>
          <a:lstStyle/>
          <a:p>
            <a:r>
              <a:rPr lang="en-US" sz="2800" dirty="0"/>
              <a:t>Document:</a:t>
            </a:r>
          </a:p>
          <a:p>
            <a:pPr lvl="1">
              <a:buFont typeface="Wingdings" pitchFamily="2" charset="2"/>
              <a:buChar char="Ø"/>
            </a:pPr>
            <a:r>
              <a:rPr lang="en-US" sz="2400" dirty="0"/>
              <a:t>Materiality at the financial statement level</a:t>
            </a:r>
          </a:p>
          <a:p>
            <a:pPr lvl="1">
              <a:buFont typeface="Wingdings" pitchFamily="2" charset="2"/>
              <a:buChar char="Ø"/>
            </a:pPr>
            <a:r>
              <a:rPr lang="en-US" sz="2400" dirty="0"/>
              <a:t>If applicable, materiality level(s) for particular transaction classes, account balances, or disclosures</a:t>
            </a:r>
          </a:p>
          <a:p>
            <a:pPr lvl="1">
              <a:buFont typeface="Wingdings" pitchFamily="2" charset="2"/>
              <a:buChar char="Ø"/>
            </a:pPr>
            <a:r>
              <a:rPr lang="en-US" sz="2400" dirty="0"/>
              <a:t>Performance materiality</a:t>
            </a:r>
          </a:p>
          <a:p>
            <a:pPr lvl="1">
              <a:buFont typeface="Wingdings" pitchFamily="2" charset="2"/>
              <a:buChar char="Ø"/>
            </a:pPr>
            <a:r>
              <a:rPr lang="en-US" sz="2400" dirty="0"/>
              <a:t>Factors considered in their determination</a:t>
            </a:r>
          </a:p>
          <a:p>
            <a:pPr lvl="1">
              <a:buFont typeface="Wingdings" pitchFamily="2" charset="2"/>
              <a:buChar char="Ø"/>
            </a:pPr>
            <a:r>
              <a:rPr lang="en-US" sz="2400" dirty="0"/>
              <a:t>Any revisions made during the audit</a:t>
            </a:r>
          </a:p>
          <a:p>
            <a:pPr lvl="1">
              <a:buFont typeface="Wingdings" pitchFamily="2" charset="2"/>
              <a:buChar char="Ø"/>
            </a:pPr>
            <a:r>
              <a:rPr lang="en-US" sz="2400" dirty="0"/>
              <a:t>The amount below which misstatements would be considered clearly trivial</a:t>
            </a:r>
          </a:p>
          <a:p>
            <a:pPr lvl="1">
              <a:buFont typeface="Wingdings" pitchFamily="2" charset="2"/>
              <a:buChar char="Ø"/>
            </a:pPr>
            <a:r>
              <a:rPr lang="en-US" sz="2400" dirty="0"/>
              <a:t>CX-2: “Financial Statement Materiality Worksheet for Planning Purposes”</a:t>
            </a:r>
          </a:p>
          <a:p>
            <a:pPr lvl="1">
              <a:buFont typeface="Wingdings" pitchFamily="2" charset="2"/>
              <a:buChar char="Ø"/>
            </a:pPr>
            <a:r>
              <a:rPr lang="en-US" sz="2400" dirty="0"/>
              <a:t>CX-3.5: “Analysis of Group Components and Determination of Component Materiality”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a:t>Risk Assessment</a:t>
            </a:r>
          </a:p>
        </p:txBody>
      </p:sp>
      <p:sp>
        <p:nvSpPr>
          <p:cNvPr id="3" name="Content Placeholder 2"/>
          <p:cNvSpPr>
            <a:spLocks noGrp="1"/>
          </p:cNvSpPr>
          <p:nvPr>
            <p:ph idx="1"/>
          </p:nvPr>
        </p:nvSpPr>
        <p:spPr/>
        <p:txBody>
          <a:bodyPr/>
          <a:lstStyle/>
          <a:p>
            <a:pPr>
              <a:buNone/>
            </a:pPr>
            <a:r>
              <a:rPr lang="en-US" dirty="0"/>
              <a:t>Two categories of audit procedures:</a:t>
            </a:r>
          </a:p>
          <a:p>
            <a:r>
              <a:rPr lang="en-US" dirty="0"/>
              <a:t> Risk assessment procedures</a:t>
            </a:r>
          </a:p>
          <a:p>
            <a:r>
              <a:rPr lang="en-US" dirty="0"/>
              <a:t> Further audit procedures</a:t>
            </a:r>
          </a:p>
          <a:p>
            <a:pPr algn="ctr">
              <a:buNone/>
            </a:pPr>
            <a:endParaRPr lang="en-US" dirty="0"/>
          </a:p>
          <a:p>
            <a:pPr algn="ctr">
              <a:buNone/>
            </a:pPr>
            <a:endParaRPr lang="en-US" dirty="0"/>
          </a:p>
          <a:p>
            <a:pPr>
              <a:buNone/>
            </a:pPr>
            <a:endParaRPr lang="en-US" b="1" dirty="0"/>
          </a:p>
        </p:txBody>
      </p:sp>
      <p:sp>
        <p:nvSpPr>
          <p:cNvPr id="4" name="Up Arrow 3">
            <a:extLst>
              <a:ext uri="{C183D7F6-B498-43B3-948B-1728B52AA6E4}">
                <adec:decorative xmlns:adec="http://schemas.microsoft.com/office/drawing/2017/decorative" val="1"/>
              </a:ext>
            </a:extLst>
          </p:cNvPr>
          <p:cNvSpPr/>
          <p:nvPr/>
        </p:nvSpPr>
        <p:spPr>
          <a:xfrm flipH="1">
            <a:off x="5410200" y="5029200"/>
            <a:ext cx="838200" cy="838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a:extLst>
              <a:ext uri="{C183D7F6-B498-43B3-948B-1728B52AA6E4}">
                <adec:decorative xmlns:adec="http://schemas.microsoft.com/office/drawing/2017/decorative" val="1"/>
              </a:ext>
            </a:extLst>
          </p:cNvPr>
          <p:cNvSpPr/>
          <p:nvPr/>
        </p:nvSpPr>
        <p:spPr>
          <a:xfrm>
            <a:off x="3657600" y="3886200"/>
            <a:ext cx="762000"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C183D7F6-B498-43B3-948B-1728B52AA6E4}">
                <adec:decorative xmlns:adec="http://schemas.microsoft.com/office/drawing/2017/decorative" val="1"/>
              </a:ext>
            </a:extLst>
          </p:cNvPr>
          <p:cNvCxnSpPr/>
          <p:nvPr/>
        </p:nvCxnSpPr>
        <p:spPr>
          <a:xfrm flipV="1">
            <a:off x="3657600" y="4495800"/>
            <a:ext cx="2590800" cy="609600"/>
          </a:xfrm>
          <a:prstGeom prst="line">
            <a:avLst/>
          </a:prstGeom>
          <a:ln w="57150">
            <a:solidFill>
              <a:schemeClr val="tx1"/>
            </a:solidFill>
          </a:ln>
        </p:spPr>
        <p:style>
          <a:lnRef idx="1">
            <a:schemeClr val="dk1"/>
          </a:lnRef>
          <a:fillRef idx="0">
            <a:schemeClr val="dk1"/>
          </a:fillRef>
          <a:effectRef idx="0">
            <a:schemeClr val="dk1"/>
          </a:effectRef>
          <a:fontRef idx="minor">
            <a:schemeClr val="tx1"/>
          </a:fontRef>
        </p:style>
      </p:cxnSp>
      <p:sp>
        <p:nvSpPr>
          <p:cNvPr id="16" name="TextBox 15"/>
          <p:cNvSpPr txBox="1"/>
          <p:nvPr/>
        </p:nvSpPr>
        <p:spPr>
          <a:xfrm>
            <a:off x="609600" y="4419600"/>
            <a:ext cx="1828800" cy="646331"/>
          </a:xfrm>
          <a:prstGeom prst="rect">
            <a:avLst/>
          </a:prstGeom>
          <a:noFill/>
        </p:spPr>
        <p:txBody>
          <a:bodyPr wrap="square" rtlCol="0">
            <a:spAutoFit/>
          </a:bodyPr>
          <a:lstStyle/>
          <a:p>
            <a:pPr algn="ctr"/>
            <a:r>
              <a:rPr lang="en-US" b="1" i="1" dirty="0"/>
              <a:t>Both Provide Audit Evidence</a:t>
            </a:r>
          </a:p>
        </p:txBody>
      </p:sp>
      <p:sp>
        <p:nvSpPr>
          <p:cNvPr id="10" name="TextBox 9"/>
          <p:cNvSpPr txBox="1"/>
          <p:nvPr/>
        </p:nvSpPr>
        <p:spPr>
          <a:xfrm>
            <a:off x="4572000" y="3733800"/>
            <a:ext cx="1447800" cy="830997"/>
          </a:xfrm>
          <a:prstGeom prst="rect">
            <a:avLst/>
          </a:prstGeom>
          <a:noFill/>
        </p:spPr>
        <p:txBody>
          <a:bodyPr wrap="square" rtlCol="0">
            <a:spAutoFit/>
          </a:bodyPr>
          <a:lstStyle/>
          <a:p>
            <a:pPr algn="ctr"/>
            <a:r>
              <a:rPr lang="en-US" sz="1600" dirty="0"/>
              <a:t>Risk Assessment Procedures</a:t>
            </a:r>
          </a:p>
        </p:txBody>
      </p:sp>
      <p:sp>
        <p:nvSpPr>
          <p:cNvPr id="11" name="TextBox 10"/>
          <p:cNvSpPr txBox="1"/>
          <p:nvPr/>
        </p:nvSpPr>
        <p:spPr>
          <a:xfrm>
            <a:off x="3810000" y="5105400"/>
            <a:ext cx="1447800" cy="830997"/>
          </a:xfrm>
          <a:prstGeom prst="rect">
            <a:avLst/>
          </a:prstGeom>
          <a:noFill/>
        </p:spPr>
        <p:txBody>
          <a:bodyPr wrap="square" rtlCol="0">
            <a:spAutoFit/>
          </a:bodyPr>
          <a:lstStyle/>
          <a:p>
            <a:pPr algn="ctr"/>
            <a:r>
              <a:rPr lang="en-US" sz="1600" dirty="0"/>
              <a:t>Further </a:t>
            </a:r>
          </a:p>
          <a:p>
            <a:pPr algn="ctr"/>
            <a:r>
              <a:rPr lang="en-US" sz="1600" dirty="0"/>
              <a:t>Audit Procedures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1"/>
            <a:ext cx="8229600" cy="1143000"/>
          </a:xfrm>
        </p:spPr>
        <p:txBody>
          <a:bodyPr>
            <a:normAutofit fontScale="90000"/>
          </a:bodyPr>
          <a:lstStyle/>
          <a:p>
            <a:r>
              <a:rPr lang="en-US" sz="4400" dirty="0"/>
              <a:t>Risk Assessment Procedures Diagram</a:t>
            </a:r>
            <a:endParaRPr lang="en-US" sz="2200" dirty="0"/>
          </a:p>
        </p:txBody>
      </p:sp>
      <p:graphicFrame>
        <p:nvGraphicFramePr>
          <p:cNvPr id="6" name="Content Placeholder 5" descr="Inquiry, observation and inspection, and analytical procedures all feed into risk assessment procedures. "/>
          <p:cNvGraphicFramePr>
            <a:graphicFrameLocks noGrp="1"/>
          </p:cNvGraphicFramePr>
          <p:nvPr>
            <p:ph idx="1"/>
            <p:extLst>
              <p:ext uri="{D42A27DB-BD31-4B8C-83A1-F6EECF244321}">
                <p14:modId xmlns:p14="http://schemas.microsoft.com/office/powerpoint/2010/main" val="1891783506"/>
              </p:ext>
            </p:extLst>
          </p:nvPr>
        </p:nvGraphicFramePr>
        <p:xfrm>
          <a:off x="457200" y="1295401"/>
          <a:ext cx="82296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Risk Assessment Procedures </a:t>
            </a:r>
            <a:r>
              <a:rPr lang="en-US" sz="3200" dirty="0"/>
              <a:t>(cont…)</a:t>
            </a:r>
          </a:p>
        </p:txBody>
      </p:sp>
      <p:sp>
        <p:nvSpPr>
          <p:cNvPr id="3" name="Content Placeholder 2"/>
          <p:cNvSpPr>
            <a:spLocks noGrp="1"/>
          </p:cNvSpPr>
          <p:nvPr>
            <p:ph idx="1"/>
          </p:nvPr>
        </p:nvSpPr>
        <p:spPr/>
        <p:txBody>
          <a:bodyPr/>
          <a:lstStyle/>
          <a:p>
            <a:pPr fontAlgn="base"/>
            <a:r>
              <a:rPr lang="en-US" dirty="0"/>
              <a:t>Performed to obtain an understanding of the entity and its environment, including internal control, for the purpose of assessing risks</a:t>
            </a:r>
          </a:p>
          <a:p>
            <a:pPr fontAlgn="base"/>
            <a:r>
              <a:rPr lang="en-US" dirty="0"/>
              <a:t>All of the procedures should be performed</a:t>
            </a:r>
          </a:p>
          <a:p>
            <a:pPr fontAlgn="base"/>
            <a:r>
              <a:rPr lang="en-US" dirty="0"/>
              <a:t>Inquiry alone is not sufficient to understand internal control</a:t>
            </a:r>
          </a:p>
          <a:p>
            <a:pPr fontAlgn="base"/>
            <a:r>
              <a:rPr lang="en-US" dirty="0"/>
              <a:t>Provide audit evidence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Inquiries</a:t>
            </a:r>
          </a:p>
        </p:txBody>
      </p:sp>
      <p:sp>
        <p:nvSpPr>
          <p:cNvPr id="3" name="Content Placeholder 2"/>
          <p:cNvSpPr>
            <a:spLocks noGrp="1"/>
          </p:cNvSpPr>
          <p:nvPr>
            <p:ph idx="1"/>
          </p:nvPr>
        </p:nvSpPr>
        <p:spPr>
          <a:xfrm>
            <a:off x="685800" y="1600200"/>
            <a:ext cx="8001000" cy="4525963"/>
          </a:xfrm>
        </p:spPr>
        <p:txBody>
          <a:bodyPr/>
          <a:lstStyle/>
          <a:p>
            <a:pPr fontAlgn="base"/>
            <a:r>
              <a:rPr lang="en-US" dirty="0"/>
              <a:t>Management</a:t>
            </a:r>
          </a:p>
          <a:p>
            <a:pPr fontAlgn="base"/>
            <a:r>
              <a:rPr lang="en-US" dirty="0"/>
              <a:t>Internal audit (if such a function exists)</a:t>
            </a:r>
          </a:p>
          <a:p>
            <a:pPr fontAlgn="base"/>
            <a:r>
              <a:rPr lang="en-US" dirty="0"/>
              <a:t>Other employees</a:t>
            </a:r>
          </a:p>
          <a:p>
            <a:pPr fontAlgn="base"/>
            <a:r>
              <a:rPr lang="en-US" dirty="0"/>
              <a:t>External parties (maybe)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Inquiries</a:t>
            </a:r>
          </a:p>
        </p:txBody>
      </p:sp>
      <p:sp>
        <p:nvSpPr>
          <p:cNvPr id="3" name="Content Placeholder 2"/>
          <p:cNvSpPr>
            <a:spLocks noGrp="1"/>
          </p:cNvSpPr>
          <p:nvPr>
            <p:ph idx="1"/>
          </p:nvPr>
        </p:nvSpPr>
        <p:spPr>
          <a:xfrm>
            <a:off x="609600" y="1371600"/>
            <a:ext cx="8077200" cy="4876800"/>
          </a:xfrm>
        </p:spPr>
        <p:txBody>
          <a:bodyPr>
            <a:noAutofit/>
          </a:bodyPr>
          <a:lstStyle/>
          <a:p>
            <a:r>
              <a:rPr lang="en-US" sz="2800" dirty="0"/>
              <a:t>Inquire about:</a:t>
            </a:r>
          </a:p>
          <a:p>
            <a:pPr lvl="1" fontAlgn="auto">
              <a:spcAft>
                <a:spcPts val="0"/>
              </a:spcAft>
              <a:buFont typeface="Wingdings" pitchFamily="2" charset="2"/>
              <a:buChar char="Ø"/>
              <a:defRPr/>
            </a:pPr>
            <a:r>
              <a:rPr lang="en-US" sz="2400" dirty="0"/>
              <a:t>Entity and its environment </a:t>
            </a:r>
          </a:p>
          <a:p>
            <a:pPr lvl="1" fontAlgn="auto">
              <a:spcAft>
                <a:spcPts val="0"/>
              </a:spcAft>
              <a:buFont typeface="Wingdings" pitchFamily="2" charset="2"/>
              <a:buChar char="Ø"/>
              <a:defRPr/>
            </a:pPr>
            <a:r>
              <a:rPr lang="en-US" sz="2400" dirty="0"/>
              <a:t>Fraud-related matters</a:t>
            </a:r>
          </a:p>
          <a:p>
            <a:pPr lvl="1" fontAlgn="auto">
              <a:spcAft>
                <a:spcPts val="0"/>
              </a:spcAft>
              <a:buFont typeface="Wingdings" pitchFamily="2" charset="2"/>
              <a:buChar char="Ø"/>
              <a:defRPr/>
            </a:pPr>
            <a:r>
              <a:rPr lang="en-US" sz="2400" dirty="0"/>
              <a:t>Related parties</a:t>
            </a:r>
          </a:p>
          <a:p>
            <a:pPr lvl="1" fontAlgn="auto">
              <a:spcAft>
                <a:spcPts val="0"/>
              </a:spcAft>
              <a:buFont typeface="Wingdings" pitchFamily="2" charset="2"/>
              <a:buChar char="Ø"/>
              <a:defRPr/>
            </a:pPr>
            <a:r>
              <a:rPr lang="en-US" sz="2400" dirty="0"/>
              <a:t>Accounting estimates</a:t>
            </a:r>
          </a:p>
          <a:p>
            <a:pPr lvl="1" fontAlgn="auto">
              <a:spcAft>
                <a:spcPts val="0"/>
              </a:spcAft>
              <a:buFont typeface="Wingdings" pitchFamily="2" charset="2"/>
              <a:buChar char="Ø"/>
              <a:defRPr/>
            </a:pPr>
            <a:r>
              <a:rPr lang="en-US" sz="2400" dirty="0"/>
              <a:t>Compliance with laws and regulations</a:t>
            </a:r>
          </a:p>
          <a:p>
            <a:pPr lvl="1" fontAlgn="auto">
              <a:spcAft>
                <a:spcPts val="0"/>
              </a:spcAft>
              <a:buFont typeface="Wingdings" pitchFamily="2" charset="2"/>
              <a:buChar char="Ø"/>
              <a:defRPr/>
            </a:pPr>
            <a:r>
              <a:rPr lang="en-US" sz="2400"/>
              <a:t>Service </a:t>
            </a:r>
            <a:r>
              <a:rPr lang="en-US" sz="2400" dirty="0"/>
              <a:t>organizations</a:t>
            </a:r>
          </a:p>
          <a:p>
            <a:r>
              <a:rPr lang="en-US" sz="2800" dirty="0"/>
              <a:t>Document the inquiries:</a:t>
            </a:r>
          </a:p>
          <a:p>
            <a:pPr lvl="1">
              <a:buFont typeface="Wingdings" pitchFamily="2" charset="2"/>
              <a:buChar char="Ø"/>
            </a:pPr>
            <a:r>
              <a:rPr lang="en-US" sz="2400" dirty="0"/>
              <a:t>CX-3.3, “Fraud Risk Inquiries Form”</a:t>
            </a:r>
          </a:p>
          <a:p>
            <a:pPr lvl="1">
              <a:buFont typeface="Wingdings" pitchFamily="2" charset="2"/>
              <a:buChar char="Ø"/>
            </a:pPr>
            <a:r>
              <a:rPr lang="en-US" sz="2400" dirty="0"/>
              <a:t>CX-7.1, “Risk Assessment Summary Form” (if risks are identified)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Observation and Inspection</a:t>
            </a:r>
          </a:p>
        </p:txBody>
      </p:sp>
      <p:sp>
        <p:nvSpPr>
          <p:cNvPr id="3" name="Content Placeholder 2"/>
          <p:cNvSpPr>
            <a:spLocks noGrp="1"/>
          </p:cNvSpPr>
          <p:nvPr>
            <p:ph idx="1"/>
          </p:nvPr>
        </p:nvSpPr>
        <p:spPr/>
        <p:txBody>
          <a:bodyPr/>
          <a:lstStyle/>
          <a:p>
            <a:pPr fontAlgn="base"/>
            <a:r>
              <a:rPr lang="en-US" dirty="0"/>
              <a:t>Inspect documents and records</a:t>
            </a:r>
          </a:p>
          <a:p>
            <a:pPr fontAlgn="base"/>
            <a:r>
              <a:rPr lang="en-US" dirty="0"/>
              <a:t>Read management and internal reports and minutes</a:t>
            </a:r>
          </a:p>
          <a:p>
            <a:pPr fontAlgn="base"/>
            <a:r>
              <a:rPr lang="en-US" dirty="0"/>
              <a:t>Read external information</a:t>
            </a:r>
          </a:p>
          <a:p>
            <a:pPr fontAlgn="base"/>
            <a:r>
              <a:rPr lang="en-US" dirty="0"/>
              <a:t>Visit premises and plant facilities</a:t>
            </a:r>
          </a:p>
          <a:p>
            <a:pPr fontAlgn="base"/>
            <a:r>
              <a:rPr lang="en-US" dirty="0"/>
              <a:t>Trace transactions through the system (walkthroughs)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This Course: </a:t>
            </a:r>
          </a:p>
        </p:txBody>
      </p:sp>
      <p:sp>
        <p:nvSpPr>
          <p:cNvPr id="3" name="Content Placeholder 2"/>
          <p:cNvSpPr>
            <a:spLocks noGrp="1"/>
          </p:cNvSpPr>
          <p:nvPr>
            <p:ph idx="1"/>
          </p:nvPr>
        </p:nvSpPr>
        <p:spPr/>
        <p:txBody>
          <a:bodyPr/>
          <a:lstStyle/>
          <a:p>
            <a:r>
              <a:rPr lang="en-US" dirty="0"/>
              <a:t>Outline the PPC audit risk assessment process</a:t>
            </a:r>
          </a:p>
          <a:p>
            <a:r>
              <a:rPr lang="en-US" dirty="0"/>
              <a:t>Understand how to use PPC practice aids to perform and document risk assessment</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Analytical Procedures</a:t>
            </a:r>
          </a:p>
        </p:txBody>
      </p:sp>
      <p:sp>
        <p:nvSpPr>
          <p:cNvPr id="3" name="Content Placeholder 2"/>
          <p:cNvSpPr>
            <a:spLocks noGrp="1"/>
          </p:cNvSpPr>
          <p:nvPr>
            <p:ph idx="1"/>
          </p:nvPr>
        </p:nvSpPr>
        <p:spPr/>
        <p:txBody>
          <a:bodyPr>
            <a:normAutofit fontScale="92500" lnSpcReduction="20000"/>
          </a:bodyPr>
          <a:lstStyle/>
          <a:p>
            <a:pPr fontAlgn="base"/>
            <a:r>
              <a:rPr lang="en-US" sz="3500" dirty="0"/>
              <a:t>Preliminary analytical procedures</a:t>
            </a:r>
          </a:p>
          <a:p>
            <a:pPr fontAlgn="base"/>
            <a:r>
              <a:rPr lang="en-US" sz="3500" dirty="0"/>
              <a:t>Analytical procedures related to revenue required by AU-C 240</a:t>
            </a:r>
          </a:p>
          <a:p>
            <a:pPr fontAlgn="base"/>
            <a:r>
              <a:rPr lang="en-US" sz="3500" dirty="0"/>
              <a:t>To enhance understanding of the business and identify potential risk areas</a:t>
            </a:r>
          </a:p>
          <a:p>
            <a:pPr fontAlgn="base"/>
            <a:r>
              <a:rPr lang="en-US" sz="3500" dirty="0"/>
              <a:t>Documented by completing a step on AP-1: “Audit Program for General Planning Procedures”</a:t>
            </a:r>
          </a:p>
          <a:p>
            <a:pPr fontAlgn="base"/>
            <a:r>
              <a:rPr lang="en-US" sz="3500" dirty="0"/>
              <a:t>Add risks to CX-7.1: “Risk Assessment Summary Form”</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sz="4400" dirty="0"/>
              <a:t>Risk Assessment Procedures</a:t>
            </a:r>
          </a:p>
        </p:txBody>
      </p:sp>
      <p:sp>
        <p:nvSpPr>
          <p:cNvPr id="3" name="Content Placeholder 2"/>
          <p:cNvSpPr>
            <a:spLocks noGrp="1"/>
          </p:cNvSpPr>
          <p:nvPr>
            <p:ph idx="1"/>
          </p:nvPr>
        </p:nvSpPr>
        <p:spPr>
          <a:xfrm>
            <a:off x="381000" y="1371600"/>
            <a:ext cx="8229600" cy="5105400"/>
          </a:xfrm>
        </p:spPr>
        <p:txBody>
          <a:bodyPr>
            <a:noAutofit/>
          </a:bodyPr>
          <a:lstStyle/>
          <a:p>
            <a:pPr fontAlgn="base"/>
            <a:r>
              <a:rPr lang="en-US" dirty="0"/>
              <a:t>Document the procedures performed</a:t>
            </a:r>
          </a:p>
          <a:p>
            <a:pPr fontAlgn="base"/>
            <a:r>
              <a:rPr lang="en-US" dirty="0"/>
              <a:t>AU-C 230 provides guidance on documenting procedures</a:t>
            </a:r>
          </a:p>
          <a:p>
            <a:pPr lvl="1" fontAlgn="base">
              <a:buFont typeface="Wingdings" pitchFamily="2" charset="2"/>
              <a:buChar char="Ø"/>
            </a:pPr>
            <a:r>
              <a:rPr lang="en-US" dirty="0"/>
              <a:t>For inquiries, document the date, name, and title of individual, inquiry, and response</a:t>
            </a:r>
          </a:p>
          <a:p>
            <a:pPr lvl="1" fontAlgn="base">
              <a:buFont typeface="Wingdings" pitchFamily="2" charset="2"/>
              <a:buChar char="Ø"/>
            </a:pPr>
            <a:r>
              <a:rPr lang="en-US" dirty="0"/>
              <a:t>For observation, document what was observed, where, when, and entity personnel involved</a:t>
            </a:r>
          </a:p>
          <a:p>
            <a:pPr lvl="1" fontAlgn="base">
              <a:buFont typeface="Wingdings" pitchFamily="2" charset="2"/>
              <a:buChar char="Ø"/>
            </a:pPr>
            <a:r>
              <a:rPr lang="en-US" dirty="0"/>
              <a:t>For inspection, document the identifying characteristics, for example, document name or number and date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Understanding the Entity and Its Environment</a:t>
            </a:r>
          </a:p>
        </p:txBody>
      </p:sp>
      <p:sp>
        <p:nvSpPr>
          <p:cNvPr id="3" name="Content Placeholder 2"/>
          <p:cNvSpPr>
            <a:spLocks noGrp="1"/>
          </p:cNvSpPr>
          <p:nvPr>
            <p:ph idx="1"/>
          </p:nvPr>
        </p:nvSpPr>
        <p:spPr>
          <a:xfrm>
            <a:off x="533400" y="1600200"/>
            <a:ext cx="8153400" cy="4525963"/>
          </a:xfrm>
        </p:spPr>
        <p:txBody>
          <a:bodyPr>
            <a:normAutofit fontScale="92500" lnSpcReduction="20000"/>
          </a:bodyPr>
          <a:lstStyle/>
          <a:p>
            <a:pPr fontAlgn="base"/>
            <a:r>
              <a:rPr lang="en-US" sz="3500" dirty="0"/>
              <a:t>Perform risk assessment procedures (inquiry, analytics, observation, and inspection) to gather information about:</a:t>
            </a:r>
          </a:p>
          <a:p>
            <a:pPr lvl="1" fontAlgn="base">
              <a:buFont typeface="Wingdings" pitchFamily="2" charset="2"/>
              <a:buChar char="Ø"/>
            </a:pPr>
            <a:r>
              <a:rPr lang="en-US" sz="3000" dirty="0"/>
              <a:t>Industry, regulatory, and other external factors</a:t>
            </a:r>
          </a:p>
          <a:p>
            <a:pPr lvl="1" fontAlgn="base">
              <a:buFont typeface="Wingdings" pitchFamily="2" charset="2"/>
              <a:buChar char="Ø"/>
            </a:pPr>
            <a:r>
              <a:rPr lang="en-US" sz="3000" dirty="0"/>
              <a:t>Nature of the entity</a:t>
            </a:r>
          </a:p>
          <a:p>
            <a:pPr lvl="1" fontAlgn="base">
              <a:buFont typeface="Wingdings" pitchFamily="2" charset="2"/>
              <a:buChar char="Ø"/>
            </a:pPr>
            <a:r>
              <a:rPr lang="en-US" sz="3000" dirty="0"/>
              <a:t>Objectives, strategies, and related business risks</a:t>
            </a:r>
          </a:p>
          <a:p>
            <a:pPr lvl="1" fontAlgn="base">
              <a:buFont typeface="Wingdings" pitchFamily="2" charset="2"/>
              <a:buChar char="Ø"/>
            </a:pPr>
            <a:r>
              <a:rPr lang="en-US" sz="3000" dirty="0"/>
              <a:t>Measurement and review of the entity’s financial performance</a:t>
            </a:r>
          </a:p>
          <a:p>
            <a:pPr lvl="1" fontAlgn="base">
              <a:buFont typeface="Wingdings" pitchFamily="2" charset="2"/>
              <a:buChar char="Ø"/>
            </a:pPr>
            <a:r>
              <a:rPr lang="en-US" sz="3000" dirty="0"/>
              <a:t>Selection and application of accounting policies</a:t>
            </a:r>
          </a:p>
          <a:p>
            <a:pPr lvl="1" fontAlgn="base">
              <a:buFont typeface="Wingdings" pitchFamily="2" charset="2"/>
              <a:buChar char="Ø"/>
            </a:pPr>
            <a:r>
              <a:rPr lang="en-US" sz="3000" dirty="0"/>
              <a:t>Internal control</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normAutofit fontScale="90000"/>
          </a:bodyPr>
          <a:lstStyle/>
          <a:p>
            <a:r>
              <a:rPr lang="en-US" dirty="0"/>
              <a:t>Understanding the Entity and Its Environment </a:t>
            </a:r>
            <a:r>
              <a:rPr lang="en-US" sz="2400" dirty="0"/>
              <a:t>(cont)</a:t>
            </a:r>
          </a:p>
        </p:txBody>
      </p:sp>
      <p:sp>
        <p:nvSpPr>
          <p:cNvPr id="78851" name="Rectangle 3"/>
          <p:cNvSpPr>
            <a:spLocks noGrp="1" noChangeArrowheads="1"/>
          </p:cNvSpPr>
          <p:nvPr>
            <p:ph idx="1"/>
          </p:nvPr>
        </p:nvSpPr>
        <p:spPr/>
        <p:txBody>
          <a:bodyPr/>
          <a:lstStyle/>
          <a:p>
            <a:pPr>
              <a:lnSpc>
                <a:spcPct val="90000"/>
              </a:lnSpc>
            </a:pPr>
            <a:r>
              <a:rPr lang="en-US" dirty="0"/>
              <a:t>Obtain an understanding of the client’s selection and application of accounting policies</a:t>
            </a:r>
          </a:p>
          <a:p>
            <a:pPr lvl="1">
              <a:lnSpc>
                <a:spcPct val="90000"/>
              </a:lnSpc>
              <a:buFont typeface="Wingdings" pitchFamily="2" charset="2"/>
              <a:buChar char="Ø"/>
            </a:pPr>
            <a:r>
              <a:rPr lang="en-US" dirty="0"/>
              <a:t>Are accounting policies appropriate for the entity and consistent with the industry?</a:t>
            </a:r>
          </a:p>
          <a:p>
            <a:pPr lvl="1">
              <a:lnSpc>
                <a:spcPct val="90000"/>
              </a:lnSpc>
              <a:buFont typeface="Wingdings" pitchFamily="2" charset="2"/>
              <a:buChar char="Ø"/>
            </a:pPr>
            <a:r>
              <a:rPr lang="en-US" dirty="0"/>
              <a:t>Are there any changes in accounting policies?</a:t>
            </a:r>
          </a:p>
        </p:txBody>
      </p:sp>
      <p:sp>
        <p:nvSpPr>
          <p:cNvPr id="5" name="Slide Number Placeholder 4"/>
          <p:cNvSpPr>
            <a:spLocks noGrp="1"/>
          </p:cNvSpPr>
          <p:nvPr>
            <p:ph type="sldNum" sz="quarter" idx="12"/>
          </p:nvPr>
        </p:nvSpPr>
        <p:spPr/>
        <p:txBody>
          <a:bodyPr/>
          <a:lstStyle/>
          <a:p>
            <a:fld id="{10B419B1-48BD-440F-8DFC-BCE775AE39DA}" type="slidenum">
              <a:rPr lang="en-US"/>
              <a:pPr/>
              <a:t>23</a:t>
            </a:fld>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Understanding the Entity and Its Environment </a:t>
            </a:r>
            <a:r>
              <a:rPr lang="en-US" sz="2400" dirty="0"/>
              <a:t>(cont.)</a:t>
            </a:r>
          </a:p>
        </p:txBody>
      </p:sp>
      <p:sp>
        <p:nvSpPr>
          <p:cNvPr id="3" name="Content Placeholder 2"/>
          <p:cNvSpPr>
            <a:spLocks noGrp="1"/>
          </p:cNvSpPr>
          <p:nvPr>
            <p:ph idx="1"/>
          </p:nvPr>
        </p:nvSpPr>
        <p:spPr/>
        <p:txBody>
          <a:bodyPr/>
          <a:lstStyle/>
          <a:p>
            <a:pPr>
              <a:lnSpc>
                <a:spcPct val="90000"/>
              </a:lnSpc>
            </a:pPr>
            <a:r>
              <a:rPr lang="en-US" dirty="0"/>
              <a:t>Consider the presence of fraud risk factors</a:t>
            </a:r>
          </a:p>
          <a:p>
            <a:pPr>
              <a:lnSpc>
                <a:spcPct val="90000"/>
              </a:lnSpc>
            </a:pPr>
            <a:r>
              <a:rPr lang="en-US" dirty="0"/>
              <a:t>Update information obtained in prior years by performing risk assessment procedures to determine if the information has changed</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a:bodyPr>
          <a:lstStyle/>
          <a:p>
            <a:r>
              <a:rPr lang="en-US" dirty="0"/>
              <a:t>Using the PPC Approach</a:t>
            </a:r>
          </a:p>
        </p:txBody>
      </p:sp>
      <p:sp>
        <p:nvSpPr>
          <p:cNvPr id="79875" name="Rectangle 3"/>
          <p:cNvSpPr>
            <a:spLocks noGrp="1" noChangeArrowheads="1"/>
          </p:cNvSpPr>
          <p:nvPr>
            <p:ph idx="1"/>
          </p:nvPr>
        </p:nvSpPr>
        <p:spPr/>
        <p:txBody>
          <a:bodyPr>
            <a:normAutofit fontScale="92500" lnSpcReduction="10000"/>
          </a:bodyPr>
          <a:lstStyle/>
          <a:p>
            <a:r>
              <a:rPr lang="en-US" dirty="0"/>
              <a:t>CX-3.1:  “Understanding the Entity and Identifying Risks”</a:t>
            </a:r>
          </a:p>
          <a:p>
            <a:pPr lvl="1">
              <a:buFont typeface="Wingdings" pitchFamily="2" charset="2"/>
              <a:buChar char="Ø"/>
            </a:pPr>
            <a:r>
              <a:rPr lang="en-US" sz="3000" dirty="0"/>
              <a:t>Key elements of the understanding</a:t>
            </a:r>
          </a:p>
          <a:p>
            <a:pPr lvl="1">
              <a:buFont typeface="Wingdings" pitchFamily="2" charset="2"/>
              <a:buChar char="Ø"/>
            </a:pPr>
            <a:r>
              <a:rPr lang="en-US" sz="3000" dirty="0"/>
              <a:t>The consideration of fraud risk factors</a:t>
            </a:r>
          </a:p>
          <a:p>
            <a:pPr lvl="1">
              <a:buFont typeface="Wingdings" pitchFamily="2" charset="2"/>
              <a:buChar char="Ø"/>
            </a:pPr>
            <a:r>
              <a:rPr lang="en-US" sz="3000" dirty="0"/>
              <a:t>Sources of information</a:t>
            </a:r>
          </a:p>
          <a:p>
            <a:pPr lvl="1">
              <a:buFont typeface="Wingdings" pitchFamily="2" charset="2"/>
              <a:buChar char="Ø"/>
            </a:pPr>
            <a:r>
              <a:rPr lang="en-US" sz="3000" dirty="0"/>
              <a:t>Risk assessment procedures performed</a:t>
            </a:r>
          </a:p>
          <a:p>
            <a:r>
              <a:rPr lang="en-US" sz="3500" dirty="0"/>
              <a:t>CX-7.1:  “Risk Assessment Summary Form”</a:t>
            </a:r>
          </a:p>
          <a:p>
            <a:r>
              <a:rPr lang="en-US" sz="3500" dirty="0"/>
              <a:t>CX-6.1:  “Entity Risk Factors” and CX-6.2:  “Fraud Risk Factors” (memory joggers)</a:t>
            </a:r>
          </a:p>
          <a:p>
            <a:pPr>
              <a:buFont typeface="Wingdings 2" pitchFamily="18" charset="2"/>
              <a:buChar char=""/>
            </a:pPr>
            <a:endParaRPr lang="en-US" dirty="0"/>
          </a:p>
        </p:txBody>
      </p:sp>
      <p:sp>
        <p:nvSpPr>
          <p:cNvPr id="5" name="Slide Number Placeholder 4"/>
          <p:cNvSpPr>
            <a:spLocks noGrp="1"/>
          </p:cNvSpPr>
          <p:nvPr>
            <p:ph type="sldNum" sz="quarter" idx="12"/>
          </p:nvPr>
        </p:nvSpPr>
        <p:spPr/>
        <p:txBody>
          <a:bodyPr/>
          <a:lstStyle/>
          <a:p>
            <a:fld id="{456E39AC-A887-44B0-9B5D-B16562217D56}" type="slidenum">
              <a:rPr lang="en-US"/>
              <a:pPr/>
              <a:t>25</a:t>
            </a:fld>
            <a:endParaRPr 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normAutofit fontScale="90000"/>
          </a:bodyPr>
          <a:lstStyle/>
          <a:p>
            <a:r>
              <a:rPr lang="en-US" dirty="0"/>
              <a:t>Understanding Internal Control Diagram</a:t>
            </a:r>
          </a:p>
        </p:txBody>
      </p:sp>
      <p:graphicFrame>
        <p:nvGraphicFramePr>
          <p:cNvPr id="6" name="Content Placeholder 5" descr="Control environment, risk assessment, information and communication, monitoring, and control activities. "/>
          <p:cNvGraphicFramePr>
            <a:graphicFrameLocks noGrp="1"/>
          </p:cNvGraphicFramePr>
          <p:nvPr>
            <p:ph idx="1"/>
            <p:extLst>
              <p:ext uri="{D42A27DB-BD31-4B8C-83A1-F6EECF244321}">
                <p14:modId xmlns:p14="http://schemas.microsoft.com/office/powerpoint/2010/main" val="161421225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E0109E13-9210-462A-A0F4-404DDBA20174}" type="slidenum">
              <a:rPr lang="en-US"/>
              <a:pPr/>
              <a:t>26</a:t>
            </a:fld>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dirty="0"/>
              <a:t>Understanding Internal Control</a:t>
            </a:r>
          </a:p>
        </p:txBody>
      </p:sp>
      <p:sp>
        <p:nvSpPr>
          <p:cNvPr id="88067" name="Rectangle 3"/>
          <p:cNvSpPr>
            <a:spLocks noGrp="1" noChangeArrowheads="1"/>
          </p:cNvSpPr>
          <p:nvPr>
            <p:ph idx="1"/>
          </p:nvPr>
        </p:nvSpPr>
        <p:spPr/>
        <p:txBody>
          <a:bodyPr/>
          <a:lstStyle/>
          <a:p>
            <a:r>
              <a:rPr lang="en-US" dirty="0"/>
              <a:t>Understand design and implementation</a:t>
            </a:r>
          </a:p>
          <a:p>
            <a:r>
              <a:rPr lang="en-US" dirty="0"/>
              <a:t>Perform inquiry, observation, and inspection</a:t>
            </a:r>
          </a:p>
          <a:p>
            <a:r>
              <a:rPr lang="en-US" dirty="0"/>
              <a:t>Inquiry alone is not sufficient to understand the design and implementation of controls</a:t>
            </a:r>
          </a:p>
        </p:txBody>
      </p:sp>
      <p:sp>
        <p:nvSpPr>
          <p:cNvPr id="5" name="Slide Number Placeholder 4"/>
          <p:cNvSpPr>
            <a:spLocks noGrp="1"/>
          </p:cNvSpPr>
          <p:nvPr>
            <p:ph type="sldNum" sz="quarter" idx="12"/>
          </p:nvPr>
        </p:nvSpPr>
        <p:spPr/>
        <p:txBody>
          <a:bodyPr/>
          <a:lstStyle/>
          <a:p>
            <a:fld id="{8F9EDF57-53F4-4656-AAB3-C30BEF7CDC84}" type="slidenum">
              <a:rPr lang="en-US"/>
              <a:pPr/>
              <a:t>27</a:t>
            </a:fld>
            <a:endParaRPr 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US" dirty="0"/>
              <a:t>Understanding Internal Control</a:t>
            </a:r>
            <a:r>
              <a:rPr lang="en-US" sz="4400" dirty="0"/>
              <a:t> </a:t>
            </a:r>
            <a:r>
              <a:rPr lang="en-US" sz="2400" dirty="0"/>
              <a:t>(cont.)</a:t>
            </a:r>
          </a:p>
        </p:txBody>
      </p:sp>
      <p:sp>
        <p:nvSpPr>
          <p:cNvPr id="89091" name="Rectangle 3"/>
          <p:cNvSpPr>
            <a:spLocks noGrp="1" noChangeArrowheads="1"/>
          </p:cNvSpPr>
          <p:nvPr>
            <p:ph idx="1"/>
          </p:nvPr>
        </p:nvSpPr>
        <p:spPr>
          <a:xfrm>
            <a:off x="457200" y="1295400"/>
            <a:ext cx="8229600" cy="4953000"/>
          </a:xfrm>
        </p:spPr>
        <p:txBody>
          <a:bodyPr>
            <a:noAutofit/>
          </a:bodyPr>
          <a:lstStyle/>
          <a:p>
            <a:r>
              <a:rPr lang="en-US" dirty="0"/>
              <a:t>Evaluate the design and implementation of controls</a:t>
            </a:r>
            <a:r>
              <a:rPr lang="en-US" dirty="0">
                <a:cs typeface="Arial" charset="0"/>
              </a:rPr>
              <a:t>—</a:t>
            </a:r>
          </a:p>
          <a:p>
            <a:pPr lvl="1">
              <a:buFont typeface="Wingdings" pitchFamily="2" charset="2"/>
              <a:buChar char="Ø"/>
            </a:pPr>
            <a:r>
              <a:rPr lang="en-US" dirty="0"/>
              <a:t>Related to significant risks</a:t>
            </a:r>
          </a:p>
          <a:p>
            <a:pPr lvl="1">
              <a:buFont typeface="Wingdings" pitchFamily="2" charset="2"/>
              <a:buChar char="Ø"/>
            </a:pPr>
            <a:r>
              <a:rPr lang="en-US" dirty="0"/>
              <a:t>Related to risks that cannot be tested effectively using substantive procedures alone</a:t>
            </a:r>
          </a:p>
          <a:p>
            <a:r>
              <a:rPr lang="en-US" dirty="0"/>
              <a:t>Understand</a:t>
            </a:r>
            <a:r>
              <a:rPr lang="en-US" dirty="0">
                <a:cs typeface="Arial" charset="0"/>
              </a:rPr>
              <a:t>—</a:t>
            </a:r>
          </a:p>
          <a:p>
            <a:pPr lvl="1">
              <a:buFont typeface="Wingdings" pitchFamily="2" charset="2"/>
              <a:buChar char="Ø"/>
            </a:pPr>
            <a:r>
              <a:rPr lang="en-US" dirty="0"/>
              <a:t>How the incorrect processing of transactions is resolved</a:t>
            </a:r>
          </a:p>
          <a:p>
            <a:pPr lvl="1">
              <a:buFont typeface="Wingdings" pitchFamily="2" charset="2"/>
              <a:buChar char="Ø"/>
            </a:pPr>
            <a:r>
              <a:rPr lang="en-US" dirty="0"/>
              <a:t>How detail is reconciled to the general ledger for material accounts</a:t>
            </a:r>
          </a:p>
        </p:txBody>
      </p:sp>
      <p:sp>
        <p:nvSpPr>
          <p:cNvPr id="5" name="Slide Number Placeholder 4"/>
          <p:cNvSpPr>
            <a:spLocks noGrp="1"/>
          </p:cNvSpPr>
          <p:nvPr>
            <p:ph type="sldNum" sz="quarter" idx="12"/>
          </p:nvPr>
        </p:nvSpPr>
        <p:spPr/>
        <p:txBody>
          <a:bodyPr/>
          <a:lstStyle/>
          <a:p>
            <a:fld id="{D7E2FB8F-CDD1-4253-A67E-CA149CA51B7A}" type="slidenum">
              <a:rPr lang="en-US"/>
              <a:pPr/>
              <a:t>28</a:t>
            </a:fld>
            <a:endParaRPr lang="en-US"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Understanding Internal Control </a:t>
            </a:r>
            <a:r>
              <a:rPr lang="en-US" sz="2400" dirty="0"/>
              <a:t>(cont)</a:t>
            </a:r>
          </a:p>
        </p:txBody>
      </p:sp>
      <p:sp>
        <p:nvSpPr>
          <p:cNvPr id="3" name="Content Placeholder 2"/>
          <p:cNvSpPr>
            <a:spLocks noGrp="1"/>
          </p:cNvSpPr>
          <p:nvPr>
            <p:ph idx="1"/>
          </p:nvPr>
        </p:nvSpPr>
        <p:spPr>
          <a:xfrm>
            <a:off x="457200" y="1600200"/>
            <a:ext cx="8229600" cy="4525963"/>
          </a:xfrm>
        </p:spPr>
        <p:txBody>
          <a:bodyPr/>
          <a:lstStyle/>
          <a:p>
            <a:pPr>
              <a:lnSpc>
                <a:spcPct val="90000"/>
              </a:lnSpc>
            </a:pPr>
            <a:r>
              <a:rPr lang="en-US" dirty="0"/>
              <a:t>Document the following:</a:t>
            </a:r>
          </a:p>
          <a:p>
            <a:pPr lvl="1">
              <a:lnSpc>
                <a:spcPct val="90000"/>
              </a:lnSpc>
              <a:buFont typeface="Wingdings" pitchFamily="2" charset="2"/>
              <a:buChar char="Ø"/>
            </a:pPr>
            <a:r>
              <a:rPr lang="en-US" dirty="0"/>
              <a:t>Understanding of internal control components</a:t>
            </a:r>
          </a:p>
          <a:p>
            <a:pPr lvl="1">
              <a:lnSpc>
                <a:spcPct val="90000"/>
              </a:lnSpc>
              <a:buFont typeface="Wingdings" pitchFamily="2" charset="2"/>
              <a:buChar char="Ø"/>
            </a:pPr>
            <a:r>
              <a:rPr lang="en-US" dirty="0"/>
              <a:t>Sources of information</a:t>
            </a:r>
          </a:p>
          <a:p>
            <a:pPr lvl="1">
              <a:lnSpc>
                <a:spcPct val="90000"/>
              </a:lnSpc>
              <a:buFont typeface="Wingdings" pitchFamily="2" charset="2"/>
              <a:buChar char="Ø"/>
            </a:pPr>
            <a:r>
              <a:rPr lang="en-US" dirty="0"/>
              <a:t>Procedures performed</a:t>
            </a:r>
          </a:p>
          <a:p>
            <a:pPr lvl="1">
              <a:lnSpc>
                <a:spcPct val="90000"/>
              </a:lnSpc>
              <a:buFont typeface="Wingdings" pitchFamily="2" charset="2"/>
              <a:buChar char="Ø"/>
            </a:pPr>
            <a:r>
              <a:rPr lang="en-US" dirty="0"/>
              <a:t>Controls evaluated related to significant risks and risks for which substantive procedures alone are not effective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819912"/>
          </a:xfrm>
        </p:spPr>
        <p:txBody>
          <a:bodyPr>
            <a:normAutofit/>
          </a:bodyPr>
          <a:lstStyle/>
          <a:p>
            <a:r>
              <a:rPr lang="en-US" sz="4400" dirty="0"/>
              <a:t>What is Risk Assessment?</a:t>
            </a:r>
          </a:p>
        </p:txBody>
      </p:sp>
      <p:sp>
        <p:nvSpPr>
          <p:cNvPr id="5" name="Content Placeholder 4"/>
          <p:cNvSpPr>
            <a:spLocks noGrp="1"/>
          </p:cNvSpPr>
          <p:nvPr>
            <p:ph sz="half" idx="1"/>
          </p:nvPr>
        </p:nvSpPr>
        <p:spPr>
          <a:xfrm>
            <a:off x="457200" y="1920085"/>
            <a:ext cx="3200400" cy="4434840"/>
          </a:xfrm>
        </p:spPr>
        <p:txBody>
          <a:bodyPr>
            <a:normAutofit/>
          </a:bodyPr>
          <a:lstStyle/>
          <a:p>
            <a:pPr>
              <a:buNone/>
            </a:pPr>
            <a:r>
              <a:rPr lang="en-US" b="1" dirty="0"/>
              <a:t>Risk Assessment</a:t>
            </a:r>
          </a:p>
          <a:p>
            <a:pPr lvl="0"/>
            <a:r>
              <a:rPr lang="en-US" sz="1800" dirty="0"/>
              <a:t>Obtain an understanding of the client, including internal control</a:t>
            </a:r>
          </a:p>
          <a:p>
            <a:pPr lvl="0"/>
            <a:r>
              <a:rPr lang="en-US" sz="1800" dirty="0"/>
              <a:t>Identify and assess risks of material misstatement of the financial statements, whether due to error or fraud</a:t>
            </a:r>
          </a:p>
          <a:p>
            <a:pPr lvl="0"/>
            <a:r>
              <a:rPr lang="en-US" sz="1800" dirty="0"/>
              <a:t>Evaluate both overall risks and risks that affect only specific assertions</a:t>
            </a:r>
          </a:p>
          <a:p>
            <a:pPr>
              <a:buNone/>
            </a:pPr>
            <a:endParaRPr lang="en-US" dirty="0"/>
          </a:p>
        </p:txBody>
      </p:sp>
      <p:sp>
        <p:nvSpPr>
          <p:cNvPr id="7" name="Right Arrow 6" descr="Arrow pointing right"/>
          <p:cNvSpPr/>
          <p:nvPr/>
        </p:nvSpPr>
        <p:spPr>
          <a:xfrm>
            <a:off x="3429000" y="3352800"/>
            <a:ext cx="2362200" cy="15122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3733800" y="3886200"/>
            <a:ext cx="1600200" cy="523220"/>
          </a:xfrm>
          <a:prstGeom prst="rect">
            <a:avLst/>
          </a:prstGeom>
          <a:noFill/>
        </p:spPr>
        <p:txBody>
          <a:bodyPr wrap="square" rtlCol="0">
            <a:spAutoFit/>
          </a:bodyPr>
          <a:lstStyle/>
          <a:p>
            <a:pPr algn="ctr"/>
            <a:r>
              <a:rPr lang="en-US" sz="2800" b="1" dirty="0"/>
              <a:t>Linkage</a:t>
            </a:r>
          </a:p>
        </p:txBody>
      </p:sp>
      <p:sp>
        <p:nvSpPr>
          <p:cNvPr id="6" name="Content Placeholder 5"/>
          <p:cNvSpPr>
            <a:spLocks noGrp="1"/>
          </p:cNvSpPr>
          <p:nvPr>
            <p:ph sz="half" idx="2"/>
          </p:nvPr>
        </p:nvSpPr>
        <p:spPr>
          <a:xfrm>
            <a:off x="5562600" y="1920085"/>
            <a:ext cx="3200400" cy="4434840"/>
          </a:xfrm>
        </p:spPr>
        <p:txBody>
          <a:bodyPr>
            <a:normAutofit/>
          </a:bodyPr>
          <a:lstStyle/>
          <a:p>
            <a:pPr>
              <a:buNone/>
            </a:pPr>
            <a:endParaRPr lang="en-US" dirty="0"/>
          </a:p>
          <a:p>
            <a:pPr>
              <a:buNone/>
            </a:pPr>
            <a:r>
              <a:rPr lang="en-US" b="1" dirty="0"/>
              <a:t>Audit Procedures</a:t>
            </a:r>
          </a:p>
          <a:p>
            <a:pPr>
              <a:buNone/>
            </a:pPr>
            <a:endParaRPr lang="en-US" dirty="0"/>
          </a:p>
          <a:p>
            <a:pPr lvl="0"/>
            <a:r>
              <a:rPr lang="en-US" sz="1800" dirty="0"/>
              <a:t>Concentrate audit effort in high risk areas</a:t>
            </a:r>
          </a:p>
          <a:p>
            <a:pPr lvl="1"/>
            <a:r>
              <a:rPr lang="en-US" sz="1800" dirty="0"/>
              <a:t>Inherent risk</a:t>
            </a:r>
          </a:p>
          <a:p>
            <a:pPr lvl="1"/>
            <a:r>
              <a:rPr lang="en-US" sz="1800" dirty="0"/>
              <a:t>Control risk</a:t>
            </a:r>
          </a:p>
          <a:p>
            <a:pPr lvl="0"/>
            <a:r>
              <a:rPr lang="en-US" sz="1800" dirty="0"/>
              <a:t>Perform less extensive procedures in low risk areas</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PPC Approach</a:t>
            </a:r>
          </a:p>
        </p:txBody>
      </p:sp>
      <p:sp>
        <p:nvSpPr>
          <p:cNvPr id="3" name="Content Placeholder 2"/>
          <p:cNvSpPr>
            <a:spLocks noGrp="1"/>
          </p:cNvSpPr>
          <p:nvPr>
            <p:ph idx="1"/>
          </p:nvPr>
        </p:nvSpPr>
        <p:spPr>
          <a:xfrm>
            <a:off x="457200" y="1371600"/>
            <a:ext cx="8229600" cy="4953000"/>
          </a:xfrm>
        </p:spPr>
        <p:txBody>
          <a:bodyPr>
            <a:noAutofit/>
          </a:bodyPr>
          <a:lstStyle/>
          <a:p>
            <a:r>
              <a:rPr lang="en-US" dirty="0"/>
              <a:t>Entity-level controls</a:t>
            </a:r>
          </a:p>
          <a:p>
            <a:pPr lvl="1">
              <a:buFont typeface="Wingdings" pitchFamily="2" charset="2"/>
              <a:buChar char="Ø"/>
            </a:pPr>
            <a:r>
              <a:rPr lang="en-US" dirty="0"/>
              <a:t>Control environment</a:t>
            </a:r>
          </a:p>
          <a:p>
            <a:pPr lvl="1">
              <a:buFont typeface="Wingdings" pitchFamily="2" charset="2"/>
              <a:buChar char="Ø"/>
            </a:pPr>
            <a:r>
              <a:rPr lang="en-US" dirty="0"/>
              <a:t>Risk assessment</a:t>
            </a:r>
          </a:p>
          <a:p>
            <a:pPr lvl="1">
              <a:buFont typeface="Wingdings" pitchFamily="2" charset="2"/>
              <a:buChar char="Ø"/>
            </a:pPr>
            <a:r>
              <a:rPr lang="en-US" dirty="0"/>
              <a:t>Information and communication</a:t>
            </a:r>
          </a:p>
          <a:p>
            <a:pPr lvl="1">
              <a:buFont typeface="Wingdings" pitchFamily="2" charset="2"/>
              <a:buChar char="Ø"/>
            </a:pPr>
            <a:r>
              <a:rPr lang="en-US" dirty="0"/>
              <a:t>Monitoring</a:t>
            </a:r>
          </a:p>
          <a:p>
            <a:r>
              <a:rPr lang="en-US" dirty="0"/>
              <a:t>Activity-level controls</a:t>
            </a:r>
          </a:p>
          <a:p>
            <a:pPr lvl="1">
              <a:buFont typeface="Wingdings" pitchFamily="2" charset="2"/>
              <a:buChar char="Ø"/>
            </a:pPr>
            <a:r>
              <a:rPr lang="en-US" dirty="0"/>
              <a:t>Financial reporting system</a:t>
            </a:r>
          </a:p>
          <a:p>
            <a:pPr lvl="1">
              <a:buFont typeface="Wingdings" pitchFamily="2" charset="2"/>
              <a:buChar char="Ø"/>
            </a:pPr>
            <a:r>
              <a:rPr lang="en-US" dirty="0"/>
              <a:t>Control activities</a:t>
            </a:r>
          </a:p>
          <a:p>
            <a:pPr marL="274320" lvl="1" indent="-274320">
              <a:buClr>
                <a:schemeClr val="tx1"/>
              </a:buClr>
              <a:buSzPct val="95000"/>
              <a:buFont typeface="Arial" pitchFamily="34" charset="0"/>
              <a:buChar char="•"/>
            </a:pPr>
            <a:r>
              <a:rPr lang="en-US" sz="3200" dirty="0"/>
              <a:t>IT environment and general IT controls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the PPC Approach </a:t>
            </a:r>
            <a:r>
              <a:rPr lang="en-US" sz="2200" dirty="0"/>
              <a:t>(cont)</a:t>
            </a:r>
          </a:p>
        </p:txBody>
      </p:sp>
      <p:sp>
        <p:nvSpPr>
          <p:cNvPr id="3" name="Content Placeholder 2"/>
          <p:cNvSpPr>
            <a:spLocks noGrp="1"/>
          </p:cNvSpPr>
          <p:nvPr>
            <p:ph idx="1"/>
          </p:nvPr>
        </p:nvSpPr>
        <p:spPr>
          <a:xfrm>
            <a:off x="457200" y="1371600"/>
            <a:ext cx="8229600" cy="5181600"/>
          </a:xfrm>
        </p:spPr>
        <p:txBody>
          <a:bodyPr>
            <a:noAutofit/>
          </a:bodyPr>
          <a:lstStyle/>
          <a:p>
            <a:r>
              <a:rPr lang="en-US" dirty="0"/>
              <a:t>CX-4.1:  “Understanding the Design and Implementation of Internal Control”</a:t>
            </a:r>
          </a:p>
          <a:p>
            <a:pPr lvl="1">
              <a:buFont typeface="Wingdings" pitchFamily="2" charset="2"/>
              <a:buChar char="Ø"/>
            </a:pPr>
            <a:r>
              <a:rPr lang="en-US" sz="2600" dirty="0"/>
              <a:t>Evaluate entity-level controls</a:t>
            </a:r>
          </a:p>
          <a:p>
            <a:pPr lvl="1">
              <a:buFont typeface="Wingdings" pitchFamily="2" charset="2"/>
              <a:buChar char="Ø"/>
            </a:pPr>
            <a:r>
              <a:rPr lang="en-US" sz="2600" dirty="0"/>
              <a:t>Identify significant transaction classes</a:t>
            </a:r>
          </a:p>
          <a:p>
            <a:r>
              <a:rPr lang="en-US" dirty="0"/>
              <a:t>CX-4.2.1:  “Financial Reporting System Documentation Form—Significant Transaction Classes”</a:t>
            </a:r>
          </a:p>
          <a:p>
            <a:pPr lvl="1">
              <a:buFont typeface="Wingdings" pitchFamily="2" charset="2"/>
              <a:buChar char="Ø"/>
            </a:pPr>
            <a:r>
              <a:rPr lang="en-US" sz="2600" dirty="0"/>
              <a:t>Document the processing of transactions for each significant transaction class</a:t>
            </a:r>
          </a:p>
          <a:p>
            <a:pPr lvl="1">
              <a:buFont typeface="Wingdings" pitchFamily="2" charset="2"/>
              <a:buChar char="Ø"/>
            </a:pPr>
            <a:r>
              <a:rPr lang="en-US" sz="2600" dirty="0"/>
              <a:t>Document the financial close and reporting process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the PPC Approach </a:t>
            </a:r>
            <a:r>
              <a:rPr lang="en-US" sz="2200" dirty="0"/>
              <a:t>(cont…)</a:t>
            </a:r>
          </a:p>
        </p:txBody>
      </p:sp>
      <p:sp>
        <p:nvSpPr>
          <p:cNvPr id="3" name="Content Placeholder 2"/>
          <p:cNvSpPr>
            <a:spLocks noGrp="1"/>
          </p:cNvSpPr>
          <p:nvPr>
            <p:ph idx="1"/>
          </p:nvPr>
        </p:nvSpPr>
        <p:spPr/>
        <p:txBody>
          <a:bodyPr>
            <a:normAutofit lnSpcReduction="10000"/>
          </a:bodyPr>
          <a:lstStyle/>
          <a:p>
            <a:pPr>
              <a:lnSpc>
                <a:spcPct val="90000"/>
              </a:lnSpc>
            </a:pPr>
            <a:r>
              <a:rPr lang="en-US" dirty="0"/>
              <a:t>CX-4.2.2: “Financial Reporting System Documentation Form—IT Environment and General IT Controls”</a:t>
            </a:r>
          </a:p>
          <a:p>
            <a:pPr lvl="1">
              <a:lnSpc>
                <a:spcPct val="90000"/>
              </a:lnSpc>
              <a:buFont typeface="Wingdings" pitchFamily="2" charset="2"/>
              <a:buChar char="Ø"/>
            </a:pPr>
            <a:r>
              <a:rPr lang="en-US" dirty="0"/>
              <a:t>Understand the effect of IT</a:t>
            </a:r>
          </a:p>
          <a:p>
            <a:pPr>
              <a:lnSpc>
                <a:spcPct val="90000"/>
              </a:lnSpc>
            </a:pPr>
            <a:r>
              <a:rPr lang="en-US" dirty="0"/>
              <a:t>CX-4.3.1:  “Walkthrough Documentation Memo” or CX-4.3.2: “Walkthrough Documentation Table”</a:t>
            </a:r>
          </a:p>
          <a:p>
            <a:pPr lvl="1">
              <a:lnSpc>
                <a:spcPct val="90000"/>
              </a:lnSpc>
              <a:buFont typeface="Wingdings" pitchFamily="2" charset="2"/>
              <a:buChar char="Ø"/>
            </a:pPr>
            <a:r>
              <a:rPr lang="en-US" dirty="0"/>
              <a:t>For each walkthrough</a:t>
            </a:r>
          </a:p>
          <a:p>
            <a:pPr>
              <a:lnSpc>
                <a:spcPct val="90000"/>
              </a:lnSpc>
            </a:pPr>
            <a:r>
              <a:rPr lang="en-US" dirty="0"/>
              <a:t>CX-5:  “Activity and Entity-level Control Forms” (optional)</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Identifying Significant Transaction Classes</a:t>
            </a:r>
          </a:p>
        </p:txBody>
      </p:sp>
      <p:sp>
        <p:nvSpPr>
          <p:cNvPr id="3" name="Content Placeholder 2"/>
          <p:cNvSpPr>
            <a:spLocks noGrp="1"/>
          </p:cNvSpPr>
          <p:nvPr>
            <p:ph idx="1"/>
          </p:nvPr>
        </p:nvSpPr>
        <p:spPr>
          <a:xfrm>
            <a:off x="457200" y="1600200"/>
            <a:ext cx="8229600" cy="4648200"/>
          </a:xfrm>
        </p:spPr>
        <p:txBody>
          <a:bodyPr>
            <a:normAutofit/>
          </a:bodyPr>
          <a:lstStyle/>
          <a:p>
            <a:r>
              <a:rPr lang="en-US" dirty="0"/>
              <a:t>Transaction classes that present a reasonable possibility of material misstatement of the financial statements or disclosures based on:</a:t>
            </a:r>
          </a:p>
          <a:p>
            <a:pPr lvl="1">
              <a:buFont typeface="Wingdings" pitchFamily="2" charset="2"/>
              <a:buChar char="Ø"/>
            </a:pPr>
            <a:r>
              <a:rPr lang="en-US" dirty="0"/>
              <a:t>Volume of activity</a:t>
            </a:r>
          </a:p>
          <a:p>
            <a:pPr lvl="1">
              <a:buFont typeface="Wingdings" pitchFamily="2" charset="2"/>
              <a:buChar char="Ø"/>
            </a:pPr>
            <a:r>
              <a:rPr lang="en-US" dirty="0"/>
              <a:t>Size and composition of accounts</a:t>
            </a:r>
          </a:p>
          <a:p>
            <a:pPr lvl="1">
              <a:buFont typeface="Wingdings" pitchFamily="2" charset="2"/>
              <a:buChar char="Ø"/>
            </a:pPr>
            <a:r>
              <a:rPr lang="en-US" dirty="0"/>
              <a:t>Types of transactions</a:t>
            </a:r>
          </a:p>
          <a:p>
            <a:pPr lvl="1">
              <a:buFont typeface="Wingdings" pitchFamily="2" charset="2"/>
              <a:buChar char="Ø"/>
            </a:pPr>
            <a:r>
              <a:rPr lang="en-US" dirty="0"/>
              <a:t>Presence of fraud risks or other significant risks</a:t>
            </a:r>
          </a:p>
          <a:p>
            <a:pPr lvl="1">
              <a:buFont typeface="Wingdings" pitchFamily="2" charset="2"/>
              <a:buChar char="Ø"/>
            </a:pPr>
            <a:r>
              <a:rPr lang="en-US" dirty="0"/>
              <a:t>Changes from the prior period</a:t>
            </a:r>
          </a:p>
          <a:p>
            <a:pPr lvl="1">
              <a:buFont typeface="Wingdings" pitchFamily="2" charset="2"/>
              <a:buChar char="Ø"/>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Understanding Significant Transaction Classes</a:t>
            </a:r>
          </a:p>
        </p:txBody>
      </p:sp>
      <p:sp>
        <p:nvSpPr>
          <p:cNvPr id="5" name="Content Placeholder 4"/>
          <p:cNvSpPr>
            <a:spLocks noGrp="1"/>
          </p:cNvSpPr>
          <p:nvPr>
            <p:ph idx="1"/>
          </p:nvPr>
        </p:nvSpPr>
        <p:spPr/>
        <p:txBody>
          <a:bodyPr/>
          <a:lstStyle/>
          <a:p>
            <a:r>
              <a:rPr lang="en-US" dirty="0"/>
              <a:t>How are transactions initiated and authorized?</a:t>
            </a:r>
          </a:p>
          <a:p>
            <a:r>
              <a:rPr lang="en-US" dirty="0"/>
              <a:t>How are transactions recorded, processed, and corrected?</a:t>
            </a:r>
          </a:p>
          <a:p>
            <a:r>
              <a:rPr lang="en-US" dirty="0"/>
              <a:t>How are transactions transferred to the general ledger and reconciled?</a:t>
            </a:r>
          </a:p>
          <a:p>
            <a:r>
              <a:rPr lang="en-US" dirty="0"/>
              <a:t>What reports are generated and how are they used?</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Understanding Significant Transaction Classes </a:t>
            </a:r>
            <a:r>
              <a:rPr lang="en-US" sz="2400" dirty="0"/>
              <a:t>(cont)</a:t>
            </a:r>
          </a:p>
        </p:txBody>
      </p:sp>
      <p:sp>
        <p:nvSpPr>
          <p:cNvPr id="3" name="Content Placeholder 2"/>
          <p:cNvSpPr>
            <a:spLocks noGrp="1"/>
          </p:cNvSpPr>
          <p:nvPr>
            <p:ph idx="1"/>
          </p:nvPr>
        </p:nvSpPr>
        <p:spPr>
          <a:xfrm>
            <a:off x="457200" y="1524000"/>
            <a:ext cx="8229600" cy="4953000"/>
          </a:xfrm>
        </p:spPr>
        <p:txBody>
          <a:bodyPr>
            <a:normAutofit/>
          </a:bodyPr>
          <a:lstStyle/>
          <a:p>
            <a:r>
              <a:rPr lang="en-US" dirty="0"/>
              <a:t>Consider control objectives:</a:t>
            </a:r>
          </a:p>
          <a:p>
            <a:pPr lvl="1">
              <a:buFont typeface="Wingdings" pitchFamily="2" charset="2"/>
              <a:buChar char="Ø"/>
            </a:pPr>
            <a:r>
              <a:rPr lang="en-US" dirty="0"/>
              <a:t>Completeness:  All transactions are recorded</a:t>
            </a:r>
          </a:p>
          <a:p>
            <a:pPr lvl="1">
              <a:buFont typeface="Wingdings" pitchFamily="2" charset="2"/>
              <a:buChar char="Ø"/>
            </a:pPr>
            <a:r>
              <a:rPr lang="en-US" dirty="0"/>
              <a:t>Occurrence:  All recorded transactions occurred and pertain to the entity</a:t>
            </a:r>
          </a:p>
          <a:p>
            <a:pPr lvl="1">
              <a:buFont typeface="Wingdings" pitchFamily="2" charset="2"/>
              <a:buChar char="Ø"/>
            </a:pPr>
            <a:r>
              <a:rPr lang="en-US" dirty="0"/>
              <a:t>Accuracy:  Transactions are recorded in the proper amount</a:t>
            </a:r>
          </a:p>
          <a:p>
            <a:pPr lvl="1">
              <a:buFont typeface="Wingdings" pitchFamily="2" charset="2"/>
              <a:buChar char="Ø"/>
            </a:pPr>
            <a:r>
              <a:rPr lang="en-US" dirty="0"/>
              <a:t>Classification:  Transactions are recorded in the proper account</a:t>
            </a:r>
          </a:p>
          <a:p>
            <a:pPr lvl="1">
              <a:buFont typeface="Wingdings" pitchFamily="2" charset="2"/>
              <a:buChar char="Ø"/>
            </a:pPr>
            <a:r>
              <a:rPr lang="en-US" dirty="0"/>
              <a:t>Cutoff:  Transactions are recorded in the proper period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Documenting Significant Transaction Classes</a:t>
            </a:r>
          </a:p>
        </p:txBody>
      </p:sp>
      <p:sp>
        <p:nvSpPr>
          <p:cNvPr id="3" name="Content Placeholder 2"/>
          <p:cNvSpPr>
            <a:spLocks noGrp="1"/>
          </p:cNvSpPr>
          <p:nvPr>
            <p:ph idx="1"/>
          </p:nvPr>
        </p:nvSpPr>
        <p:spPr/>
        <p:txBody>
          <a:bodyPr/>
          <a:lstStyle/>
          <a:p>
            <a:r>
              <a:rPr lang="en-US" dirty="0"/>
              <a:t>Narrative description</a:t>
            </a:r>
          </a:p>
          <a:p>
            <a:r>
              <a:rPr lang="en-US" dirty="0"/>
              <a:t>Focus on key controls and control objectives related to identified risks</a:t>
            </a:r>
          </a:p>
          <a:p>
            <a:r>
              <a:rPr lang="en-US" dirty="0"/>
              <a:t>How are control objectives achieved?</a:t>
            </a:r>
          </a:p>
          <a:p>
            <a:r>
              <a:rPr lang="en-US" dirty="0"/>
              <a:t>What controls are in place to address significant or fraud risks?</a:t>
            </a:r>
          </a:p>
          <a:p>
            <a:r>
              <a:rPr lang="en-US" dirty="0"/>
              <a:t>Are controls properly designed and implemented?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143000"/>
          </a:xfrm>
        </p:spPr>
        <p:txBody>
          <a:bodyPr/>
          <a:lstStyle/>
          <a:p>
            <a:r>
              <a:rPr lang="en-US" dirty="0"/>
              <a:t>Performing Walkthroughs</a:t>
            </a:r>
          </a:p>
        </p:txBody>
      </p:sp>
      <p:sp>
        <p:nvSpPr>
          <p:cNvPr id="3" name="Content Placeholder 2"/>
          <p:cNvSpPr>
            <a:spLocks noGrp="1"/>
          </p:cNvSpPr>
          <p:nvPr>
            <p:ph idx="1"/>
          </p:nvPr>
        </p:nvSpPr>
        <p:spPr>
          <a:xfrm>
            <a:off x="914400" y="1600200"/>
            <a:ext cx="7772400" cy="4525963"/>
          </a:xfrm>
        </p:spPr>
        <p:txBody>
          <a:bodyPr/>
          <a:lstStyle/>
          <a:p>
            <a:r>
              <a:rPr lang="en-US" dirty="0"/>
              <a:t>Select one or a few transactions</a:t>
            </a:r>
          </a:p>
          <a:p>
            <a:r>
              <a:rPr lang="en-US" dirty="0"/>
              <a:t>Trace from initial creation of the source document to final posting in the general ledger</a:t>
            </a:r>
          </a:p>
          <a:p>
            <a:r>
              <a:rPr lang="en-US" dirty="0"/>
              <a:t>Inspect documents and records used in processing, make inquiries, and observe procedures being performed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Retrospective Review of Accounting Estimates</a:t>
            </a:r>
          </a:p>
        </p:txBody>
      </p:sp>
      <p:sp>
        <p:nvSpPr>
          <p:cNvPr id="39939" name="Content Placeholder 2"/>
          <p:cNvSpPr>
            <a:spLocks noGrp="1"/>
          </p:cNvSpPr>
          <p:nvPr>
            <p:ph idx="1"/>
          </p:nvPr>
        </p:nvSpPr>
        <p:spPr/>
        <p:txBody>
          <a:bodyPr>
            <a:noAutofit/>
          </a:bodyPr>
          <a:lstStyle/>
          <a:p>
            <a:pPr eaLnBrk="1" hangingPunct="1"/>
            <a:r>
              <a:rPr lang="en-US" dirty="0"/>
              <a:t>Performed to evaluate:</a:t>
            </a:r>
          </a:p>
          <a:p>
            <a:pPr lvl="1" eaLnBrk="1" hangingPunct="1">
              <a:buFont typeface="Wingdings" pitchFamily="2" charset="2"/>
              <a:buChar char="Ø"/>
            </a:pPr>
            <a:r>
              <a:rPr lang="en-US" dirty="0"/>
              <a:t>Effectiveness of management’s estimation process</a:t>
            </a:r>
          </a:p>
          <a:p>
            <a:pPr lvl="1" eaLnBrk="1" hangingPunct="1">
              <a:buFont typeface="Wingdings" pitchFamily="2" charset="2"/>
              <a:buChar char="Ø"/>
            </a:pPr>
            <a:r>
              <a:rPr lang="en-US" dirty="0"/>
              <a:t>Information relevant to current year estimates</a:t>
            </a:r>
          </a:p>
          <a:p>
            <a:pPr lvl="1" eaLnBrk="1" hangingPunct="1">
              <a:buFont typeface="Wingdings" pitchFamily="2" charset="2"/>
              <a:buChar char="Ø"/>
            </a:pPr>
            <a:r>
              <a:rPr lang="en-US" dirty="0"/>
              <a:t>The need for disclosure</a:t>
            </a:r>
          </a:p>
          <a:p>
            <a:pPr lvl="1" eaLnBrk="1" hangingPunct="1">
              <a:buFont typeface="Wingdings" pitchFamily="2" charset="2"/>
              <a:buChar char="Ø"/>
            </a:pPr>
            <a:r>
              <a:rPr lang="en-US" dirty="0"/>
              <a:t>The existence of possible management bias</a:t>
            </a:r>
          </a:p>
          <a:p>
            <a:pPr eaLnBrk="1" hangingPunct="1"/>
            <a:r>
              <a:rPr lang="en-US" dirty="0"/>
              <a:t>AP-1: “Audit Program for General Planning Procedures”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Assessing Risks and Developing Responses</a:t>
            </a:r>
          </a:p>
        </p:txBody>
      </p:sp>
      <p:graphicFrame>
        <p:nvGraphicFramePr>
          <p:cNvPr id="4" name="Content Placeholder 3" descr="Assess risks at the financial statement level, develop the overall audit strategy, assess risks at the relevant assertion level, and develop the detailed audit plan. "/>
          <p:cNvGraphicFramePr>
            <a:graphicFrameLocks noGrp="1"/>
          </p:cNvGraphicFramePr>
          <p:nvPr>
            <p:ph idx="1"/>
            <p:extLst>
              <p:ext uri="{D42A27DB-BD31-4B8C-83A1-F6EECF244321}">
                <p14:modId xmlns:p14="http://schemas.microsoft.com/office/powerpoint/2010/main" val="413437075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fontScale="90000"/>
          </a:bodyPr>
          <a:lstStyle/>
          <a:p>
            <a:r>
              <a:rPr lang="en-US" sz="4400" b="1" dirty="0"/>
              <a:t>PPC Audit Approach</a:t>
            </a:r>
          </a:p>
        </p:txBody>
      </p:sp>
      <p:graphicFrame>
        <p:nvGraphicFramePr>
          <p:cNvPr id="6" name="Content Placeholder 5"/>
          <p:cNvGraphicFramePr>
            <a:graphicFrameLocks noGrp="1"/>
          </p:cNvGraphicFramePr>
          <p:nvPr>
            <p:ph idx="1"/>
          </p:nvPr>
        </p:nvGraphicFramePr>
        <p:xfrm>
          <a:off x="457200" y="990600"/>
          <a:ext cx="8229599" cy="5367020"/>
        </p:xfrm>
        <a:graphic>
          <a:graphicData uri="http://schemas.openxmlformats.org/drawingml/2006/table">
            <a:tbl>
              <a:tblPr firstRow="1" bandRow="1">
                <a:tableStyleId>{5C22544A-7EE6-4342-B048-85BDC9FD1C3A}</a:tableStyleId>
              </a:tblPr>
              <a:tblGrid>
                <a:gridCol w="748145">
                  <a:extLst>
                    <a:ext uri="{9D8B030D-6E8A-4147-A177-3AD203B41FA5}">
                      <a16:colId xmlns:a16="http://schemas.microsoft.com/office/drawing/2014/main" val="20000"/>
                    </a:ext>
                  </a:extLst>
                </a:gridCol>
                <a:gridCol w="852055">
                  <a:extLst>
                    <a:ext uri="{9D8B030D-6E8A-4147-A177-3AD203B41FA5}">
                      <a16:colId xmlns:a16="http://schemas.microsoft.com/office/drawing/2014/main" val="20001"/>
                    </a:ext>
                  </a:extLst>
                </a:gridCol>
                <a:gridCol w="6629399">
                  <a:extLst>
                    <a:ext uri="{9D8B030D-6E8A-4147-A177-3AD203B41FA5}">
                      <a16:colId xmlns:a16="http://schemas.microsoft.com/office/drawing/2014/main" val="20002"/>
                    </a:ext>
                  </a:extLst>
                </a:gridCol>
              </a:tblGrid>
              <a:tr h="370840">
                <a:tc>
                  <a:txBody>
                    <a:bodyPr/>
                    <a:lstStyle/>
                    <a:p>
                      <a:pPr algn="ctr"/>
                      <a:r>
                        <a:rPr lang="en-US" dirty="0"/>
                        <a:t>Step</a:t>
                      </a:r>
                    </a:p>
                  </a:txBody>
                  <a:tcPr/>
                </a:tc>
                <a:tc>
                  <a:txBody>
                    <a:bodyPr/>
                    <a:lstStyle/>
                    <a:p>
                      <a:pPr algn="ctr"/>
                      <a:endParaRPr lang="en-US" dirty="0"/>
                    </a:p>
                  </a:txBody>
                  <a:tcPr/>
                </a:tc>
                <a:tc>
                  <a:txBody>
                    <a:bodyPr/>
                    <a:lstStyle/>
                    <a:p>
                      <a:pPr algn="ctr"/>
                      <a:r>
                        <a:rPr lang="en-US" dirty="0"/>
                        <a:t>Description</a:t>
                      </a:r>
                    </a:p>
                  </a:txBody>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t>1</a:t>
                      </a:r>
                    </a:p>
                  </a:txBody>
                  <a:tcPr/>
                </a:tc>
                <a:tc>
                  <a:txBody>
                    <a:bodyPr/>
                    <a:lstStyle/>
                    <a:p>
                      <a:endParaRPr lang="en-US" dirty="0"/>
                    </a:p>
                  </a:txBody>
                  <a:tcPr/>
                </a:tc>
                <a:tc>
                  <a:txBody>
                    <a:bodyPr/>
                    <a:lstStyle/>
                    <a:p>
                      <a:r>
                        <a:rPr lang="en-US" sz="1350" b="1" dirty="0"/>
                        <a:t>Perform Preliminary Engagement Activities</a:t>
                      </a:r>
                    </a:p>
                    <a:p>
                      <a:pPr>
                        <a:buFont typeface="Arial" pitchFamily="34" charset="0"/>
                        <a:buChar char="•"/>
                      </a:pPr>
                      <a:r>
                        <a:rPr lang="en-US" sz="1350" b="1" dirty="0"/>
                        <a:t>  </a:t>
                      </a:r>
                      <a:r>
                        <a:rPr lang="en-US" sz="1350" b="0" dirty="0"/>
                        <a:t>Client</a:t>
                      </a:r>
                      <a:r>
                        <a:rPr lang="en-US" sz="1350" b="0" baseline="0" dirty="0"/>
                        <a:t> a</a:t>
                      </a:r>
                      <a:r>
                        <a:rPr lang="en-US" sz="1350" b="0" dirty="0"/>
                        <a:t>cceptance/continuance</a:t>
                      </a:r>
                    </a:p>
                    <a:p>
                      <a:pPr>
                        <a:buFont typeface="Arial" pitchFamily="34" charset="0"/>
                        <a:buChar char="•"/>
                      </a:pPr>
                      <a:r>
                        <a:rPr lang="en-US" sz="1350" b="0" baseline="0" dirty="0"/>
                        <a:t>  Establish an understanding with the client in an engagement letter</a:t>
                      </a:r>
                      <a:endParaRPr lang="en-US" sz="1350" b="1" dirty="0"/>
                    </a:p>
                  </a:txBody>
                  <a:tcPr/>
                </a:tc>
                <a:extLst>
                  <a:ext uri="{0D108BD9-81ED-4DB2-BD59-A6C34878D82A}">
                    <a16:rowId xmlns:a16="http://schemas.microsoft.com/office/drawing/2014/main" val="10001"/>
                  </a:ext>
                </a:extLst>
              </a:tr>
              <a:tr h="370840">
                <a:tc>
                  <a:txBody>
                    <a:bodyPr/>
                    <a:lstStyle/>
                    <a:p>
                      <a:pPr algn="ctr"/>
                      <a:r>
                        <a:rPr lang="en-US" sz="1600" b="1" dirty="0"/>
                        <a:t>2</a:t>
                      </a:r>
                    </a:p>
                  </a:txBody>
                  <a:tcPr/>
                </a:tc>
                <a:tc>
                  <a:txBody>
                    <a:bodyPr/>
                    <a:lstStyle/>
                    <a:p>
                      <a:endParaRPr lang="en-US" dirty="0"/>
                    </a:p>
                  </a:txBody>
                  <a:tcPr/>
                </a:tc>
                <a:tc>
                  <a:txBody>
                    <a:bodyPr/>
                    <a:lstStyle/>
                    <a:p>
                      <a:r>
                        <a:rPr lang="en-US" sz="1350" b="1" dirty="0"/>
                        <a:t>Perform Planning and Risk Assessment Procedures</a:t>
                      </a:r>
                    </a:p>
                    <a:p>
                      <a:pPr>
                        <a:buFont typeface="Arial" pitchFamily="34" charset="0"/>
                        <a:buChar char="•"/>
                      </a:pPr>
                      <a:r>
                        <a:rPr lang="en-US" sz="1350" b="0" dirty="0"/>
                        <a:t>  Hold an engagement team discussion</a:t>
                      </a:r>
                    </a:p>
                    <a:p>
                      <a:pPr>
                        <a:buFont typeface="Arial" pitchFamily="34" charset="0"/>
                        <a:buChar char="•"/>
                      </a:pPr>
                      <a:r>
                        <a:rPr lang="en-US" sz="1350" b="0" baseline="0" dirty="0"/>
                        <a:t>  Determine materiality</a:t>
                      </a:r>
                    </a:p>
                    <a:p>
                      <a:pPr>
                        <a:buFont typeface="Arial" pitchFamily="34" charset="0"/>
                        <a:buChar char="•"/>
                      </a:pPr>
                      <a:r>
                        <a:rPr lang="en-US" sz="1350" b="0" baseline="0" dirty="0"/>
                        <a:t>  Perform risk assessment procedures</a:t>
                      </a:r>
                    </a:p>
                    <a:p>
                      <a:pPr>
                        <a:buFont typeface="Arial" pitchFamily="34" charset="0"/>
                        <a:buChar char="•"/>
                      </a:pPr>
                      <a:r>
                        <a:rPr lang="en-US" sz="1350" b="0" baseline="0" dirty="0"/>
                        <a:t>  Understand the entity and its environment, including internal control</a:t>
                      </a:r>
                    </a:p>
                    <a:p>
                      <a:pPr>
                        <a:buFont typeface="Arial" pitchFamily="34" charset="0"/>
                        <a:buChar char="•"/>
                      </a:pPr>
                      <a:r>
                        <a:rPr lang="en-US" sz="1350" b="0" baseline="0" dirty="0"/>
                        <a:t>  Perform a retrospective review of accounting estimates</a:t>
                      </a:r>
                    </a:p>
                  </a:txBody>
                  <a:tcPr/>
                </a:tc>
                <a:extLst>
                  <a:ext uri="{0D108BD9-81ED-4DB2-BD59-A6C34878D82A}">
                    <a16:rowId xmlns:a16="http://schemas.microsoft.com/office/drawing/2014/main" val="10002"/>
                  </a:ext>
                </a:extLst>
              </a:tr>
              <a:tr h="726440">
                <a:tc>
                  <a:txBody>
                    <a:bodyPr/>
                    <a:lstStyle/>
                    <a:p>
                      <a:pPr algn="ctr"/>
                      <a:r>
                        <a:rPr lang="en-US" sz="1600" b="1" dirty="0"/>
                        <a:t>3</a:t>
                      </a:r>
                    </a:p>
                  </a:txBody>
                  <a:tcPr/>
                </a:tc>
                <a:tc>
                  <a:txBody>
                    <a:bodyPr/>
                    <a:lstStyle/>
                    <a:p>
                      <a:endParaRPr lang="en-US" dirty="0"/>
                    </a:p>
                  </a:txBody>
                  <a:tcPr/>
                </a:tc>
                <a:tc>
                  <a:txBody>
                    <a:bodyPr/>
                    <a:lstStyle/>
                    <a:p>
                      <a:r>
                        <a:rPr lang="en-US" sz="1350" b="1" dirty="0"/>
                        <a:t>Assess Risks and Develop Responses</a:t>
                      </a:r>
                    </a:p>
                    <a:p>
                      <a:pPr>
                        <a:buFont typeface="Arial" pitchFamily="34" charset="0"/>
                        <a:buChar char="•"/>
                      </a:pPr>
                      <a:r>
                        <a:rPr lang="en-US" sz="1350" b="0" dirty="0"/>
                        <a:t>  Assess risks at the financial statement level</a:t>
                      </a:r>
                    </a:p>
                    <a:p>
                      <a:pPr>
                        <a:buFont typeface="Arial" pitchFamily="34" charset="0"/>
                        <a:buChar char="•"/>
                      </a:pPr>
                      <a:r>
                        <a:rPr lang="en-US" sz="1350" b="0" baseline="0" dirty="0"/>
                        <a:t>  Develop the overall audit strategy</a:t>
                      </a:r>
                    </a:p>
                    <a:p>
                      <a:pPr>
                        <a:buFont typeface="Arial" pitchFamily="34" charset="0"/>
                        <a:buChar char="•"/>
                      </a:pPr>
                      <a:r>
                        <a:rPr lang="en-US" sz="1350" b="0" baseline="0" dirty="0"/>
                        <a:t>  Assess risks at the relevant assertion level</a:t>
                      </a:r>
                    </a:p>
                    <a:p>
                      <a:pPr>
                        <a:buFont typeface="Arial" pitchFamily="34" charset="0"/>
                        <a:buChar char="•"/>
                      </a:pPr>
                      <a:r>
                        <a:rPr lang="en-US" sz="1350" b="0" baseline="0" dirty="0"/>
                        <a:t>  Develop the detailed audit plan</a:t>
                      </a:r>
                      <a:endParaRPr lang="en-US" sz="1350" b="0" dirty="0"/>
                    </a:p>
                  </a:txBody>
                  <a:tcPr/>
                </a:tc>
                <a:extLst>
                  <a:ext uri="{0D108BD9-81ED-4DB2-BD59-A6C34878D82A}">
                    <a16:rowId xmlns:a16="http://schemas.microsoft.com/office/drawing/2014/main" val="10003"/>
                  </a:ext>
                </a:extLst>
              </a:tr>
              <a:tr h="762000">
                <a:tc>
                  <a:txBody>
                    <a:bodyPr/>
                    <a:lstStyle/>
                    <a:p>
                      <a:pPr algn="ctr"/>
                      <a:r>
                        <a:rPr lang="en-US" sz="1600" b="1" dirty="0"/>
                        <a:t>4</a:t>
                      </a:r>
                    </a:p>
                  </a:txBody>
                  <a:tcPr/>
                </a:tc>
                <a:tc>
                  <a:txBody>
                    <a:bodyPr/>
                    <a:lstStyle/>
                    <a:p>
                      <a:endParaRPr lang="en-US" dirty="0"/>
                    </a:p>
                  </a:txBody>
                  <a:tcPr/>
                </a:tc>
                <a:tc>
                  <a:txBody>
                    <a:bodyPr/>
                    <a:lstStyle/>
                    <a:p>
                      <a:r>
                        <a:rPr lang="en-US" sz="1350" b="1" dirty="0"/>
                        <a:t>Perform Further Audit Procedures</a:t>
                      </a:r>
                    </a:p>
                    <a:p>
                      <a:pPr>
                        <a:buFont typeface="Arial" pitchFamily="34" charset="0"/>
                        <a:buChar char="•"/>
                      </a:pPr>
                      <a:r>
                        <a:rPr lang="en-US" sz="1350" b="0" dirty="0"/>
                        <a:t>  Tests of controls</a:t>
                      </a:r>
                    </a:p>
                    <a:p>
                      <a:pPr>
                        <a:buFont typeface="Arial" pitchFamily="34" charset="0"/>
                        <a:buChar char="•"/>
                      </a:pPr>
                      <a:r>
                        <a:rPr lang="en-US" sz="1350" b="0" dirty="0"/>
                        <a:t>  Substantive procedures</a:t>
                      </a:r>
                    </a:p>
                  </a:txBody>
                  <a:tcPr/>
                </a:tc>
                <a:extLst>
                  <a:ext uri="{0D108BD9-81ED-4DB2-BD59-A6C34878D82A}">
                    <a16:rowId xmlns:a16="http://schemas.microsoft.com/office/drawing/2014/main" val="10004"/>
                  </a:ext>
                </a:extLst>
              </a:tr>
              <a:tr h="708660">
                <a:tc>
                  <a:txBody>
                    <a:bodyPr/>
                    <a:lstStyle/>
                    <a:p>
                      <a:pPr algn="ctr"/>
                      <a:r>
                        <a:rPr lang="en-US" sz="1600" b="1" dirty="0"/>
                        <a:t>5</a:t>
                      </a:r>
                    </a:p>
                  </a:txBody>
                  <a:tcPr/>
                </a:tc>
                <a:tc>
                  <a:txBody>
                    <a:bodyPr/>
                    <a:lstStyle/>
                    <a:p>
                      <a:endParaRPr lang="en-US" dirty="0"/>
                    </a:p>
                  </a:txBody>
                  <a:tcPr/>
                </a:tc>
                <a:tc>
                  <a:txBody>
                    <a:bodyPr/>
                    <a:lstStyle/>
                    <a:p>
                      <a:r>
                        <a:rPr lang="en-US" sz="1350" b="1" dirty="0"/>
                        <a:t>Evaluate Audit Findings</a:t>
                      </a:r>
                    </a:p>
                  </a:txBody>
                  <a:tcPr/>
                </a:tc>
                <a:extLst>
                  <a:ext uri="{0D108BD9-81ED-4DB2-BD59-A6C34878D82A}">
                    <a16:rowId xmlns:a16="http://schemas.microsoft.com/office/drawing/2014/main" val="10005"/>
                  </a:ext>
                </a:extLst>
              </a:tr>
              <a:tr h="370840">
                <a:tc>
                  <a:txBody>
                    <a:bodyPr/>
                    <a:lstStyle/>
                    <a:p>
                      <a:pPr algn="ctr"/>
                      <a:r>
                        <a:rPr lang="en-US" sz="1600" b="1" dirty="0"/>
                        <a:t>6</a:t>
                      </a:r>
                    </a:p>
                  </a:txBody>
                  <a:tcPr/>
                </a:tc>
                <a:tc>
                  <a:txBody>
                    <a:bodyPr/>
                    <a:lstStyle/>
                    <a:p>
                      <a:endParaRPr lang="en-US" dirty="0"/>
                    </a:p>
                  </a:txBody>
                  <a:tcPr/>
                </a:tc>
                <a:tc>
                  <a:txBody>
                    <a:bodyPr/>
                    <a:lstStyle/>
                    <a:p>
                      <a:r>
                        <a:rPr lang="en-US" sz="1350" b="1" dirty="0"/>
                        <a:t>Issue Reports and Communications</a:t>
                      </a:r>
                    </a:p>
                  </a:txBody>
                  <a:tcPr/>
                </a:tc>
                <a:extLst>
                  <a:ext uri="{0D108BD9-81ED-4DB2-BD59-A6C34878D82A}">
                    <a16:rowId xmlns:a16="http://schemas.microsoft.com/office/drawing/2014/main" val="10006"/>
                  </a:ext>
                </a:extLst>
              </a:tr>
            </a:tbl>
          </a:graphicData>
        </a:graphic>
      </p:graphicFrame>
      <p:sp>
        <p:nvSpPr>
          <p:cNvPr id="7" name="Down Arrow 6" descr="Arrow pointing down"/>
          <p:cNvSpPr/>
          <p:nvPr/>
        </p:nvSpPr>
        <p:spPr>
          <a:xfrm>
            <a:off x="1524000" y="1447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Down Arrow 15" descr="Arrow pointing down"/>
          <p:cNvSpPr/>
          <p:nvPr/>
        </p:nvSpPr>
        <p:spPr>
          <a:xfrm>
            <a:off x="1524000" y="2209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descr="Arrow pointing down"/>
          <p:cNvSpPr/>
          <p:nvPr/>
        </p:nvSpPr>
        <p:spPr>
          <a:xfrm>
            <a:off x="1524000" y="3352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own Arrow 18" descr="Arrow pointing down"/>
          <p:cNvSpPr/>
          <p:nvPr/>
        </p:nvSpPr>
        <p:spPr>
          <a:xfrm>
            <a:off x="1524000" y="4419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own Arrow 19" descr="Arrow pointing down"/>
          <p:cNvSpPr/>
          <p:nvPr/>
        </p:nvSpPr>
        <p:spPr>
          <a:xfrm>
            <a:off x="1524000" y="5257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fontScale="90000"/>
          </a:bodyPr>
          <a:lstStyle/>
          <a:p>
            <a:r>
              <a:rPr lang="en-US" sz="4000" dirty="0"/>
              <a:t>Assess Risks at the Financial Statement Level</a:t>
            </a:r>
          </a:p>
        </p:txBody>
      </p:sp>
      <p:sp>
        <p:nvSpPr>
          <p:cNvPr id="108547" name="Rectangle 3"/>
          <p:cNvSpPr>
            <a:spLocks noGrp="1" noChangeArrowheads="1"/>
          </p:cNvSpPr>
          <p:nvPr>
            <p:ph idx="1"/>
          </p:nvPr>
        </p:nvSpPr>
        <p:spPr>
          <a:xfrm>
            <a:off x="609600" y="1600200"/>
            <a:ext cx="8077200" cy="4525963"/>
          </a:xfrm>
        </p:spPr>
        <p:txBody>
          <a:bodyPr>
            <a:normAutofit fontScale="92500"/>
          </a:bodyPr>
          <a:lstStyle/>
          <a:p>
            <a:r>
              <a:rPr lang="en-US" dirty="0"/>
              <a:t>Identify risks that are pervasive to the financial statements and potentially affect many assertions</a:t>
            </a:r>
          </a:p>
          <a:p>
            <a:r>
              <a:rPr lang="en-US" dirty="0"/>
              <a:t>Assess the risk of material misstatement at the financial statement level</a:t>
            </a:r>
          </a:p>
          <a:p>
            <a:r>
              <a:rPr lang="en-US" dirty="0"/>
              <a:t>Develop overall responses</a:t>
            </a:r>
          </a:p>
          <a:p>
            <a:r>
              <a:rPr lang="en-US" dirty="0"/>
              <a:t>Document the risk assessment and the responses</a:t>
            </a:r>
          </a:p>
          <a:p>
            <a:pPr lvl="1">
              <a:buFont typeface="Wingdings" pitchFamily="2" charset="2"/>
              <a:buChar char="Ø"/>
            </a:pPr>
            <a:r>
              <a:rPr lang="en-US" dirty="0"/>
              <a:t>CX-7.1:  “Risk Assessment Summary Form” (Part I)</a:t>
            </a:r>
          </a:p>
          <a:p>
            <a:pPr lvl="1"/>
            <a:endParaRPr lang="en-US" dirty="0"/>
          </a:p>
        </p:txBody>
      </p:sp>
      <p:sp>
        <p:nvSpPr>
          <p:cNvPr id="5" name="Slide Number Placeholder 4"/>
          <p:cNvSpPr>
            <a:spLocks noGrp="1"/>
          </p:cNvSpPr>
          <p:nvPr>
            <p:ph type="sldNum" sz="quarter" idx="12"/>
          </p:nvPr>
        </p:nvSpPr>
        <p:spPr/>
        <p:txBody>
          <a:bodyPr/>
          <a:lstStyle/>
          <a:p>
            <a:fld id="{EEFBF613-8950-4A2C-B4DE-11EC38A7092D}" type="slidenum">
              <a:rPr lang="en-US"/>
              <a:pPr/>
              <a:t>40</a:t>
            </a:fld>
            <a:endParaRPr lang="en-US"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normAutofit fontScale="90000"/>
          </a:bodyPr>
          <a:lstStyle/>
          <a:p>
            <a:br>
              <a:rPr lang="en-US" dirty="0"/>
            </a:br>
            <a:r>
              <a:rPr lang="en-US" dirty="0"/>
              <a:t>Develop the Overall Audit Strategy</a:t>
            </a:r>
          </a:p>
        </p:txBody>
      </p:sp>
      <p:sp>
        <p:nvSpPr>
          <p:cNvPr id="91139" name="Rectangle 3"/>
          <p:cNvSpPr>
            <a:spLocks noGrp="1" noChangeArrowheads="1"/>
          </p:cNvSpPr>
          <p:nvPr>
            <p:ph idx="1"/>
          </p:nvPr>
        </p:nvSpPr>
        <p:spPr/>
        <p:txBody>
          <a:bodyPr/>
          <a:lstStyle/>
          <a:p>
            <a:r>
              <a:rPr lang="en-US" dirty="0"/>
              <a:t>Characteristics of the engagement that define its scope</a:t>
            </a:r>
          </a:p>
          <a:p>
            <a:r>
              <a:rPr lang="en-US" dirty="0"/>
              <a:t>Reporting objectives of the engagement </a:t>
            </a:r>
          </a:p>
          <a:p>
            <a:r>
              <a:rPr lang="en-US" dirty="0"/>
              <a:t>Important factors that determine audit focus</a:t>
            </a:r>
          </a:p>
          <a:p>
            <a:r>
              <a:rPr lang="en-US" dirty="0"/>
              <a:t>Resources needed to perform the audit</a:t>
            </a:r>
          </a:p>
        </p:txBody>
      </p:sp>
      <p:sp>
        <p:nvSpPr>
          <p:cNvPr id="5" name="Slide Number Placeholder 4"/>
          <p:cNvSpPr>
            <a:spLocks noGrp="1"/>
          </p:cNvSpPr>
          <p:nvPr>
            <p:ph type="sldNum" sz="quarter" idx="12"/>
          </p:nvPr>
        </p:nvSpPr>
        <p:spPr/>
        <p:txBody>
          <a:bodyPr/>
          <a:lstStyle/>
          <a:p>
            <a:fld id="{D9F991D5-4946-4100-A80D-D87A7AB9C06B}" type="slidenum">
              <a:rPr lang="en-US"/>
              <a:pPr/>
              <a:t>41</a:t>
            </a:fld>
            <a:endParaRPr lang="en-US"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fontScale="90000"/>
          </a:bodyPr>
          <a:lstStyle/>
          <a:p>
            <a:r>
              <a:rPr lang="en-US" dirty="0"/>
              <a:t>Factors That Determine Audit Focus</a:t>
            </a:r>
          </a:p>
        </p:txBody>
      </p:sp>
      <p:sp>
        <p:nvSpPr>
          <p:cNvPr id="96259" name="Rectangle 3"/>
          <p:cNvSpPr>
            <a:spLocks noGrp="1" noChangeArrowheads="1"/>
          </p:cNvSpPr>
          <p:nvPr>
            <p:ph idx="1"/>
          </p:nvPr>
        </p:nvSpPr>
        <p:spPr>
          <a:xfrm>
            <a:off x="609600" y="1600200"/>
            <a:ext cx="8077200" cy="4525963"/>
          </a:xfrm>
        </p:spPr>
        <p:txBody>
          <a:bodyPr>
            <a:normAutofit/>
          </a:bodyPr>
          <a:lstStyle/>
          <a:p>
            <a:r>
              <a:rPr lang="en-US" dirty="0"/>
              <a:t>Materiality levels</a:t>
            </a:r>
          </a:p>
          <a:p>
            <a:r>
              <a:rPr lang="en-US" dirty="0"/>
              <a:t>Assessed risk of material misstatement at financial statement level</a:t>
            </a:r>
          </a:p>
          <a:p>
            <a:r>
              <a:rPr lang="en-US" dirty="0"/>
              <a:t>Preliminary identification of high risk audit areas</a:t>
            </a:r>
          </a:p>
          <a:p>
            <a:r>
              <a:rPr lang="en-US" dirty="0"/>
              <a:t>Whether you plan to test controls</a:t>
            </a:r>
          </a:p>
          <a:p>
            <a:r>
              <a:rPr lang="en-US" dirty="0"/>
              <a:t>Level of client assistance</a:t>
            </a:r>
          </a:p>
          <a:p>
            <a:endParaRPr lang="en-US" dirty="0"/>
          </a:p>
          <a:p>
            <a:endParaRPr lang="en-US" dirty="0"/>
          </a:p>
        </p:txBody>
      </p:sp>
      <p:sp>
        <p:nvSpPr>
          <p:cNvPr id="5" name="Slide Number Placeholder 4"/>
          <p:cNvSpPr>
            <a:spLocks noGrp="1"/>
          </p:cNvSpPr>
          <p:nvPr>
            <p:ph type="sldNum" sz="quarter" idx="12"/>
          </p:nvPr>
        </p:nvSpPr>
        <p:spPr/>
        <p:txBody>
          <a:bodyPr/>
          <a:lstStyle/>
          <a:p>
            <a:fld id="{EFB3537D-B5B3-4B32-8E50-14E45862D1A1}" type="slidenum">
              <a:rPr lang="en-US"/>
              <a:pPr/>
              <a:t>42</a:t>
            </a:fld>
            <a:endParaRPr 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normAutofit fontScale="90000"/>
          </a:bodyPr>
          <a:lstStyle/>
          <a:p>
            <a:r>
              <a:rPr lang="en-US" dirty="0"/>
              <a:t>Assess Risks at the Relevant Assertion Level</a:t>
            </a:r>
          </a:p>
        </p:txBody>
      </p:sp>
      <p:sp>
        <p:nvSpPr>
          <p:cNvPr id="92163" name="Rectangle 3"/>
          <p:cNvSpPr>
            <a:spLocks noGrp="1" noChangeArrowheads="1"/>
          </p:cNvSpPr>
          <p:nvPr>
            <p:ph idx="1"/>
          </p:nvPr>
        </p:nvSpPr>
        <p:spPr/>
        <p:txBody>
          <a:bodyPr/>
          <a:lstStyle/>
          <a:p>
            <a:r>
              <a:rPr lang="en-US" dirty="0"/>
              <a:t>Identify risks of material misstatement (due to error or fraud) for specific</a:t>
            </a:r>
            <a:r>
              <a:rPr lang="en-US" dirty="0">
                <a:cs typeface="Arial" charset="0"/>
              </a:rPr>
              <a:t>—</a:t>
            </a:r>
          </a:p>
          <a:p>
            <a:pPr lvl="1">
              <a:buFont typeface="Wingdings" pitchFamily="2" charset="2"/>
              <a:buChar char="Ø"/>
            </a:pPr>
            <a:r>
              <a:rPr lang="en-US" dirty="0"/>
              <a:t>Account balances</a:t>
            </a:r>
          </a:p>
          <a:p>
            <a:pPr lvl="1">
              <a:buFont typeface="Wingdings" pitchFamily="2" charset="2"/>
              <a:buChar char="Ø"/>
            </a:pPr>
            <a:r>
              <a:rPr lang="en-US" dirty="0"/>
              <a:t>Transaction classes</a:t>
            </a:r>
          </a:p>
          <a:p>
            <a:pPr lvl="1">
              <a:buFont typeface="Wingdings" pitchFamily="2" charset="2"/>
              <a:buChar char="Ø"/>
            </a:pPr>
            <a:r>
              <a:rPr lang="en-US" dirty="0"/>
              <a:t>Disclosures</a:t>
            </a:r>
          </a:p>
          <a:p>
            <a:r>
              <a:rPr lang="en-US" dirty="0"/>
              <a:t>Consider what can go wrong at the relevant assertion level</a:t>
            </a:r>
          </a:p>
        </p:txBody>
      </p:sp>
      <p:sp>
        <p:nvSpPr>
          <p:cNvPr id="5" name="Slide Number Placeholder 4"/>
          <p:cNvSpPr>
            <a:spLocks noGrp="1"/>
          </p:cNvSpPr>
          <p:nvPr>
            <p:ph type="sldNum" sz="quarter" idx="12"/>
          </p:nvPr>
        </p:nvSpPr>
        <p:spPr/>
        <p:txBody>
          <a:bodyPr/>
          <a:lstStyle/>
          <a:p>
            <a:fld id="{55DB6DAB-C2FD-4BE8-94EE-0A5E815A7276}" type="slidenum">
              <a:rPr lang="en-US"/>
              <a:pPr/>
              <a:t>43</a:t>
            </a:fld>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fontScale="90000"/>
          </a:bodyPr>
          <a:lstStyle/>
          <a:p>
            <a:r>
              <a:rPr lang="en-US" dirty="0"/>
              <a:t>Assess Risks at the Relevant Assertion Level Diagram</a:t>
            </a:r>
            <a:endParaRPr lang="en-US" sz="2400" dirty="0"/>
          </a:p>
        </p:txBody>
      </p:sp>
      <p:graphicFrame>
        <p:nvGraphicFramePr>
          <p:cNvPr id="6" name="Content Placeholder 5" descr="Existence or occurrence, completeness, rights or obligations, valuation or allocation, accuracy or classification, and cutoff all feed into account balances, transaction classes, and disclosures. "/>
          <p:cNvGraphicFramePr>
            <a:graphicFrameLocks noGrp="1"/>
          </p:cNvGraphicFramePr>
          <p:nvPr>
            <p:ph idx="1"/>
            <p:extLst>
              <p:ext uri="{D42A27DB-BD31-4B8C-83A1-F6EECF244321}">
                <p14:modId xmlns:p14="http://schemas.microsoft.com/office/powerpoint/2010/main" val="334419892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4F4ED9CF-A470-4494-947B-79208466CF39}" type="slidenum">
              <a:rPr lang="en-US"/>
              <a:pPr/>
              <a:t>44</a:t>
            </a:fld>
            <a:endParaRPr lang="en-US"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normAutofit fontScale="90000"/>
          </a:bodyPr>
          <a:lstStyle/>
          <a:p>
            <a:r>
              <a:rPr lang="en-US" dirty="0"/>
              <a:t>Assess Risks at the Relevant Assertion Level </a:t>
            </a:r>
            <a:r>
              <a:rPr lang="en-US" sz="2400" dirty="0"/>
              <a:t>(cont)</a:t>
            </a:r>
          </a:p>
        </p:txBody>
      </p:sp>
      <p:sp>
        <p:nvSpPr>
          <p:cNvPr id="112643" name="Rectangle 3"/>
          <p:cNvSpPr>
            <a:spLocks noGrp="1" noChangeArrowheads="1"/>
          </p:cNvSpPr>
          <p:nvPr>
            <p:ph idx="1"/>
          </p:nvPr>
        </p:nvSpPr>
        <p:spPr>
          <a:xfrm>
            <a:off x="838200" y="1600200"/>
            <a:ext cx="7543800" cy="4525963"/>
          </a:xfrm>
        </p:spPr>
        <p:txBody>
          <a:bodyPr/>
          <a:lstStyle/>
          <a:p>
            <a:pPr>
              <a:lnSpc>
                <a:spcPct val="90000"/>
              </a:lnSpc>
            </a:pPr>
            <a:r>
              <a:rPr lang="en-US" dirty="0"/>
              <a:t>Assessing risks at the assertion level</a:t>
            </a:r>
          </a:p>
          <a:p>
            <a:pPr lvl="1">
              <a:lnSpc>
                <a:spcPct val="90000"/>
              </a:lnSpc>
              <a:buFont typeface="Wingdings" pitchFamily="2" charset="2"/>
              <a:buChar char="Ø"/>
            </a:pPr>
            <a:r>
              <a:rPr lang="en-US" dirty="0"/>
              <a:t>Are the risks of a magnitude that could result in material misstatement?</a:t>
            </a:r>
          </a:p>
          <a:p>
            <a:pPr lvl="1">
              <a:lnSpc>
                <a:spcPct val="90000"/>
              </a:lnSpc>
              <a:buFont typeface="Wingdings" pitchFamily="2" charset="2"/>
              <a:buChar char="Ø"/>
            </a:pPr>
            <a:r>
              <a:rPr lang="en-US" dirty="0"/>
              <a:t>What is the likelihood that the risks could result in material misstatement?</a:t>
            </a:r>
          </a:p>
          <a:p>
            <a:pPr>
              <a:lnSpc>
                <a:spcPct val="90000"/>
              </a:lnSpc>
            </a:pPr>
            <a:r>
              <a:rPr lang="en-US" dirty="0"/>
              <a:t>Likelihood is a function of:</a:t>
            </a:r>
          </a:p>
          <a:p>
            <a:pPr lvl="1">
              <a:lnSpc>
                <a:spcPct val="90000"/>
              </a:lnSpc>
              <a:buFont typeface="Wingdings" pitchFamily="2" charset="2"/>
              <a:buChar char="Ø"/>
            </a:pPr>
            <a:r>
              <a:rPr lang="en-US" dirty="0"/>
              <a:t>Inherent risk</a:t>
            </a:r>
          </a:p>
          <a:p>
            <a:pPr lvl="1">
              <a:lnSpc>
                <a:spcPct val="90000"/>
              </a:lnSpc>
              <a:buFont typeface="Wingdings" pitchFamily="2" charset="2"/>
              <a:buChar char="Ø"/>
            </a:pPr>
            <a:r>
              <a:rPr lang="en-US" dirty="0"/>
              <a:t>Control risk</a:t>
            </a:r>
          </a:p>
          <a:p>
            <a:pPr>
              <a:lnSpc>
                <a:spcPct val="90000"/>
              </a:lnSpc>
            </a:pPr>
            <a:r>
              <a:rPr lang="en-US" dirty="0"/>
              <a:t>Need a basis for the assessment</a:t>
            </a:r>
          </a:p>
        </p:txBody>
      </p:sp>
      <p:sp>
        <p:nvSpPr>
          <p:cNvPr id="5" name="Slide Number Placeholder 4"/>
          <p:cNvSpPr>
            <a:spLocks noGrp="1"/>
          </p:cNvSpPr>
          <p:nvPr>
            <p:ph type="sldNum" sz="quarter" idx="12"/>
          </p:nvPr>
        </p:nvSpPr>
        <p:spPr/>
        <p:txBody>
          <a:bodyPr/>
          <a:lstStyle/>
          <a:p>
            <a:fld id="{6D266298-E2D0-458F-B877-2BE30E8FA394}" type="slidenum">
              <a:rPr lang="en-US"/>
              <a:pPr/>
              <a:t>45</a:t>
            </a:fld>
            <a:endParaRPr lang="en-US"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normAutofit fontScale="90000"/>
          </a:bodyPr>
          <a:lstStyle/>
          <a:p>
            <a:r>
              <a:rPr lang="en-US" dirty="0"/>
              <a:t>Assess Risks at the Relevant Assertion Level </a:t>
            </a:r>
            <a:r>
              <a:rPr lang="en-US" sz="2400" dirty="0"/>
              <a:t>(cont..)</a:t>
            </a:r>
          </a:p>
        </p:txBody>
      </p:sp>
      <p:sp>
        <p:nvSpPr>
          <p:cNvPr id="113667" name="Rectangle 3"/>
          <p:cNvSpPr>
            <a:spLocks noGrp="1" noChangeArrowheads="1"/>
          </p:cNvSpPr>
          <p:nvPr>
            <p:ph idx="1"/>
          </p:nvPr>
        </p:nvSpPr>
        <p:spPr/>
        <p:txBody>
          <a:bodyPr/>
          <a:lstStyle/>
          <a:p>
            <a:pPr>
              <a:lnSpc>
                <a:spcPct val="90000"/>
              </a:lnSpc>
            </a:pPr>
            <a:r>
              <a:rPr lang="en-US" dirty="0"/>
              <a:t>Identify significant risks that require special audit consideration</a:t>
            </a:r>
          </a:p>
          <a:p>
            <a:pPr lvl="1">
              <a:lnSpc>
                <a:spcPct val="90000"/>
              </a:lnSpc>
              <a:buFont typeface="Wingdings" pitchFamily="2" charset="2"/>
              <a:buChar char="Ø"/>
            </a:pPr>
            <a:r>
              <a:rPr lang="en-US" dirty="0"/>
              <a:t>Fraud risks</a:t>
            </a:r>
          </a:p>
          <a:p>
            <a:pPr lvl="1">
              <a:lnSpc>
                <a:spcPct val="90000"/>
              </a:lnSpc>
              <a:buFont typeface="Wingdings" pitchFamily="2" charset="2"/>
              <a:buChar char="Ø"/>
            </a:pPr>
            <a:r>
              <a:rPr lang="en-US" dirty="0"/>
              <a:t>Other significant risks</a:t>
            </a:r>
          </a:p>
          <a:p>
            <a:pPr>
              <a:lnSpc>
                <a:spcPct val="90000"/>
              </a:lnSpc>
            </a:pPr>
            <a:r>
              <a:rPr lang="en-US" dirty="0"/>
              <a:t>Significant risks often relate to:</a:t>
            </a:r>
          </a:p>
          <a:p>
            <a:pPr lvl="1">
              <a:lnSpc>
                <a:spcPct val="90000"/>
              </a:lnSpc>
              <a:buFont typeface="Wingdings" pitchFamily="2" charset="2"/>
              <a:buChar char="Ø"/>
            </a:pPr>
            <a:r>
              <a:rPr lang="en-US" dirty="0"/>
              <a:t>Significant economic, accounting, or other developments</a:t>
            </a:r>
          </a:p>
          <a:p>
            <a:pPr lvl="1">
              <a:lnSpc>
                <a:spcPct val="90000"/>
              </a:lnSpc>
              <a:buFont typeface="Wingdings" pitchFamily="2" charset="2"/>
              <a:buChar char="Ø"/>
            </a:pPr>
            <a:r>
              <a:rPr lang="en-US" dirty="0"/>
              <a:t>Complex, nonroutine, or judgmental matters</a:t>
            </a:r>
          </a:p>
          <a:p>
            <a:pPr lvl="1">
              <a:lnSpc>
                <a:spcPct val="90000"/>
              </a:lnSpc>
              <a:buFont typeface="Wingdings" pitchFamily="2" charset="2"/>
              <a:buChar char="Ø"/>
            </a:pPr>
            <a:r>
              <a:rPr lang="en-US" dirty="0"/>
              <a:t>Transactions with related parties</a:t>
            </a:r>
          </a:p>
          <a:p>
            <a:pPr>
              <a:lnSpc>
                <a:spcPct val="90000"/>
              </a:lnSpc>
            </a:pPr>
            <a:endParaRPr lang="en-US" sz="2800" dirty="0"/>
          </a:p>
          <a:p>
            <a:pPr>
              <a:lnSpc>
                <a:spcPct val="90000"/>
              </a:lnSpc>
            </a:pPr>
            <a:endParaRPr lang="en-US" sz="2800" dirty="0"/>
          </a:p>
        </p:txBody>
      </p:sp>
      <p:sp>
        <p:nvSpPr>
          <p:cNvPr id="5" name="Slide Number Placeholder 4"/>
          <p:cNvSpPr>
            <a:spLocks noGrp="1"/>
          </p:cNvSpPr>
          <p:nvPr>
            <p:ph type="sldNum" sz="quarter" idx="12"/>
          </p:nvPr>
        </p:nvSpPr>
        <p:spPr/>
        <p:txBody>
          <a:bodyPr/>
          <a:lstStyle/>
          <a:p>
            <a:fld id="{EBD407B8-495C-4347-B9D4-859519A5A0F1}" type="slidenum">
              <a:rPr lang="en-US"/>
              <a:pPr/>
              <a:t>46</a:t>
            </a:fld>
            <a:endParaRPr lang="en-US"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 Risks at the Relevant Assertion Level </a:t>
            </a:r>
            <a:r>
              <a:rPr lang="en-US" sz="2400" dirty="0"/>
              <a:t>(cont…)</a:t>
            </a:r>
          </a:p>
        </p:txBody>
      </p:sp>
      <p:sp>
        <p:nvSpPr>
          <p:cNvPr id="3" name="Content Placeholder 2"/>
          <p:cNvSpPr>
            <a:spLocks noGrp="1"/>
          </p:cNvSpPr>
          <p:nvPr>
            <p:ph idx="1"/>
          </p:nvPr>
        </p:nvSpPr>
        <p:spPr/>
        <p:txBody>
          <a:bodyPr/>
          <a:lstStyle/>
          <a:p>
            <a:r>
              <a:rPr lang="en-US" dirty="0"/>
              <a:t>Identify risks for which substantive procedures alone are not adequate</a:t>
            </a:r>
          </a:p>
          <a:p>
            <a:r>
              <a:rPr lang="en-US" dirty="0"/>
              <a:t>Revise the risk assessment and reconsider planned audit procedures if audit evidence contradicts the original risk assessment</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57200" y="274638"/>
            <a:ext cx="8229600" cy="1477962"/>
          </a:xfrm>
        </p:spPr>
        <p:txBody>
          <a:bodyPr>
            <a:normAutofit/>
          </a:bodyPr>
          <a:lstStyle/>
          <a:p>
            <a:r>
              <a:rPr lang="en-US" dirty="0"/>
              <a:t>Assess Risks</a:t>
            </a:r>
          </a:p>
        </p:txBody>
      </p:sp>
      <p:sp>
        <p:nvSpPr>
          <p:cNvPr id="115715" name="Rectangle 3"/>
          <p:cNvSpPr>
            <a:spLocks noGrp="1" noChangeArrowheads="1"/>
          </p:cNvSpPr>
          <p:nvPr>
            <p:ph idx="1"/>
          </p:nvPr>
        </p:nvSpPr>
        <p:spPr>
          <a:xfrm>
            <a:off x="457200" y="1752600"/>
            <a:ext cx="8229600" cy="4114800"/>
          </a:xfrm>
        </p:spPr>
        <p:txBody>
          <a:bodyPr>
            <a:normAutofit lnSpcReduction="10000"/>
          </a:bodyPr>
          <a:lstStyle/>
          <a:p>
            <a:r>
              <a:rPr lang="en-US" dirty="0"/>
              <a:t>Document the following:</a:t>
            </a:r>
          </a:p>
          <a:p>
            <a:pPr lvl="1">
              <a:buFont typeface="Wingdings" pitchFamily="2" charset="2"/>
              <a:buChar char="Ø"/>
            </a:pPr>
            <a:r>
              <a:rPr lang="en-US" dirty="0"/>
              <a:t>Risk assessment at the relevant assertion level</a:t>
            </a:r>
          </a:p>
          <a:p>
            <a:pPr lvl="1">
              <a:buFont typeface="Wingdings" pitchFamily="2" charset="2"/>
              <a:buChar char="Ø"/>
            </a:pPr>
            <a:r>
              <a:rPr lang="en-US" dirty="0"/>
              <a:t>Basis for the assessment</a:t>
            </a:r>
          </a:p>
          <a:p>
            <a:pPr lvl="1">
              <a:buFont typeface="Wingdings" pitchFamily="2" charset="2"/>
              <a:buChar char="Ø"/>
            </a:pPr>
            <a:r>
              <a:rPr lang="en-US" dirty="0"/>
              <a:t>Significant risks</a:t>
            </a:r>
          </a:p>
          <a:p>
            <a:pPr lvl="1">
              <a:buFont typeface="Wingdings" pitchFamily="2" charset="2"/>
              <a:buChar char="Ø"/>
            </a:pPr>
            <a:r>
              <a:rPr lang="en-US" dirty="0"/>
              <a:t>Risks for which substantive procedures alone are not adequate</a:t>
            </a:r>
          </a:p>
          <a:p>
            <a:r>
              <a:rPr lang="en-US" dirty="0"/>
              <a:t>CX-7.1:  “Risk Assessment Summary Form” (Part II)</a:t>
            </a:r>
          </a:p>
          <a:p>
            <a:endParaRPr lang="en-US" dirty="0"/>
          </a:p>
        </p:txBody>
      </p:sp>
      <p:sp>
        <p:nvSpPr>
          <p:cNvPr id="5" name="Slide Number Placeholder 4"/>
          <p:cNvSpPr>
            <a:spLocks noGrp="1"/>
          </p:cNvSpPr>
          <p:nvPr>
            <p:ph type="sldNum" sz="quarter" idx="12"/>
          </p:nvPr>
        </p:nvSpPr>
        <p:spPr/>
        <p:txBody>
          <a:bodyPr/>
          <a:lstStyle/>
          <a:p>
            <a:fld id="{7E7F6706-C71E-4DEC-8306-DCC8B3F61EE7}" type="slidenum">
              <a:rPr lang="en-US"/>
              <a:pPr/>
              <a:t>48</a:t>
            </a:fld>
            <a:endParaRPr lang="en-US" dirty="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dirty="0"/>
              <a:t>The Detailed Audit Plan</a:t>
            </a:r>
          </a:p>
        </p:txBody>
      </p:sp>
      <p:sp>
        <p:nvSpPr>
          <p:cNvPr id="93187" name="Rectangle 3"/>
          <p:cNvSpPr>
            <a:spLocks noGrp="1" noChangeArrowheads="1"/>
          </p:cNvSpPr>
          <p:nvPr>
            <p:ph idx="1"/>
          </p:nvPr>
        </p:nvSpPr>
        <p:spPr/>
        <p:txBody>
          <a:bodyPr/>
          <a:lstStyle/>
          <a:p>
            <a:pPr>
              <a:lnSpc>
                <a:spcPct val="90000"/>
              </a:lnSpc>
            </a:pPr>
            <a:r>
              <a:rPr lang="en-US" dirty="0"/>
              <a:t>The nature, timing, and extent of further audit procedures to respond to the risk assessment (i.e., the audit program)</a:t>
            </a:r>
          </a:p>
          <a:p>
            <a:pPr>
              <a:lnSpc>
                <a:spcPct val="90000"/>
              </a:lnSpc>
            </a:pPr>
            <a:r>
              <a:rPr lang="en-US" dirty="0"/>
              <a:t>Provides linkage between the risk assessment and the responses at the assertion level</a:t>
            </a:r>
          </a:p>
        </p:txBody>
      </p:sp>
      <p:sp>
        <p:nvSpPr>
          <p:cNvPr id="5" name="Slide Number Placeholder 4"/>
          <p:cNvSpPr>
            <a:spLocks noGrp="1"/>
          </p:cNvSpPr>
          <p:nvPr>
            <p:ph type="sldNum" sz="quarter" idx="12"/>
          </p:nvPr>
        </p:nvSpPr>
        <p:spPr/>
        <p:txBody>
          <a:bodyPr/>
          <a:lstStyle/>
          <a:p>
            <a:fld id="{B99112D4-030C-4B95-B677-8DA0B422A43C}" type="slidenum">
              <a:rPr lang="en-US"/>
              <a:pPr/>
              <a:t>49</a:t>
            </a:fld>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Preliminary Engagement Activities</a:t>
            </a:r>
          </a:p>
        </p:txBody>
      </p:sp>
      <p:graphicFrame>
        <p:nvGraphicFramePr>
          <p:cNvPr id="4" name="Content Placeholder 3" descr="This slide depicts client acceptance and continuance and establishing an understanding with the client. "/>
          <p:cNvGraphicFramePr>
            <a:graphicFrameLocks noGrp="1"/>
          </p:cNvGraphicFramePr>
          <p:nvPr>
            <p:ph idx="1"/>
            <p:extLst>
              <p:ext uri="{D42A27DB-BD31-4B8C-83A1-F6EECF244321}">
                <p14:modId xmlns:p14="http://schemas.microsoft.com/office/powerpoint/2010/main" val="3617514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Tailoring the PPC Audit Programs</a:t>
            </a:r>
          </a:p>
        </p:txBody>
      </p:sp>
      <p:graphicFrame>
        <p:nvGraphicFramePr>
          <p:cNvPr id="4" name="Content Placeholder 3">
            <a:extLs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46768308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fontScale="90000"/>
          </a:bodyPr>
          <a:lstStyle/>
          <a:p>
            <a:r>
              <a:rPr lang="en-US" dirty="0"/>
              <a:t>Performing Further Audit Procedures</a:t>
            </a:r>
          </a:p>
        </p:txBody>
      </p:sp>
      <p:graphicFrame>
        <p:nvGraphicFramePr>
          <p:cNvPr id="7" name="Content Placeholder 6">
            <a:extLs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427361149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FAB35FD7-7ED7-4060-AD2E-818D949129F7}" type="slidenum">
              <a:rPr lang="en-US"/>
              <a:pPr/>
              <a:t>51</a:t>
            </a:fld>
            <a:endParaRPr lang="en-US" dirty="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Tests of Controls</a:t>
            </a:r>
          </a:p>
        </p:txBody>
      </p:sp>
      <p:sp>
        <p:nvSpPr>
          <p:cNvPr id="26627" name="Rectangle 3"/>
          <p:cNvSpPr>
            <a:spLocks noGrp="1" noChangeArrowheads="1"/>
          </p:cNvSpPr>
          <p:nvPr>
            <p:ph idx="1"/>
          </p:nvPr>
        </p:nvSpPr>
        <p:spPr/>
        <p:txBody>
          <a:bodyPr/>
          <a:lstStyle/>
          <a:p>
            <a:r>
              <a:rPr lang="en-US" dirty="0"/>
              <a:t>Perform tests of controls if:</a:t>
            </a:r>
          </a:p>
          <a:p>
            <a:pPr lvl="1">
              <a:buFont typeface="Wingdings" pitchFamily="2" charset="2"/>
              <a:buChar char="Ø"/>
            </a:pPr>
            <a:r>
              <a:rPr lang="en-US" dirty="0"/>
              <a:t>Relying on them to reduce the risk assessment</a:t>
            </a:r>
          </a:p>
          <a:p>
            <a:pPr lvl="1">
              <a:buFont typeface="Wingdings" pitchFamily="2" charset="2"/>
              <a:buChar char="Ø"/>
            </a:pPr>
            <a:r>
              <a:rPr lang="en-US" dirty="0"/>
              <a:t>Substantive tests alone are not adequate</a:t>
            </a:r>
          </a:p>
          <a:p>
            <a:r>
              <a:rPr lang="en-US" dirty="0"/>
              <a:t>Inquiry alone is not sufficient for testing controls</a:t>
            </a:r>
          </a:p>
        </p:txBody>
      </p:sp>
      <p:sp>
        <p:nvSpPr>
          <p:cNvPr id="5" name="Slide Number Placeholder 4"/>
          <p:cNvSpPr>
            <a:spLocks noGrp="1"/>
          </p:cNvSpPr>
          <p:nvPr>
            <p:ph type="sldNum" sz="quarter" idx="12"/>
          </p:nvPr>
        </p:nvSpPr>
        <p:spPr/>
        <p:txBody>
          <a:bodyPr/>
          <a:lstStyle/>
          <a:p>
            <a:fld id="{882468F2-DA6B-4D0D-A804-582A78AD869A}" type="slidenum">
              <a:rPr lang="en-US"/>
              <a:pPr/>
              <a:t>52</a:t>
            </a:fld>
            <a:endParaRPr lang="en-US"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dirty="0"/>
              <a:t>Tests of Controls </a:t>
            </a:r>
            <a:r>
              <a:rPr lang="en-US" sz="2200" dirty="0"/>
              <a:t>(cont)</a:t>
            </a:r>
          </a:p>
        </p:txBody>
      </p:sp>
      <p:sp>
        <p:nvSpPr>
          <p:cNvPr id="117763" name="Rectangle 3"/>
          <p:cNvSpPr>
            <a:spLocks noGrp="1" noChangeArrowheads="1"/>
          </p:cNvSpPr>
          <p:nvPr>
            <p:ph idx="1"/>
          </p:nvPr>
        </p:nvSpPr>
        <p:spPr/>
        <p:txBody>
          <a:bodyPr/>
          <a:lstStyle/>
          <a:p>
            <a:r>
              <a:rPr lang="en-US" dirty="0"/>
              <a:t>Rotational tests of controls are permitted:</a:t>
            </a:r>
          </a:p>
          <a:p>
            <a:pPr lvl="1">
              <a:buFont typeface="Wingdings" pitchFamily="2" charset="2"/>
              <a:buChar char="Ø"/>
            </a:pPr>
            <a:r>
              <a:rPr lang="en-US" sz="2400" dirty="0"/>
              <a:t>Obtain evidence about whether the controls have changed using inquiry, observation, and inspection</a:t>
            </a:r>
          </a:p>
          <a:p>
            <a:pPr lvl="1">
              <a:buFont typeface="Wingdings" pitchFamily="2" charset="2"/>
              <a:buChar char="Ø"/>
            </a:pPr>
            <a:r>
              <a:rPr lang="en-US" sz="2400" dirty="0"/>
              <a:t>If controls have changed, rotation is not appropriate</a:t>
            </a:r>
          </a:p>
          <a:p>
            <a:pPr lvl="1">
              <a:buFont typeface="Wingdings" pitchFamily="2" charset="2"/>
              <a:buChar char="Ø"/>
            </a:pPr>
            <a:r>
              <a:rPr lang="en-US" sz="2400" dirty="0"/>
              <a:t>Test a control at least once every three years</a:t>
            </a:r>
          </a:p>
          <a:p>
            <a:pPr lvl="1">
              <a:buFont typeface="Wingdings" pitchFamily="2" charset="2"/>
              <a:buChar char="Ø"/>
            </a:pPr>
            <a:r>
              <a:rPr lang="en-US" sz="2400" dirty="0"/>
              <a:t>If several controls are rotationally tested, test some controls each year</a:t>
            </a:r>
          </a:p>
          <a:p>
            <a:pPr lvl="1">
              <a:buFont typeface="Wingdings" pitchFamily="2" charset="2"/>
              <a:buChar char="Ø"/>
            </a:pPr>
            <a:r>
              <a:rPr lang="en-US" sz="2400" dirty="0"/>
              <a:t>If relying on controls for significant risks, controls must be tested in the current year</a:t>
            </a:r>
          </a:p>
          <a:p>
            <a:r>
              <a:rPr lang="en-US" dirty="0"/>
              <a:t>CX-10.1:  “Test of Controls Form”</a:t>
            </a:r>
          </a:p>
          <a:p>
            <a:pPr lvl="1">
              <a:buFont typeface="Wingdings" pitchFamily="2" charset="2"/>
              <a:buChar char="Ø"/>
            </a:pPr>
            <a:endParaRPr lang="en-US" sz="2400" dirty="0"/>
          </a:p>
          <a:p>
            <a:pPr lvl="1"/>
            <a:endParaRPr lang="en-US" sz="2400" dirty="0"/>
          </a:p>
          <a:p>
            <a:pPr lvl="1"/>
            <a:endParaRPr lang="en-US" sz="2400" dirty="0"/>
          </a:p>
        </p:txBody>
      </p:sp>
      <p:sp>
        <p:nvSpPr>
          <p:cNvPr id="5" name="Slide Number Placeholder 4"/>
          <p:cNvSpPr>
            <a:spLocks noGrp="1"/>
          </p:cNvSpPr>
          <p:nvPr>
            <p:ph type="sldNum" sz="quarter" idx="12"/>
          </p:nvPr>
        </p:nvSpPr>
        <p:spPr/>
        <p:txBody>
          <a:bodyPr/>
          <a:lstStyle/>
          <a:p>
            <a:fld id="{228C80CA-4201-4E42-8DE2-9922A3D80105}" type="slidenum">
              <a:rPr lang="en-US"/>
              <a:pPr/>
              <a:t>53</a:t>
            </a:fld>
            <a:endParaRPr lang="en-US" dirty="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Substantive Procedures</a:t>
            </a:r>
          </a:p>
        </p:txBody>
      </p:sp>
      <p:sp>
        <p:nvSpPr>
          <p:cNvPr id="25603" name="Rectangle 3"/>
          <p:cNvSpPr>
            <a:spLocks noGrp="1" noChangeArrowheads="1"/>
          </p:cNvSpPr>
          <p:nvPr>
            <p:ph idx="1"/>
          </p:nvPr>
        </p:nvSpPr>
        <p:spPr/>
        <p:txBody>
          <a:bodyPr/>
          <a:lstStyle/>
          <a:p>
            <a:r>
              <a:rPr lang="en-US" dirty="0"/>
              <a:t>Test </a:t>
            </a:r>
            <a:r>
              <a:rPr lang="en-US" b="1" i="1" dirty="0"/>
              <a:t>all</a:t>
            </a:r>
            <a:r>
              <a:rPr lang="en-US" dirty="0"/>
              <a:t> relevant assertions for material account balances, transaction classes, and disclosures</a:t>
            </a:r>
          </a:p>
          <a:p>
            <a:r>
              <a:rPr lang="en-US" dirty="0"/>
              <a:t>Perform procedures specifically to address significant risks </a:t>
            </a:r>
          </a:p>
          <a:p>
            <a:r>
              <a:rPr lang="en-US" dirty="0"/>
              <a:t>Substantive analytical procedures alone are not sufficient for significant risks</a:t>
            </a:r>
          </a:p>
          <a:p>
            <a:endParaRPr lang="en-US" dirty="0"/>
          </a:p>
        </p:txBody>
      </p:sp>
      <p:sp>
        <p:nvSpPr>
          <p:cNvPr id="5" name="Slide Number Placeholder 4"/>
          <p:cNvSpPr>
            <a:spLocks noGrp="1"/>
          </p:cNvSpPr>
          <p:nvPr>
            <p:ph type="sldNum" sz="quarter" idx="12"/>
          </p:nvPr>
        </p:nvSpPr>
        <p:spPr/>
        <p:txBody>
          <a:bodyPr/>
          <a:lstStyle/>
          <a:p>
            <a:fld id="{6553995F-118F-4D83-BF4B-1257B7A4C2CD}" type="slidenum">
              <a:rPr lang="en-US"/>
              <a:pPr/>
              <a:t>54</a:t>
            </a:fld>
            <a:endParaRPr lang="en-US"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dirty="0"/>
              <a:t>Substantive Procedures </a:t>
            </a:r>
            <a:r>
              <a:rPr lang="en-US" sz="2200" dirty="0"/>
              <a:t>(cont)</a:t>
            </a:r>
          </a:p>
        </p:txBody>
      </p:sp>
      <p:sp>
        <p:nvSpPr>
          <p:cNvPr id="118787" name="Rectangle 3"/>
          <p:cNvSpPr>
            <a:spLocks noGrp="1" noChangeArrowheads="1"/>
          </p:cNvSpPr>
          <p:nvPr>
            <p:ph idx="1"/>
          </p:nvPr>
        </p:nvSpPr>
        <p:spPr>
          <a:xfrm>
            <a:off x="609600" y="1371600"/>
            <a:ext cx="8077200" cy="4953000"/>
          </a:xfrm>
        </p:spPr>
        <p:txBody>
          <a:bodyPr>
            <a:normAutofit fontScale="85000" lnSpcReduction="20000"/>
          </a:bodyPr>
          <a:lstStyle/>
          <a:p>
            <a:r>
              <a:rPr lang="en-US" sz="3800" dirty="0"/>
              <a:t>Perform the following substantive procedures in all audits:</a:t>
            </a:r>
          </a:p>
          <a:p>
            <a:pPr lvl="1">
              <a:buFont typeface="Wingdings" pitchFamily="2" charset="2"/>
              <a:buChar char="Ø"/>
            </a:pPr>
            <a:r>
              <a:rPr lang="en-US" sz="3300" dirty="0"/>
              <a:t>Agree or reconcile the financial statements and notes to the accounting records</a:t>
            </a:r>
          </a:p>
          <a:p>
            <a:pPr lvl="1">
              <a:buFont typeface="Wingdings" pitchFamily="2" charset="2"/>
              <a:buChar char="Ø"/>
            </a:pPr>
            <a:r>
              <a:rPr lang="en-US" sz="3300" dirty="0"/>
              <a:t>Examine material journal entries and other adjustments made when preparing the financial statements</a:t>
            </a:r>
          </a:p>
          <a:p>
            <a:pPr lvl="1">
              <a:buFont typeface="Wingdings" pitchFamily="2" charset="2"/>
              <a:buChar char="Ø"/>
            </a:pPr>
            <a:r>
              <a:rPr lang="en-US" sz="3300" dirty="0"/>
              <a:t>Procedures required by AU-C 240 to address the risk of management override of controls</a:t>
            </a:r>
          </a:p>
          <a:p>
            <a:r>
              <a:rPr lang="en-US" sz="3800" dirty="0"/>
              <a:t>Required procedures are on AP-2, “Audit Program for General Auditing and Completion Procedures”</a:t>
            </a:r>
          </a:p>
        </p:txBody>
      </p:sp>
      <p:sp>
        <p:nvSpPr>
          <p:cNvPr id="5" name="Slide Number Placeholder 4"/>
          <p:cNvSpPr>
            <a:spLocks noGrp="1"/>
          </p:cNvSpPr>
          <p:nvPr>
            <p:ph type="sldNum" sz="quarter" idx="12"/>
          </p:nvPr>
        </p:nvSpPr>
        <p:spPr/>
        <p:txBody>
          <a:bodyPr/>
          <a:lstStyle/>
          <a:p>
            <a:fld id="{F7143193-A086-4762-89C4-90A9145A6D84}" type="slidenum">
              <a:rPr lang="en-US"/>
              <a:pPr/>
              <a:t>55</a:t>
            </a:fld>
            <a:endParaRPr lang="en-US" dirty="0"/>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normAutofit fontScale="90000"/>
          </a:bodyPr>
          <a:lstStyle/>
          <a:p>
            <a:r>
              <a:rPr lang="en-US" sz="4000" dirty="0"/>
              <a:t>Documenting Further Audit Procedures</a:t>
            </a:r>
          </a:p>
        </p:txBody>
      </p:sp>
      <p:sp>
        <p:nvSpPr>
          <p:cNvPr id="123907" name="Rectangle 3"/>
          <p:cNvSpPr>
            <a:spLocks noGrp="1" noChangeArrowheads="1"/>
          </p:cNvSpPr>
          <p:nvPr>
            <p:ph idx="1"/>
          </p:nvPr>
        </p:nvSpPr>
        <p:spPr/>
        <p:txBody>
          <a:bodyPr/>
          <a:lstStyle/>
          <a:p>
            <a:r>
              <a:rPr lang="en-US" dirty="0"/>
              <a:t>Document the following:</a:t>
            </a:r>
          </a:p>
          <a:p>
            <a:pPr lvl="1">
              <a:buFont typeface="Wingdings" pitchFamily="2" charset="2"/>
              <a:buChar char="Ø"/>
            </a:pPr>
            <a:r>
              <a:rPr lang="en-US" dirty="0"/>
              <a:t>Nature, timing, and extent</a:t>
            </a:r>
          </a:p>
          <a:p>
            <a:pPr lvl="1">
              <a:buFont typeface="Wingdings" pitchFamily="2" charset="2"/>
              <a:buChar char="Ø"/>
            </a:pPr>
            <a:r>
              <a:rPr lang="en-US" dirty="0"/>
              <a:t>Linkage</a:t>
            </a:r>
          </a:p>
          <a:p>
            <a:pPr lvl="1">
              <a:buFont typeface="Wingdings" pitchFamily="2" charset="2"/>
              <a:buChar char="Ø"/>
            </a:pPr>
            <a:r>
              <a:rPr lang="en-US" dirty="0"/>
              <a:t>Results, including results of procedures to address management override</a:t>
            </a:r>
          </a:p>
          <a:p>
            <a:pPr lvl="1">
              <a:buFont typeface="Wingdings" pitchFamily="2" charset="2"/>
              <a:buChar char="Ø"/>
            </a:pPr>
            <a:r>
              <a:rPr lang="en-US" dirty="0"/>
              <a:t>Conclusion about relying on tests of controls performed in a prior audit</a:t>
            </a:r>
          </a:p>
        </p:txBody>
      </p:sp>
      <p:sp>
        <p:nvSpPr>
          <p:cNvPr id="5" name="Slide Number Placeholder 4"/>
          <p:cNvSpPr>
            <a:spLocks noGrp="1"/>
          </p:cNvSpPr>
          <p:nvPr>
            <p:ph type="sldNum" sz="quarter" idx="12"/>
          </p:nvPr>
        </p:nvSpPr>
        <p:spPr/>
        <p:txBody>
          <a:bodyPr/>
          <a:lstStyle/>
          <a:p>
            <a:fld id="{F30D5859-E475-4A47-A915-B77B52C9402F}" type="slidenum">
              <a:rPr lang="en-US"/>
              <a:pPr/>
              <a:t>56</a:t>
            </a:fld>
            <a:endParaRPr lang="en-US" dirty="0"/>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457200" y="1219200"/>
            <a:ext cx="8229600" cy="5105400"/>
          </a:xfrm>
        </p:spPr>
        <p:txBody>
          <a:bodyPr>
            <a:noAutofit/>
          </a:bodyPr>
          <a:lstStyle/>
          <a:p>
            <a:r>
              <a:rPr lang="en-US" dirty="0"/>
              <a:t>Completed risk assessment consists of:</a:t>
            </a:r>
          </a:p>
          <a:p>
            <a:pPr lvl="1">
              <a:buFont typeface="Wingdings" pitchFamily="2" charset="2"/>
              <a:buChar char="Ø"/>
            </a:pPr>
            <a:r>
              <a:rPr lang="en-US" sz="2400" dirty="0"/>
              <a:t>AP-1: “Audit Program for General Planning Procedures”</a:t>
            </a:r>
          </a:p>
          <a:p>
            <a:pPr lvl="1">
              <a:buFont typeface="Wingdings" pitchFamily="2" charset="2"/>
              <a:buChar char="Ø"/>
            </a:pPr>
            <a:r>
              <a:rPr lang="en-US" sz="2400" dirty="0"/>
              <a:t>CX-1.1:  “Engagement Acceptance and Continuance Form”</a:t>
            </a:r>
          </a:p>
          <a:p>
            <a:pPr lvl="1">
              <a:buFont typeface="Wingdings" pitchFamily="2" charset="2"/>
              <a:buChar char="Ø"/>
            </a:pPr>
            <a:r>
              <a:rPr lang="en-US" sz="2400" dirty="0"/>
              <a:t>CX-1.2:  “Engagement Independence Compliance and </a:t>
            </a:r>
            <a:r>
              <a:rPr lang="en-US" sz="2400" dirty="0" err="1"/>
              <a:t>Nonattest</a:t>
            </a:r>
            <a:r>
              <a:rPr lang="en-US" sz="2400" dirty="0"/>
              <a:t> Services Documentation Form</a:t>
            </a:r>
          </a:p>
          <a:p>
            <a:pPr lvl="1">
              <a:buFont typeface="Wingdings" pitchFamily="2" charset="2"/>
              <a:buChar char="Ø"/>
            </a:pPr>
            <a:r>
              <a:rPr lang="en-US" sz="2400"/>
              <a:t>CX-2:  </a:t>
            </a:r>
            <a:r>
              <a:rPr lang="en-US" sz="2400" dirty="0"/>
              <a:t>“Financial Statement Materiality Worksheet for Planning Purposes”</a:t>
            </a:r>
          </a:p>
          <a:p>
            <a:pPr lvl="1">
              <a:buFont typeface="Wingdings" pitchFamily="2" charset="2"/>
              <a:buChar char="Ø"/>
            </a:pPr>
            <a:r>
              <a:rPr lang="en-US" sz="2400" dirty="0"/>
              <a:t>CX-3.1: “Understanding the Entity and Identifying Risks”</a:t>
            </a:r>
          </a:p>
          <a:p>
            <a:pPr lvl="1">
              <a:buFont typeface="Wingdings" pitchFamily="2" charset="2"/>
              <a:buChar char="Ø"/>
            </a:pPr>
            <a:r>
              <a:rPr lang="en-US" sz="2400" dirty="0"/>
              <a:t>CX-3.2: “Engagement Team Discussion”</a:t>
            </a:r>
          </a:p>
          <a:p>
            <a:pPr lvl="1">
              <a:buFont typeface="Wingdings" pitchFamily="2" charset="2"/>
              <a:buChar char="Ø"/>
            </a:pPr>
            <a:r>
              <a:rPr lang="en-US" sz="2400" dirty="0"/>
              <a:t>CX-3.3: “Fraud Risk Inquiries Form”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r>
              <a:rPr lang="en-US" sz="2200" dirty="0"/>
              <a:t>(cont)</a:t>
            </a:r>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r>
              <a:rPr lang="en-US" sz="3800" dirty="0"/>
              <a:t>Completed risk assessment (cont.)</a:t>
            </a:r>
            <a:br>
              <a:rPr lang="en-US" sz="3800" dirty="0"/>
            </a:br>
            <a:endParaRPr lang="en-US" sz="3800" dirty="0"/>
          </a:p>
          <a:p>
            <a:pPr lvl="1">
              <a:buFont typeface="Wingdings" pitchFamily="2" charset="2"/>
              <a:buChar char="Ø"/>
            </a:pPr>
            <a:r>
              <a:rPr lang="en-US" sz="4400" dirty="0"/>
              <a:t>CX-4.1: “Understanding the Design and Implementation of Internal Control”</a:t>
            </a:r>
          </a:p>
          <a:p>
            <a:pPr lvl="1">
              <a:buFont typeface="Wingdings" pitchFamily="2" charset="2"/>
              <a:buChar char="Ø"/>
            </a:pPr>
            <a:r>
              <a:rPr lang="en-US" sz="4400" dirty="0"/>
              <a:t>CX-4.2.1: “Financial Reporting System Documentation Form—Significant Transaction Classes” (for each significant transaction class and financial close and reporting)</a:t>
            </a:r>
          </a:p>
          <a:p>
            <a:pPr lvl="1">
              <a:buFont typeface="Wingdings" pitchFamily="2" charset="2"/>
              <a:buChar char="Ø"/>
            </a:pPr>
            <a:r>
              <a:rPr lang="en-US" sz="4400" dirty="0"/>
              <a:t>CX-4.2.2: “Financial Reporting System Documentation Form—IT Environment and </a:t>
            </a:r>
            <a:r>
              <a:rPr lang="en-US" sz="4400"/>
              <a:t>General IT Controls</a:t>
            </a:r>
            <a:r>
              <a:rPr lang="en-US" sz="4400" dirty="0"/>
              <a:t>”</a:t>
            </a:r>
          </a:p>
          <a:p>
            <a:pPr lvl="1">
              <a:buFont typeface="Wingdings" pitchFamily="2" charset="2"/>
              <a:buChar char="Ø"/>
            </a:pPr>
            <a:r>
              <a:rPr lang="en-US" sz="4400" dirty="0"/>
              <a:t>CX-4.3: “Walkthrough Documentation Table” (for each walkthrough)</a:t>
            </a:r>
          </a:p>
          <a:p>
            <a:pPr lvl="1">
              <a:buFont typeface="Wingdings" pitchFamily="2" charset="2"/>
              <a:buChar char="Ø"/>
            </a:pPr>
            <a:r>
              <a:rPr lang="en-US" sz="4400" dirty="0"/>
              <a:t>CX-7.1:  “Risk Assessment Summary Form”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r>
              <a:rPr lang="en-US" sz="2200" dirty="0"/>
              <a:t>(cont…)</a:t>
            </a:r>
          </a:p>
        </p:txBody>
      </p:sp>
      <p:sp>
        <p:nvSpPr>
          <p:cNvPr id="3" name="Content Placeholder 2"/>
          <p:cNvSpPr>
            <a:spLocks noGrp="1"/>
          </p:cNvSpPr>
          <p:nvPr>
            <p:ph idx="1"/>
          </p:nvPr>
        </p:nvSpPr>
        <p:spPr>
          <a:xfrm>
            <a:off x="457200" y="1371600"/>
            <a:ext cx="8229600" cy="4953000"/>
          </a:xfrm>
        </p:spPr>
        <p:txBody>
          <a:bodyPr>
            <a:normAutofit fontScale="92500"/>
          </a:bodyPr>
          <a:lstStyle/>
          <a:p>
            <a:r>
              <a:rPr lang="en-US" sz="3500" dirty="0"/>
              <a:t>Other PPC practice aids related to risk assessment</a:t>
            </a:r>
          </a:p>
          <a:p>
            <a:pPr lvl="1">
              <a:buFont typeface="Wingdings" pitchFamily="2" charset="2"/>
              <a:buChar char="Ø"/>
            </a:pPr>
            <a:r>
              <a:rPr lang="en-US" sz="2600" dirty="0"/>
              <a:t>CX-5: “Activity and Entity-level Control Forms” (optional)</a:t>
            </a:r>
          </a:p>
          <a:p>
            <a:pPr lvl="1">
              <a:buFont typeface="Wingdings" pitchFamily="2" charset="2"/>
              <a:buChar char="Ø"/>
            </a:pPr>
            <a:r>
              <a:rPr lang="en-US" sz="2600" dirty="0"/>
              <a:t>CX-6.1: “Entity Risk Factors” (memory jogger)</a:t>
            </a:r>
          </a:p>
          <a:p>
            <a:pPr lvl="1">
              <a:buFont typeface="Wingdings" pitchFamily="2" charset="2"/>
              <a:buChar char="Ø"/>
            </a:pPr>
            <a:r>
              <a:rPr lang="en-US" sz="2600" dirty="0"/>
              <a:t>CX-6.2: “Fraud Risk Factors” (memory jogger)</a:t>
            </a:r>
          </a:p>
          <a:p>
            <a:pPr lvl="1">
              <a:buFont typeface="Wingdings" pitchFamily="2" charset="2"/>
              <a:buChar char="Ø"/>
            </a:pPr>
            <a:r>
              <a:rPr lang="en-US" sz="2600" dirty="0"/>
              <a:t>CX-10.1:  “Test of Controls Form” (if controls are tested)</a:t>
            </a:r>
          </a:p>
          <a:p>
            <a:pPr lvl="1">
              <a:buFont typeface="Wingdings" pitchFamily="2" charset="2"/>
              <a:buChar char="Ø"/>
            </a:pPr>
            <a:r>
              <a:rPr lang="en-US" sz="2600" dirty="0"/>
              <a:t>CX-12.2: “Audit Difference Evaluation Form”</a:t>
            </a:r>
          </a:p>
          <a:p>
            <a:pPr lvl="1">
              <a:buFont typeface="Wingdings" pitchFamily="2" charset="2"/>
              <a:buChar char="Ø"/>
            </a:pPr>
            <a:r>
              <a:rPr lang="en-US" sz="2600" dirty="0"/>
              <a:t>AP-2: “Audit Program for General Auditing and Completion Procedures”</a:t>
            </a:r>
          </a:p>
          <a:p>
            <a:pPr lvl="1">
              <a:buFont typeface="Wingdings" pitchFamily="2" charset="2"/>
              <a:buChar char="Ø"/>
            </a:pPr>
            <a:r>
              <a:rPr lang="en-US" sz="2600" dirty="0"/>
              <a:t>Tailored audit programs for individual audit areas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sz="4400" dirty="0"/>
              <a:t>Client Acceptance/Continuance</a:t>
            </a:r>
          </a:p>
        </p:txBody>
      </p:sp>
      <p:sp>
        <p:nvSpPr>
          <p:cNvPr id="4" name="Text Placeholder 3"/>
          <p:cNvSpPr>
            <a:spLocks noGrp="1"/>
          </p:cNvSpPr>
          <p:nvPr>
            <p:ph type="body" idx="1"/>
          </p:nvPr>
        </p:nvSpPr>
        <p:spPr>
          <a:xfrm>
            <a:off x="457200" y="1524000"/>
            <a:ext cx="4040188" cy="609600"/>
          </a:xfrm>
        </p:spPr>
        <p:txBody>
          <a:bodyPr/>
          <a:lstStyle/>
          <a:p>
            <a:r>
              <a:rPr lang="en-US" dirty="0"/>
              <a:t>Consider:</a:t>
            </a:r>
          </a:p>
        </p:txBody>
      </p:sp>
      <p:sp>
        <p:nvSpPr>
          <p:cNvPr id="3" name="Content Placeholder 2"/>
          <p:cNvSpPr>
            <a:spLocks noGrp="1"/>
          </p:cNvSpPr>
          <p:nvPr>
            <p:ph sz="half" idx="2"/>
          </p:nvPr>
        </p:nvSpPr>
        <p:spPr>
          <a:xfrm>
            <a:off x="457200" y="2133600"/>
            <a:ext cx="4038600" cy="4419600"/>
          </a:xfrm>
        </p:spPr>
        <p:txBody>
          <a:bodyPr>
            <a:normAutofit fontScale="70000" lnSpcReduction="20000"/>
          </a:bodyPr>
          <a:lstStyle/>
          <a:p>
            <a:r>
              <a:rPr lang="en-US" sz="2900" dirty="0"/>
              <a:t>Nature and purpose of engagement</a:t>
            </a:r>
          </a:p>
          <a:p>
            <a:r>
              <a:rPr lang="en-US" sz="2900" dirty="0"/>
              <a:t>Preconditions for an audit</a:t>
            </a:r>
          </a:p>
          <a:p>
            <a:r>
              <a:rPr lang="en-US" sz="2900" dirty="0"/>
              <a:t>Client’s reputation, integrity, and competence</a:t>
            </a:r>
          </a:p>
          <a:p>
            <a:r>
              <a:rPr lang="en-US" sz="2900" dirty="0"/>
              <a:t>Communication with predecessor</a:t>
            </a:r>
          </a:p>
          <a:p>
            <a:r>
              <a:rPr lang="en-US" sz="2900" dirty="0"/>
              <a:t>Compliance with ethical requirements, including independence</a:t>
            </a:r>
          </a:p>
          <a:p>
            <a:r>
              <a:rPr lang="en-US" sz="2900" dirty="0"/>
              <a:t>Adequacy of accounting records</a:t>
            </a:r>
          </a:p>
          <a:p>
            <a:r>
              <a:rPr lang="en-US" sz="2900" dirty="0"/>
              <a:t>Firm resources and competence</a:t>
            </a:r>
          </a:p>
          <a:p>
            <a:r>
              <a:rPr lang="en-US" sz="2900" dirty="0"/>
              <a:t>Engagement economics</a:t>
            </a:r>
          </a:p>
          <a:p>
            <a:r>
              <a:rPr lang="en-US" sz="2900" dirty="0"/>
              <a:t>Other risk concerns</a:t>
            </a:r>
          </a:p>
          <a:p>
            <a:pPr>
              <a:buNone/>
            </a:pPr>
            <a:r>
              <a:rPr lang="en-US" sz="3200" dirty="0"/>
              <a:t>      </a:t>
            </a:r>
          </a:p>
          <a:p>
            <a:endParaRPr lang="en-US" dirty="0"/>
          </a:p>
          <a:p>
            <a:endParaRPr lang="en-US" dirty="0"/>
          </a:p>
        </p:txBody>
      </p:sp>
      <p:sp>
        <p:nvSpPr>
          <p:cNvPr id="5" name="Text Placeholder 4"/>
          <p:cNvSpPr>
            <a:spLocks noGrp="1"/>
          </p:cNvSpPr>
          <p:nvPr>
            <p:ph type="body" sz="quarter" idx="3"/>
          </p:nvPr>
        </p:nvSpPr>
        <p:spPr>
          <a:xfrm>
            <a:off x="5257800" y="1524001"/>
            <a:ext cx="3429000" cy="609599"/>
          </a:xfrm>
        </p:spPr>
        <p:txBody>
          <a:bodyPr/>
          <a:lstStyle/>
          <a:p>
            <a:pPr algn="ctr"/>
            <a:r>
              <a:rPr lang="en-US" dirty="0"/>
              <a:t>Document</a:t>
            </a:r>
          </a:p>
        </p:txBody>
      </p:sp>
      <p:sp>
        <p:nvSpPr>
          <p:cNvPr id="6" name="Content Placeholder 5"/>
          <p:cNvSpPr>
            <a:spLocks noGrp="1"/>
          </p:cNvSpPr>
          <p:nvPr>
            <p:ph sz="quarter" idx="4"/>
          </p:nvPr>
        </p:nvSpPr>
        <p:spPr>
          <a:xfrm>
            <a:off x="5410200" y="2133600"/>
            <a:ext cx="3429000" cy="3845720"/>
          </a:xfrm>
        </p:spPr>
        <p:txBody>
          <a:bodyPr/>
          <a:lstStyle/>
          <a:p>
            <a:r>
              <a:rPr lang="en-US" sz="1800" dirty="0"/>
              <a:t>CX-1.1: “Engagement Acceptance and Continuance Form”</a:t>
            </a:r>
          </a:p>
          <a:p>
            <a:r>
              <a:rPr lang="en-US" sz="1800" dirty="0"/>
              <a:t>CX-1.2:  “Engagement Independence Compliance and </a:t>
            </a:r>
            <a:r>
              <a:rPr lang="en-US" sz="1800" dirty="0" err="1"/>
              <a:t>Nonattest</a:t>
            </a:r>
            <a:r>
              <a:rPr lang="en-US" sz="1800" dirty="0"/>
              <a:t> Services Documentation Form”</a:t>
            </a:r>
          </a:p>
          <a:p>
            <a:r>
              <a:rPr lang="en-US" sz="1800" dirty="0"/>
              <a:t>CX-7.1: “Risk Assessment Summary Form” (if risks are identified)</a:t>
            </a:r>
          </a:p>
          <a:p>
            <a:endParaRPr lang="en-US" sz="2000" dirty="0"/>
          </a:p>
          <a:p>
            <a:pPr algn="ctr">
              <a:buNone/>
            </a:pPr>
            <a:endParaRPr lang="en-US" sz="2000" dirty="0"/>
          </a:p>
        </p:txBody>
      </p:sp>
      <p:sp>
        <p:nvSpPr>
          <p:cNvPr id="7" name="Right Arrow 6">
            <a:extLst>
              <a:ext uri="{C183D7F6-B498-43B3-948B-1728B52AA6E4}">
                <adec:decorative xmlns:adec="http://schemas.microsoft.com/office/drawing/2017/decorative" val="1"/>
              </a:ext>
            </a:extLst>
          </p:cNvPr>
          <p:cNvSpPr/>
          <p:nvPr/>
        </p:nvSpPr>
        <p:spPr>
          <a:xfrm>
            <a:off x="4267200" y="3810000"/>
            <a:ext cx="12954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143000"/>
          </a:xfrm>
        </p:spPr>
        <p:txBody>
          <a:bodyPr>
            <a:normAutofit/>
          </a:bodyPr>
          <a:lstStyle/>
          <a:p>
            <a:r>
              <a:rPr lang="en-US" dirty="0"/>
              <a:t>SAS No. 145 Highlights</a:t>
            </a:r>
          </a:p>
        </p:txBody>
      </p:sp>
      <p:sp>
        <p:nvSpPr>
          <p:cNvPr id="3" name="Content Placeholder 2"/>
          <p:cNvSpPr>
            <a:spLocks noGrp="1"/>
          </p:cNvSpPr>
          <p:nvPr>
            <p:ph idx="1"/>
          </p:nvPr>
        </p:nvSpPr>
        <p:spPr>
          <a:xfrm>
            <a:off x="914400" y="1600200"/>
            <a:ext cx="7772400" cy="4525963"/>
          </a:xfrm>
        </p:spPr>
        <p:txBody>
          <a:bodyPr>
            <a:normAutofit/>
          </a:bodyPr>
          <a:lstStyle/>
          <a:p>
            <a:pPr marL="342900" marR="0" lvl="0" indent="-342900">
              <a:lnSpc>
                <a:spcPct val="107000"/>
              </a:lnSpc>
              <a:spcBef>
                <a:spcPts val="0"/>
              </a:spcBef>
              <a:spcAft>
                <a:spcPts val="800"/>
              </a:spcAft>
              <a:buFont typeface="Symbol" panose="05050102010706020507" pitchFamily="18" charset="2"/>
              <a:buChar char=""/>
            </a:pPr>
            <a:r>
              <a:rPr lang="en-US" sz="2200" dirty="0"/>
              <a:t>Enhances and clarifies aspects of assessing the risks of material misstatement</a:t>
            </a:r>
            <a:endParaRPr lang="en-IN" sz="2200" dirty="0"/>
          </a:p>
          <a:p>
            <a:pPr marL="342900" marR="0" lvl="0" indent="-342900">
              <a:lnSpc>
                <a:spcPct val="107000"/>
              </a:lnSpc>
              <a:spcBef>
                <a:spcPts val="0"/>
              </a:spcBef>
              <a:spcAft>
                <a:spcPts val="0"/>
              </a:spcAft>
              <a:buFont typeface="Symbol" panose="05050102010706020507" pitchFamily="18" charset="2"/>
              <a:buChar char=""/>
            </a:pPr>
            <a:r>
              <a:rPr lang="en-US" sz="2200" dirty="0">
                <a:effectLst/>
                <a:ea typeface="Calibri" panose="020F0502020204030204" pitchFamily="34" charset="0"/>
                <a:cs typeface="Times New Roman" panose="02020603050405020304" pitchFamily="18" charset="0"/>
              </a:rPr>
              <a:t>Introduces or revises key definitions, such as significant risk and spectrum of inherent risk</a:t>
            </a:r>
            <a:endParaRPr lang="en-IN" sz="22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200" dirty="0">
                <a:effectLst/>
                <a:ea typeface="Calibri" panose="020F0502020204030204" pitchFamily="34" charset="0"/>
                <a:cs typeface="Times New Roman" panose="02020603050405020304" pitchFamily="18" charset="0"/>
              </a:rPr>
              <a:t>Requires separate assessment of inherent risk and control risk</a:t>
            </a:r>
            <a:endParaRPr lang="en-IN" sz="22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200" dirty="0">
                <a:effectLst/>
                <a:ea typeface="Calibri" panose="020F0502020204030204" pitchFamily="34" charset="0"/>
                <a:cs typeface="Times New Roman" panose="02020603050405020304" pitchFamily="18" charset="0"/>
              </a:rPr>
              <a:t>Revises requirements related to understanding the entity’s system of internal control and the evaluation of the design of certain controls</a:t>
            </a:r>
            <a:endParaRPr lang="en-IN" sz="22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200" dirty="0">
                <a:effectLst/>
                <a:ea typeface="Calibri" panose="020F0502020204030204" pitchFamily="34" charset="0"/>
                <a:cs typeface="Times New Roman" panose="02020603050405020304" pitchFamily="18" charset="0"/>
              </a:rPr>
              <a:t>Implements a new stand-back requirement</a:t>
            </a:r>
            <a:endParaRPr lang="en-IN" sz="22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200" dirty="0">
                <a:effectLst/>
                <a:ea typeface="Calibri" panose="020F0502020204030204" pitchFamily="34" charset="0"/>
                <a:cs typeface="Times New Roman" panose="02020603050405020304" pitchFamily="18" charset="0"/>
              </a:rPr>
              <a:t>Effective for audits of financial statements for periods ending on or after December 15, 2023</a:t>
            </a:r>
            <a:endParaRPr lang="en-IN" sz="2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21500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305800" cy="1447800"/>
          </a:xfrm>
        </p:spPr>
        <p:txBody>
          <a:bodyPr>
            <a:normAutofit/>
          </a:bodyPr>
          <a:lstStyle/>
          <a:p>
            <a:pPr algn="ctr"/>
            <a:r>
              <a:rPr lang="en-US" sz="8000" dirty="0"/>
              <a:t>Questions?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066800"/>
            <a:ext cx="8229600" cy="1143000"/>
          </a:xfrm>
        </p:spPr>
        <p:txBody>
          <a:bodyPr>
            <a:noAutofit/>
          </a:bodyPr>
          <a:lstStyle/>
          <a:p>
            <a:r>
              <a:rPr lang="en-US" sz="4000" dirty="0"/>
              <a:t>Establish an Understanding with the Client</a:t>
            </a:r>
          </a:p>
        </p:txBody>
      </p:sp>
      <p:sp>
        <p:nvSpPr>
          <p:cNvPr id="8" name="Content Placeholder 7"/>
          <p:cNvSpPr>
            <a:spLocks noGrp="1"/>
          </p:cNvSpPr>
          <p:nvPr>
            <p:ph idx="1"/>
          </p:nvPr>
        </p:nvSpPr>
        <p:spPr>
          <a:xfrm>
            <a:off x="381000" y="2468880"/>
            <a:ext cx="8229600" cy="4160520"/>
          </a:xfrm>
        </p:spPr>
        <p:txBody>
          <a:bodyPr>
            <a:normAutofit fontScale="85000" lnSpcReduction="20000"/>
          </a:bodyPr>
          <a:lstStyle/>
          <a:p>
            <a:r>
              <a:rPr lang="en-US" sz="3500" dirty="0"/>
              <a:t>Establish an understanding about:</a:t>
            </a:r>
          </a:p>
          <a:p>
            <a:pPr lvl="1">
              <a:buFont typeface="Wingdings" pitchFamily="2" charset="2"/>
              <a:buChar char="Ø"/>
            </a:pPr>
            <a:r>
              <a:rPr lang="en-US" sz="3000" dirty="0"/>
              <a:t>Objectives of the engagement</a:t>
            </a:r>
          </a:p>
          <a:p>
            <a:pPr lvl="1">
              <a:buFont typeface="Wingdings" pitchFamily="2" charset="2"/>
              <a:buChar char="Ø"/>
            </a:pPr>
            <a:r>
              <a:rPr lang="en-US" sz="3000" dirty="0"/>
              <a:t>Auditor’s services to be performed, including </a:t>
            </a:r>
            <a:r>
              <a:rPr lang="en-US" sz="3000" dirty="0" err="1"/>
              <a:t>nonattest</a:t>
            </a:r>
            <a:r>
              <a:rPr lang="en-US" sz="3000" dirty="0"/>
              <a:t> services</a:t>
            </a:r>
          </a:p>
          <a:p>
            <a:pPr lvl="1">
              <a:buFont typeface="Wingdings" pitchFamily="2" charset="2"/>
              <a:buChar char="Ø"/>
            </a:pPr>
            <a:r>
              <a:rPr lang="en-US" sz="3000" dirty="0"/>
              <a:t>Management’s responsibilities</a:t>
            </a:r>
          </a:p>
          <a:p>
            <a:pPr lvl="1">
              <a:buFont typeface="Wingdings" pitchFamily="2" charset="2"/>
              <a:buChar char="Ø"/>
            </a:pPr>
            <a:r>
              <a:rPr lang="en-US" sz="3000" dirty="0"/>
              <a:t>Auditor’s responsibilities</a:t>
            </a:r>
          </a:p>
          <a:p>
            <a:pPr lvl="1">
              <a:buFont typeface="Wingdings" pitchFamily="2" charset="2"/>
              <a:buChar char="Ø"/>
            </a:pPr>
            <a:r>
              <a:rPr lang="en-US" sz="3000" dirty="0"/>
              <a:t>Limitations of the engagement</a:t>
            </a:r>
          </a:p>
          <a:p>
            <a:r>
              <a:rPr lang="en-US" sz="3500" dirty="0"/>
              <a:t>Communicate the understanding in a written engagement letter</a:t>
            </a:r>
          </a:p>
          <a:p>
            <a:r>
              <a:rPr lang="en-US" sz="3500" dirty="0"/>
              <a:t>CL-1.1:  “Audit Engagement Letter”</a:t>
            </a:r>
          </a:p>
          <a:p>
            <a:endParaRPr lang="en-US" dirty="0"/>
          </a:p>
          <a:p>
            <a:pPr>
              <a:buFont typeface="Arial" pitchFamily="34" charset="0"/>
              <a:buChar cha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Planning and Risk Assessment Procedures</a:t>
            </a:r>
          </a:p>
        </p:txBody>
      </p:sp>
      <p:graphicFrame>
        <p:nvGraphicFramePr>
          <p:cNvPr id="4" name="Content Placeholder 3" descr="Hold an engagement team discussion, determine materiality, perform risk assessment procedures, understand the entity and its environment, including internal control, and lastly, perform a retrospective review of account estimates. "/>
          <p:cNvGraphicFramePr>
            <a:graphicFrameLocks noGrp="1"/>
          </p:cNvGraphicFramePr>
          <p:nvPr>
            <p:ph idx="1"/>
            <p:extLst>
              <p:ext uri="{D42A27DB-BD31-4B8C-83A1-F6EECF244321}">
                <p14:modId xmlns:p14="http://schemas.microsoft.com/office/powerpoint/2010/main" val="3918117775"/>
              </p:ext>
            </p:extLst>
          </p:nvPr>
        </p:nvGraphicFramePr>
        <p:xfrm>
          <a:off x="533400" y="1935163"/>
          <a:ext cx="8305800" cy="4465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sz="4400" dirty="0"/>
              <a:t>Engagement Team Discussion</a:t>
            </a:r>
          </a:p>
        </p:txBody>
      </p:sp>
      <p:sp>
        <p:nvSpPr>
          <p:cNvPr id="3" name="Content Placeholder 2"/>
          <p:cNvSpPr>
            <a:spLocks noGrp="1"/>
          </p:cNvSpPr>
          <p:nvPr>
            <p:ph idx="1"/>
          </p:nvPr>
        </p:nvSpPr>
        <p:spPr>
          <a:xfrm>
            <a:off x="457200" y="1066800"/>
            <a:ext cx="8229600" cy="5562600"/>
          </a:xfrm>
        </p:spPr>
        <p:txBody>
          <a:bodyPr>
            <a:noAutofit/>
          </a:bodyPr>
          <a:lstStyle/>
          <a:p>
            <a:r>
              <a:rPr lang="en-US" sz="2400" dirty="0"/>
              <a:t>Susceptibility of the financial statements to material misstatement, including material misstatement due to fraud or error that could result from the related party relationships</a:t>
            </a:r>
          </a:p>
          <a:p>
            <a:r>
              <a:rPr lang="en-US" sz="2400" dirty="0"/>
              <a:t>Application of GAAP to the entity’s facts and circumstances in light of its accounting policies</a:t>
            </a:r>
          </a:p>
          <a:p>
            <a:r>
              <a:rPr lang="en-US" sz="2400" dirty="0"/>
              <a:t>Fraud-related matters</a:t>
            </a:r>
          </a:p>
          <a:p>
            <a:r>
              <a:rPr lang="en-US" sz="2400" dirty="0"/>
              <a:t>Include:</a:t>
            </a:r>
          </a:p>
          <a:p>
            <a:pPr lvl="1">
              <a:buFont typeface="Wingdings" pitchFamily="2" charset="2"/>
              <a:buChar char="Ø"/>
            </a:pPr>
            <a:r>
              <a:rPr lang="en-US" sz="1800" dirty="0"/>
              <a:t>Critical issues and areas of significant audit risk</a:t>
            </a:r>
          </a:p>
          <a:p>
            <a:pPr lvl="1">
              <a:buFont typeface="Wingdings" pitchFamily="2" charset="2"/>
              <a:buChar char="Ø"/>
            </a:pPr>
            <a:r>
              <a:rPr lang="en-US" sz="1800" dirty="0"/>
              <a:t>Areas susceptible to management override of controls</a:t>
            </a:r>
          </a:p>
          <a:p>
            <a:pPr lvl="1">
              <a:buFont typeface="Wingdings" pitchFamily="2" charset="2"/>
              <a:buChar char="Ø"/>
            </a:pPr>
            <a:r>
              <a:rPr lang="en-US" sz="1800" dirty="0"/>
              <a:t>Unusual accounting practices</a:t>
            </a:r>
          </a:p>
          <a:p>
            <a:pPr lvl="1">
              <a:buFont typeface="Wingdings" pitchFamily="2" charset="2"/>
              <a:buChar char="Ø"/>
            </a:pPr>
            <a:r>
              <a:rPr lang="en-US" sz="1800" dirty="0"/>
              <a:t>Important control systems</a:t>
            </a:r>
          </a:p>
          <a:p>
            <a:pPr lvl="1">
              <a:buFont typeface="Wingdings" pitchFamily="2" charset="2"/>
              <a:buChar char="Ø"/>
            </a:pPr>
            <a:r>
              <a:rPr lang="en-US" sz="1800" dirty="0"/>
              <a:t>Significant IT applications and how IT may affect the audit</a:t>
            </a:r>
          </a:p>
          <a:p>
            <a:pPr lvl="1">
              <a:buFont typeface="Wingdings" pitchFamily="2" charset="2"/>
              <a:buChar char="Ø"/>
            </a:pPr>
            <a:r>
              <a:rPr lang="en-US" sz="1800" dirty="0"/>
              <a:t>Materiality considerations</a:t>
            </a:r>
          </a:p>
          <a:p>
            <a:pPr lvl="1">
              <a:buFont typeface="Wingdings" pitchFamily="2" charset="2"/>
              <a:buChar char="Ø"/>
            </a:pPr>
            <a:r>
              <a:rPr lang="en-US" sz="1800" dirty="0"/>
              <a:t>Need to exercise professional skepticism</a:t>
            </a:r>
          </a:p>
          <a:p>
            <a:pPr lvl="1">
              <a:buFont typeface="Wingdings" pitchFamily="2" charset="2"/>
              <a:buChar char="Ø"/>
            </a:pPr>
            <a:r>
              <a:rPr lang="en-US" sz="1800" dirty="0"/>
              <a:t>Business risks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5600</TotalTime>
  <Words>21131</Words>
  <Application>Microsoft Office PowerPoint</Application>
  <PresentationFormat>On-screen Show (4:3)</PresentationFormat>
  <Paragraphs>1439</Paragraphs>
  <Slides>61</Slides>
  <Notes>61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61</vt:i4>
      </vt:variant>
    </vt:vector>
  </HeadingPairs>
  <TitlesOfParts>
    <vt:vector size="68" baseType="lpstr">
      <vt:lpstr>Arial</vt:lpstr>
      <vt:lpstr>Calibri</vt:lpstr>
      <vt:lpstr>Segoe UI</vt:lpstr>
      <vt:lpstr>Symbol</vt:lpstr>
      <vt:lpstr>Wingdings</vt:lpstr>
      <vt:lpstr>Wingdings 2</vt:lpstr>
      <vt:lpstr>Office Theme</vt:lpstr>
      <vt:lpstr>Understanding Audit Risk Assessment </vt:lpstr>
      <vt:lpstr>Objectives of This Course: </vt:lpstr>
      <vt:lpstr>What is Risk Assessment?</vt:lpstr>
      <vt:lpstr>PPC Audit Approach</vt:lpstr>
      <vt:lpstr>Preliminary Engagement Activities</vt:lpstr>
      <vt:lpstr>Client Acceptance/Continuance</vt:lpstr>
      <vt:lpstr>Establish an Understanding with the Client</vt:lpstr>
      <vt:lpstr>Planning and Risk Assessment Procedures</vt:lpstr>
      <vt:lpstr>Engagement Team Discussion</vt:lpstr>
      <vt:lpstr>Engagement Team Discussion (cont.)</vt:lpstr>
      <vt:lpstr>Materiality</vt:lpstr>
      <vt:lpstr>Materiality (cont.)</vt:lpstr>
      <vt:lpstr>Materiality (cont…)</vt:lpstr>
      <vt:lpstr>Risk Assessment</vt:lpstr>
      <vt:lpstr>Risk Assessment Procedures Diagram</vt:lpstr>
      <vt:lpstr>Risk Assessment Procedures (cont…)</vt:lpstr>
      <vt:lpstr>Inquiries</vt:lpstr>
      <vt:lpstr>Required Inquiries</vt:lpstr>
      <vt:lpstr>Observation and Inspection</vt:lpstr>
      <vt:lpstr>Analytical Procedures</vt:lpstr>
      <vt:lpstr>Risk Assessment Procedures</vt:lpstr>
      <vt:lpstr>Understanding the Entity and Its Environment</vt:lpstr>
      <vt:lpstr>Understanding the Entity and Its Environment (cont)</vt:lpstr>
      <vt:lpstr>Understanding the Entity and Its Environment (cont.)</vt:lpstr>
      <vt:lpstr>Using the PPC Approach</vt:lpstr>
      <vt:lpstr>Understanding Internal Control Diagram</vt:lpstr>
      <vt:lpstr>Understanding Internal Control</vt:lpstr>
      <vt:lpstr>Understanding Internal Control (cont.)</vt:lpstr>
      <vt:lpstr>Understanding Internal Control (cont)</vt:lpstr>
      <vt:lpstr>The PPC Approach</vt:lpstr>
      <vt:lpstr>Using the PPC Approach (cont)</vt:lpstr>
      <vt:lpstr>Using the PPC Approach (cont…)</vt:lpstr>
      <vt:lpstr>Identifying Significant Transaction Classes</vt:lpstr>
      <vt:lpstr>Understanding Significant Transaction Classes</vt:lpstr>
      <vt:lpstr>Understanding Significant Transaction Classes (cont)</vt:lpstr>
      <vt:lpstr>Documenting Significant Transaction Classes</vt:lpstr>
      <vt:lpstr>Performing Walkthroughs</vt:lpstr>
      <vt:lpstr>Retrospective Review of Accounting Estimates</vt:lpstr>
      <vt:lpstr>Assessing Risks and Developing Responses</vt:lpstr>
      <vt:lpstr>Assess Risks at the Financial Statement Level</vt:lpstr>
      <vt:lpstr> Develop the Overall Audit Strategy</vt:lpstr>
      <vt:lpstr>Factors That Determine Audit Focus</vt:lpstr>
      <vt:lpstr>Assess Risks at the Relevant Assertion Level</vt:lpstr>
      <vt:lpstr>Assess Risks at the Relevant Assertion Level Diagram</vt:lpstr>
      <vt:lpstr>Assess Risks at the Relevant Assertion Level (cont)</vt:lpstr>
      <vt:lpstr>Assess Risks at the Relevant Assertion Level (cont..)</vt:lpstr>
      <vt:lpstr>Assess Risks at the Relevant Assertion Level (cont…)</vt:lpstr>
      <vt:lpstr>Assess Risks</vt:lpstr>
      <vt:lpstr>The Detailed Audit Plan</vt:lpstr>
      <vt:lpstr>Tailoring the PPC Audit Programs</vt:lpstr>
      <vt:lpstr>Performing Further Audit Procedures</vt:lpstr>
      <vt:lpstr>Tests of Controls</vt:lpstr>
      <vt:lpstr>Tests of Controls (cont)</vt:lpstr>
      <vt:lpstr>Substantive Procedures</vt:lpstr>
      <vt:lpstr>Substantive Procedures (cont)</vt:lpstr>
      <vt:lpstr>Documenting Further Audit Procedures</vt:lpstr>
      <vt:lpstr>Summary</vt:lpstr>
      <vt:lpstr>Summary (cont)</vt:lpstr>
      <vt:lpstr>Summary (cont…)</vt:lpstr>
      <vt:lpstr>SAS No. 145 Highlights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Audit Risk Assessment</dc:title>
  <dc:creator>Rickster</dc:creator>
  <cp:lastModifiedBy>ALG</cp:lastModifiedBy>
  <cp:revision>520</cp:revision>
  <dcterms:created xsi:type="dcterms:W3CDTF">2011-03-14T19:50:35Z</dcterms:created>
  <dcterms:modified xsi:type="dcterms:W3CDTF">2022-10-05T16:04:28Z</dcterms:modified>
</cp:coreProperties>
</file>